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media/image5.jpg" ContentType="image/jpg"/>
  <Override PartName="/ppt/media/image6.jpg" ContentType="image/jpg"/>
  <Override PartName="/ppt/media/image7.jpg" ContentType="image/jpg"/>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5"/>
  </p:notesMasterIdLst>
  <p:sldIdLst>
    <p:sldId id="271" r:id="rId2"/>
    <p:sldId id="262" r:id="rId3"/>
    <p:sldId id="266" r:id="rId4"/>
    <p:sldId id="267" r:id="rId5"/>
    <p:sldId id="268" r:id="rId6"/>
    <p:sldId id="437" r:id="rId7"/>
    <p:sldId id="463" r:id="rId8"/>
    <p:sldId id="439" r:id="rId9"/>
    <p:sldId id="469" r:id="rId10"/>
    <p:sldId id="440" r:id="rId11"/>
    <p:sldId id="442" r:id="rId12"/>
    <p:sldId id="470" r:id="rId13"/>
    <p:sldId id="472" r:id="rId14"/>
    <p:sldId id="471" r:id="rId15"/>
    <p:sldId id="464" r:id="rId16"/>
    <p:sldId id="465" r:id="rId17"/>
    <p:sldId id="261" r:id="rId18"/>
    <p:sldId id="263" r:id="rId19"/>
    <p:sldId id="264" r:id="rId20"/>
    <p:sldId id="304" r:id="rId21"/>
    <p:sldId id="265" r:id="rId22"/>
    <p:sldId id="305" r:id="rId23"/>
    <p:sldId id="306" r:id="rId24"/>
    <p:sldId id="308" r:id="rId25"/>
    <p:sldId id="309" r:id="rId26"/>
    <p:sldId id="389" r:id="rId27"/>
    <p:sldId id="391" r:id="rId28"/>
    <p:sldId id="466" r:id="rId29"/>
    <p:sldId id="347" r:id="rId30"/>
    <p:sldId id="349" r:id="rId31"/>
    <p:sldId id="473" r:id="rId32"/>
    <p:sldId id="348" r:id="rId33"/>
    <p:sldId id="447" r:id="rId34"/>
    <p:sldId id="444" r:id="rId35"/>
    <p:sldId id="476" r:id="rId36"/>
    <p:sldId id="467" r:id="rId37"/>
    <p:sldId id="477" r:id="rId38"/>
    <p:sldId id="468" r:id="rId39"/>
    <p:sldId id="505" r:id="rId40"/>
    <p:sldId id="438" r:id="rId41"/>
    <p:sldId id="647" r:id="rId42"/>
    <p:sldId id="648" r:id="rId43"/>
    <p:sldId id="660" r:id="rId44"/>
    <p:sldId id="661" r:id="rId45"/>
    <p:sldId id="662" r:id="rId46"/>
    <p:sldId id="650" r:id="rId47"/>
    <p:sldId id="653" r:id="rId48"/>
    <p:sldId id="655" r:id="rId49"/>
    <p:sldId id="663" r:id="rId50"/>
    <p:sldId id="657" r:id="rId51"/>
    <p:sldId id="664" r:id="rId52"/>
    <p:sldId id="665" r:id="rId53"/>
    <p:sldId id="671" r:id="rId54"/>
    <p:sldId id="687" r:id="rId55"/>
    <p:sldId id="677" r:id="rId56"/>
    <p:sldId id="676" r:id="rId57"/>
    <p:sldId id="680" r:id="rId58"/>
    <p:sldId id="668" r:id="rId59"/>
    <p:sldId id="688" r:id="rId60"/>
    <p:sldId id="667" r:id="rId61"/>
    <p:sldId id="689" r:id="rId62"/>
    <p:sldId id="691" r:id="rId63"/>
    <p:sldId id="692" r:id="rId64"/>
    <p:sldId id="693" r:id="rId65"/>
    <p:sldId id="694" r:id="rId66"/>
    <p:sldId id="695" r:id="rId67"/>
    <p:sldId id="696" r:id="rId68"/>
    <p:sldId id="400" r:id="rId69"/>
    <p:sldId id="314" r:id="rId70"/>
    <p:sldId id="315" r:id="rId71"/>
    <p:sldId id="312" r:id="rId72"/>
    <p:sldId id="485" r:id="rId73"/>
    <p:sldId id="697" r:id="rId74"/>
    <p:sldId id="698" r:id="rId75"/>
    <p:sldId id="643" r:id="rId76"/>
    <p:sldId id="644" r:id="rId77"/>
    <p:sldId id="645" r:id="rId78"/>
    <p:sldId id="486" r:id="rId79"/>
    <p:sldId id="399" r:id="rId80"/>
    <p:sldId id="503" r:id="rId81"/>
    <p:sldId id="496" r:id="rId82"/>
    <p:sldId id="497" r:id="rId83"/>
    <p:sldId id="498" r:id="rId84"/>
    <p:sldId id="501" r:id="rId85"/>
    <p:sldId id="499" r:id="rId86"/>
    <p:sldId id="500" r:id="rId87"/>
    <p:sldId id="502" r:id="rId88"/>
    <p:sldId id="507" r:id="rId89"/>
    <p:sldId id="508" r:id="rId90"/>
    <p:sldId id="509" r:id="rId91"/>
    <p:sldId id="257" r:id="rId92"/>
    <p:sldId id="258" r:id="rId93"/>
    <p:sldId id="513" r:id="rId94"/>
    <p:sldId id="269" r:id="rId95"/>
    <p:sldId id="511" r:id="rId96"/>
    <p:sldId id="512" r:id="rId97"/>
    <p:sldId id="510" r:id="rId98"/>
    <p:sldId id="515" r:id="rId99"/>
    <p:sldId id="514" r:id="rId100"/>
    <p:sldId id="516" r:id="rId101"/>
    <p:sldId id="517" r:id="rId102"/>
    <p:sldId id="518" r:id="rId103"/>
    <p:sldId id="519" r:id="rId104"/>
    <p:sldId id="520" r:id="rId105"/>
    <p:sldId id="521" r:id="rId106"/>
    <p:sldId id="527" r:id="rId107"/>
    <p:sldId id="528" r:id="rId108"/>
    <p:sldId id="529" r:id="rId109"/>
    <p:sldId id="259" r:id="rId110"/>
    <p:sldId id="530" r:id="rId111"/>
    <p:sldId id="536" r:id="rId112"/>
    <p:sldId id="538" r:id="rId113"/>
    <p:sldId id="540" r:id="rId114"/>
    <p:sldId id="542" r:id="rId115"/>
    <p:sldId id="285" r:id="rId116"/>
    <p:sldId id="287" r:id="rId117"/>
    <p:sldId id="289" r:id="rId118"/>
    <p:sldId id="290" r:id="rId119"/>
    <p:sldId id="543" r:id="rId120"/>
    <p:sldId id="523" r:id="rId121"/>
    <p:sldId id="524" r:id="rId122"/>
    <p:sldId id="256" r:id="rId123"/>
    <p:sldId id="558" r:id="rId124"/>
    <p:sldId id="260" r:id="rId125"/>
    <p:sldId id="561" r:id="rId126"/>
    <p:sldId id="575" r:id="rId127"/>
    <p:sldId id="562" r:id="rId128"/>
    <p:sldId id="563" r:id="rId129"/>
    <p:sldId id="564" r:id="rId130"/>
    <p:sldId id="566" r:id="rId131"/>
    <p:sldId id="568" r:id="rId132"/>
    <p:sldId id="569" r:id="rId133"/>
    <p:sldId id="572" r:id="rId134"/>
    <p:sldId id="570" r:id="rId135"/>
    <p:sldId id="576" r:id="rId136"/>
    <p:sldId id="578" r:id="rId137"/>
    <p:sldId id="580" r:id="rId138"/>
    <p:sldId id="581" r:id="rId139"/>
    <p:sldId id="587" r:id="rId140"/>
    <p:sldId id="588" r:id="rId141"/>
    <p:sldId id="594" r:id="rId142"/>
    <p:sldId id="595" r:id="rId143"/>
    <p:sldId id="284" r:id="rId144"/>
    <p:sldId id="597" r:id="rId145"/>
    <p:sldId id="286" r:id="rId146"/>
    <p:sldId id="598" r:id="rId147"/>
    <p:sldId id="288" r:id="rId148"/>
    <p:sldId id="600" r:id="rId149"/>
    <p:sldId id="291" r:id="rId150"/>
    <p:sldId id="292" r:id="rId151"/>
    <p:sldId id="293" r:id="rId152"/>
    <p:sldId id="294" r:id="rId153"/>
    <p:sldId id="295" r:id="rId154"/>
    <p:sldId id="296" r:id="rId155"/>
    <p:sldId id="297" r:id="rId156"/>
    <p:sldId id="601" r:id="rId157"/>
    <p:sldId id="602" r:id="rId158"/>
    <p:sldId id="478" r:id="rId159"/>
    <p:sldId id="607" r:id="rId160"/>
    <p:sldId id="646" r:id="rId161"/>
    <p:sldId id="603" r:id="rId162"/>
    <p:sldId id="617" r:id="rId163"/>
    <p:sldId id="618" r:id="rId164"/>
    <p:sldId id="619" r:id="rId165"/>
    <p:sldId id="623" r:id="rId166"/>
    <p:sldId id="621" r:id="rId167"/>
    <p:sldId id="620" r:id="rId168"/>
    <p:sldId id="604" r:id="rId169"/>
    <p:sldId id="605" r:id="rId170"/>
    <p:sldId id="624" r:id="rId171"/>
    <p:sldId id="626" r:id="rId172"/>
    <p:sldId id="625" r:id="rId173"/>
    <p:sldId id="606" r:id="rId174"/>
    <p:sldId id="628" r:id="rId175"/>
    <p:sldId id="629" r:id="rId176"/>
    <p:sldId id="630" r:id="rId177"/>
    <p:sldId id="609" r:id="rId178"/>
    <p:sldId id="627" r:id="rId179"/>
    <p:sldId id="611" r:id="rId180"/>
    <p:sldId id="610" r:id="rId181"/>
    <p:sldId id="631" r:id="rId182"/>
    <p:sldId id="699" r:id="rId183"/>
    <p:sldId id="704" r:id="rId184"/>
    <p:sldId id="700" r:id="rId185"/>
    <p:sldId id="479" r:id="rId186"/>
    <p:sldId id="705" r:id="rId187"/>
    <p:sldId id="706" r:id="rId188"/>
    <p:sldId id="707" r:id="rId189"/>
    <p:sldId id="710" r:id="rId190"/>
    <p:sldId id="711" r:id="rId191"/>
    <p:sldId id="709" r:id="rId192"/>
    <p:sldId id="712" r:id="rId193"/>
    <p:sldId id="714" r:id="rId194"/>
    <p:sldId id="713" r:id="rId195"/>
    <p:sldId id="482" r:id="rId196"/>
    <p:sldId id="635" r:id="rId197"/>
    <p:sldId id="715" r:id="rId198"/>
    <p:sldId id="716" r:id="rId199"/>
    <p:sldId id="717" r:id="rId200"/>
    <p:sldId id="483" r:id="rId201"/>
    <p:sldId id="636" r:id="rId202"/>
    <p:sldId id="637" r:id="rId203"/>
    <p:sldId id="638" r:id="rId204"/>
    <p:sldId id="639" r:id="rId205"/>
    <p:sldId id="640" r:id="rId206"/>
    <p:sldId id="641" r:id="rId207"/>
    <p:sldId id="642" r:id="rId208"/>
    <p:sldId id="371" r:id="rId209"/>
    <p:sldId id="372" r:id="rId210"/>
    <p:sldId id="373" r:id="rId211"/>
    <p:sldId id="403" r:id="rId212"/>
    <p:sldId id="404" r:id="rId213"/>
    <p:sldId id="504" r:id="rId2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275"/>
    <p:restoredTop sz="94659"/>
  </p:normalViewPr>
  <p:slideViewPr>
    <p:cSldViewPr snapToGrid="0" snapToObjects="1">
      <p:cViewPr varScale="1">
        <p:scale>
          <a:sx n="83" d="100"/>
          <a:sy n="83" d="100"/>
        </p:scale>
        <p:origin x="208" y="6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viewProps" Target="view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theme" Target="theme/theme1.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tableStyles" Target="tableStyles.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3B6BB-E9CD-8E41-B59F-D56CA14FA065}"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GB"/>
        </a:p>
      </dgm:t>
    </dgm:pt>
    <dgm:pt modelId="{F18AB506-5FCA-784A-A602-ACB2C0899DA7}">
      <dgm:prSet phldrT="[Text]" custT="1"/>
      <dgm:spPr/>
      <dgm:t>
        <a:bodyPr/>
        <a:lstStyle/>
        <a:p>
          <a:r>
            <a:rPr lang="en-GB" sz="2800" b="1" dirty="0"/>
            <a:t>FOOD &amp; BEVERAGE OUTLETS</a:t>
          </a:r>
        </a:p>
      </dgm:t>
    </dgm:pt>
    <dgm:pt modelId="{7E1ACC3A-76EC-7845-B7EF-FF7D89CA3424}" type="parTrans" cxnId="{D7F99522-FA6B-3E44-A8FF-105B674156BC}">
      <dgm:prSet/>
      <dgm:spPr/>
      <dgm:t>
        <a:bodyPr/>
        <a:lstStyle/>
        <a:p>
          <a:endParaRPr lang="en-GB"/>
        </a:p>
      </dgm:t>
    </dgm:pt>
    <dgm:pt modelId="{5899F392-0B65-3446-B136-CBC7CD2026E2}" type="sibTrans" cxnId="{D7F99522-FA6B-3E44-A8FF-105B674156BC}">
      <dgm:prSet/>
      <dgm:spPr/>
      <dgm:t>
        <a:bodyPr/>
        <a:lstStyle/>
        <a:p>
          <a:endParaRPr lang="en-GB"/>
        </a:p>
      </dgm:t>
    </dgm:pt>
    <dgm:pt modelId="{B6054C88-8011-3941-8E23-6A21BDD38955}">
      <dgm:prSet phldrT="[Text]" custT="1"/>
      <dgm:spPr/>
      <dgm:t>
        <a:bodyPr/>
        <a:lstStyle/>
        <a:p>
          <a:r>
            <a:rPr lang="en-GB" sz="1600" b="1" dirty="0"/>
            <a:t>COMMERCIAL (Profit orientated)</a:t>
          </a:r>
        </a:p>
        <a:p>
          <a:r>
            <a:rPr lang="en-GB" sz="1400" b="0" dirty="0"/>
            <a:t>Public or private ownership</a:t>
          </a:r>
        </a:p>
        <a:p>
          <a:r>
            <a:rPr lang="en-GB" sz="1400" b="0" dirty="0"/>
            <a:t>(Catering main or secondary activity)</a:t>
          </a:r>
          <a:endParaRPr lang="en-GB" sz="900" b="0" dirty="0"/>
        </a:p>
      </dgm:t>
    </dgm:pt>
    <dgm:pt modelId="{C463FE07-6B31-9F4B-BB98-B7ED60D40C6D}" type="parTrans" cxnId="{6DAB79CC-E98B-784B-BAF7-5773E25AE5A4}">
      <dgm:prSet/>
      <dgm:spPr/>
      <dgm:t>
        <a:bodyPr/>
        <a:lstStyle/>
        <a:p>
          <a:endParaRPr lang="en-GB"/>
        </a:p>
      </dgm:t>
    </dgm:pt>
    <dgm:pt modelId="{5C787909-458A-A44D-BCAD-3D416E250037}" type="sibTrans" cxnId="{6DAB79CC-E98B-784B-BAF7-5773E25AE5A4}">
      <dgm:prSet/>
      <dgm:spPr/>
      <dgm:t>
        <a:bodyPr/>
        <a:lstStyle/>
        <a:p>
          <a:endParaRPr lang="en-GB"/>
        </a:p>
      </dgm:t>
    </dgm:pt>
    <dgm:pt modelId="{F8BFD042-4F1F-EE41-ADE9-602981F79C6B}">
      <dgm:prSet phldrT="[Text]" custT="1"/>
      <dgm:spPr/>
      <dgm:t>
        <a:bodyPr/>
        <a:lstStyle/>
        <a:p>
          <a:r>
            <a:rPr lang="en-GB" sz="1800" b="1" dirty="0"/>
            <a:t>RESTRICTED MARKET</a:t>
          </a:r>
        </a:p>
        <a:p>
          <a:r>
            <a:rPr lang="en-GB" sz="1400" b="0" dirty="0"/>
            <a:t>Travel  catering</a:t>
          </a:r>
        </a:p>
        <a:p>
          <a:r>
            <a:rPr lang="en-GB" sz="1400" b="0" dirty="0"/>
            <a:t>Clubs</a:t>
          </a:r>
        </a:p>
        <a:p>
          <a:r>
            <a:rPr lang="en-GB" sz="1400" b="0" dirty="0"/>
            <a:t>Contract food service</a:t>
          </a:r>
        </a:p>
        <a:p>
          <a:r>
            <a:rPr lang="en-GB" sz="1400" b="0" dirty="0"/>
            <a:t>Function and event catering</a:t>
          </a:r>
        </a:p>
      </dgm:t>
    </dgm:pt>
    <dgm:pt modelId="{55DC2EA2-6DF8-0A48-B8F5-ADFF06E25382}" type="parTrans" cxnId="{E4EFEBF8-63D7-8849-82B3-ED4B0900AF08}">
      <dgm:prSet/>
      <dgm:spPr/>
      <dgm:t>
        <a:bodyPr/>
        <a:lstStyle/>
        <a:p>
          <a:endParaRPr lang="en-GB"/>
        </a:p>
      </dgm:t>
    </dgm:pt>
    <dgm:pt modelId="{BBF702D7-2D94-1E41-B466-251ECE805FF7}" type="sibTrans" cxnId="{E4EFEBF8-63D7-8849-82B3-ED4B0900AF08}">
      <dgm:prSet/>
      <dgm:spPr/>
      <dgm:t>
        <a:bodyPr/>
        <a:lstStyle/>
        <a:p>
          <a:endParaRPr lang="en-GB"/>
        </a:p>
      </dgm:t>
    </dgm:pt>
    <dgm:pt modelId="{37E67325-9193-EB48-B887-8FD51D67C205}">
      <dgm:prSet phldrT="[Text]" custT="1"/>
      <dgm:spPr/>
      <dgm:t>
        <a:bodyPr/>
        <a:lstStyle/>
        <a:p>
          <a:r>
            <a:rPr lang="en-GB" sz="1800" b="1" dirty="0"/>
            <a:t>OPEN MARKET</a:t>
          </a:r>
        </a:p>
        <a:p>
          <a:r>
            <a:rPr lang="en-GB" sz="1400" b="0" dirty="0"/>
            <a:t>Hotels/Restaurants</a:t>
          </a:r>
        </a:p>
        <a:p>
          <a:r>
            <a:rPr lang="en-GB" sz="1400" b="0" dirty="0"/>
            <a:t>Fast-food/take-aways</a:t>
          </a:r>
        </a:p>
        <a:p>
          <a:r>
            <a:rPr lang="en-GB" sz="1400" b="0" dirty="0"/>
            <a:t>Retail/Leisure</a:t>
          </a:r>
        </a:p>
        <a:p>
          <a:r>
            <a:rPr lang="en-GB" sz="1400" b="0" dirty="0"/>
            <a:t>Pubs &amp; bars</a:t>
          </a:r>
        </a:p>
      </dgm:t>
    </dgm:pt>
    <dgm:pt modelId="{9AF3FEE0-5C4E-B84D-8C5B-D79F4DDD0A8D}" type="parTrans" cxnId="{6FCB652C-E09B-6B48-9CDE-2CFDE26BEB84}">
      <dgm:prSet/>
      <dgm:spPr/>
      <dgm:t>
        <a:bodyPr/>
        <a:lstStyle/>
        <a:p>
          <a:endParaRPr lang="en-GB"/>
        </a:p>
      </dgm:t>
    </dgm:pt>
    <dgm:pt modelId="{86515244-8BAF-2D4C-BDBB-F100527F9EA7}" type="sibTrans" cxnId="{6FCB652C-E09B-6B48-9CDE-2CFDE26BEB84}">
      <dgm:prSet/>
      <dgm:spPr/>
      <dgm:t>
        <a:bodyPr/>
        <a:lstStyle/>
        <a:p>
          <a:endParaRPr lang="en-GB"/>
        </a:p>
      </dgm:t>
    </dgm:pt>
    <dgm:pt modelId="{D3FB0826-F99C-0D4D-AE2B-3E3FB4C8D208}">
      <dgm:prSet phldrT="[Text]" custT="1"/>
      <dgm:spPr/>
      <dgm:t>
        <a:bodyPr/>
        <a:lstStyle/>
        <a:p>
          <a:r>
            <a:rPr lang="en-GB" sz="1600" b="1" dirty="0"/>
            <a:t>SUBSIDISED</a:t>
          </a:r>
          <a:r>
            <a:rPr lang="en-GB" sz="1600" b="1" baseline="0" dirty="0"/>
            <a:t> OR WELFARE (Cost orientated)</a:t>
          </a:r>
        </a:p>
        <a:p>
          <a:r>
            <a:rPr lang="en-GB" sz="1400" baseline="0" dirty="0"/>
            <a:t>Institutional catering</a:t>
          </a:r>
        </a:p>
        <a:p>
          <a:r>
            <a:rPr lang="en-GB" sz="1400" baseline="0" dirty="0"/>
            <a:t>Schools</a:t>
          </a:r>
        </a:p>
        <a:p>
          <a:r>
            <a:rPr lang="en-GB" sz="1400" baseline="0" dirty="0"/>
            <a:t>Universities and colleges</a:t>
          </a:r>
        </a:p>
        <a:p>
          <a:r>
            <a:rPr lang="en-GB" sz="1400" baseline="0" dirty="0"/>
            <a:t>Hospitals</a:t>
          </a:r>
        </a:p>
        <a:p>
          <a:r>
            <a:rPr lang="en-GB" sz="1400" baseline="0" dirty="0"/>
            <a:t>The services</a:t>
          </a:r>
        </a:p>
        <a:p>
          <a:r>
            <a:rPr lang="en-GB" sz="1400" baseline="0" dirty="0"/>
            <a:t>Prisons</a:t>
          </a:r>
        </a:p>
        <a:p>
          <a:r>
            <a:rPr lang="en-GB" sz="1400" baseline="0" dirty="0"/>
            <a:t>Employee catering: contract food service/in-house caterer</a:t>
          </a:r>
          <a:endParaRPr lang="en-GB" sz="900" baseline="0" dirty="0"/>
        </a:p>
        <a:p>
          <a:endParaRPr lang="en-GB" sz="900" dirty="0"/>
        </a:p>
      </dgm:t>
    </dgm:pt>
    <dgm:pt modelId="{B8D7A561-17EC-CD48-AFB6-EA8AB844170B}" type="parTrans" cxnId="{860B91CC-9F21-1042-ACC2-CB1102F9F363}">
      <dgm:prSet/>
      <dgm:spPr/>
      <dgm:t>
        <a:bodyPr/>
        <a:lstStyle/>
        <a:p>
          <a:endParaRPr lang="en-GB"/>
        </a:p>
      </dgm:t>
    </dgm:pt>
    <dgm:pt modelId="{090A7BB8-CC32-684A-81B0-9F1CF2370261}" type="sibTrans" cxnId="{860B91CC-9F21-1042-ACC2-CB1102F9F363}">
      <dgm:prSet/>
      <dgm:spPr/>
      <dgm:t>
        <a:bodyPr/>
        <a:lstStyle/>
        <a:p>
          <a:endParaRPr lang="en-GB"/>
        </a:p>
      </dgm:t>
    </dgm:pt>
    <dgm:pt modelId="{17C2BC0A-29CC-1E48-87CE-DD40D80AB164}" type="pres">
      <dgm:prSet presAssocID="{FC73B6BB-E9CD-8E41-B59F-D56CA14FA065}" presName="hierChild1" presStyleCnt="0">
        <dgm:presLayoutVars>
          <dgm:chPref val="1"/>
          <dgm:dir/>
          <dgm:animOne val="branch"/>
          <dgm:animLvl val="lvl"/>
          <dgm:resizeHandles/>
        </dgm:presLayoutVars>
      </dgm:prSet>
      <dgm:spPr/>
    </dgm:pt>
    <dgm:pt modelId="{9F9200C3-3190-7B46-A4A4-00F974EA65A4}" type="pres">
      <dgm:prSet presAssocID="{F18AB506-5FCA-784A-A602-ACB2C0899DA7}" presName="hierRoot1" presStyleCnt="0"/>
      <dgm:spPr/>
    </dgm:pt>
    <dgm:pt modelId="{53E888F5-17C2-7447-94BC-C09CC0575177}" type="pres">
      <dgm:prSet presAssocID="{F18AB506-5FCA-784A-A602-ACB2C0899DA7}" presName="composite" presStyleCnt="0"/>
      <dgm:spPr/>
    </dgm:pt>
    <dgm:pt modelId="{C5097382-EFF9-294F-8E63-A5352F03F75A}" type="pres">
      <dgm:prSet presAssocID="{F18AB506-5FCA-784A-A602-ACB2C0899DA7}" presName="background" presStyleLbl="node0" presStyleIdx="0" presStyleCnt="1"/>
      <dgm:spPr/>
    </dgm:pt>
    <dgm:pt modelId="{B4A0172B-06D3-E24F-AC19-45D0CC30DC96}" type="pres">
      <dgm:prSet presAssocID="{F18AB506-5FCA-784A-A602-ACB2C0899DA7}" presName="text" presStyleLbl="fgAcc0" presStyleIdx="0" presStyleCnt="1" custScaleX="314119">
        <dgm:presLayoutVars>
          <dgm:chPref val="3"/>
        </dgm:presLayoutVars>
      </dgm:prSet>
      <dgm:spPr/>
    </dgm:pt>
    <dgm:pt modelId="{C1B888A5-9785-294F-8555-B7A3AAA8A7FB}" type="pres">
      <dgm:prSet presAssocID="{F18AB506-5FCA-784A-A602-ACB2C0899DA7}" presName="hierChild2" presStyleCnt="0"/>
      <dgm:spPr/>
    </dgm:pt>
    <dgm:pt modelId="{26A1DBFD-7727-FF4B-B822-30B43504FA0B}" type="pres">
      <dgm:prSet presAssocID="{C463FE07-6B31-9F4B-BB98-B7ED60D40C6D}" presName="Name10" presStyleLbl="parChTrans1D2" presStyleIdx="0" presStyleCnt="2"/>
      <dgm:spPr/>
    </dgm:pt>
    <dgm:pt modelId="{2702E286-1789-5849-9CEE-7A30098788E7}" type="pres">
      <dgm:prSet presAssocID="{B6054C88-8011-3941-8E23-6A21BDD38955}" presName="hierRoot2" presStyleCnt="0"/>
      <dgm:spPr/>
    </dgm:pt>
    <dgm:pt modelId="{EA9E210E-21B9-6F4D-B450-1456E8F99853}" type="pres">
      <dgm:prSet presAssocID="{B6054C88-8011-3941-8E23-6A21BDD38955}" presName="composite2" presStyleCnt="0"/>
      <dgm:spPr/>
    </dgm:pt>
    <dgm:pt modelId="{1461B4DE-3E8F-8D40-8E67-F9BA979BB887}" type="pres">
      <dgm:prSet presAssocID="{B6054C88-8011-3941-8E23-6A21BDD38955}" presName="background2" presStyleLbl="node2" presStyleIdx="0" presStyleCnt="2"/>
      <dgm:spPr/>
    </dgm:pt>
    <dgm:pt modelId="{BCB09774-BC36-F444-9B48-6DC660D8DD78}" type="pres">
      <dgm:prSet presAssocID="{B6054C88-8011-3941-8E23-6A21BDD38955}" presName="text2" presStyleLbl="fgAcc2" presStyleIdx="0" presStyleCnt="2" custScaleX="202672" custLinFactNeighborX="-6552" custLinFactNeighborY="1302">
        <dgm:presLayoutVars>
          <dgm:chPref val="3"/>
        </dgm:presLayoutVars>
      </dgm:prSet>
      <dgm:spPr/>
    </dgm:pt>
    <dgm:pt modelId="{B22D521B-D6E0-B648-9ACB-26BB03E703AE}" type="pres">
      <dgm:prSet presAssocID="{B6054C88-8011-3941-8E23-6A21BDD38955}" presName="hierChild3" presStyleCnt="0"/>
      <dgm:spPr/>
    </dgm:pt>
    <dgm:pt modelId="{9D58CAD4-38B0-524D-809A-970A576FF016}" type="pres">
      <dgm:prSet presAssocID="{55DC2EA2-6DF8-0A48-B8F5-ADFF06E25382}" presName="Name17" presStyleLbl="parChTrans1D3" presStyleIdx="0" presStyleCnt="2"/>
      <dgm:spPr/>
    </dgm:pt>
    <dgm:pt modelId="{1AB7B866-3F0E-8946-B8CF-31F947BA5043}" type="pres">
      <dgm:prSet presAssocID="{F8BFD042-4F1F-EE41-ADE9-602981F79C6B}" presName="hierRoot3" presStyleCnt="0"/>
      <dgm:spPr/>
    </dgm:pt>
    <dgm:pt modelId="{468D5B04-B5EC-2343-83B5-A7277353EB07}" type="pres">
      <dgm:prSet presAssocID="{F8BFD042-4F1F-EE41-ADE9-602981F79C6B}" presName="composite3" presStyleCnt="0"/>
      <dgm:spPr/>
    </dgm:pt>
    <dgm:pt modelId="{42EE15B7-F774-9F48-887C-24C2DB10F46E}" type="pres">
      <dgm:prSet presAssocID="{F8BFD042-4F1F-EE41-ADE9-602981F79C6B}" presName="background3" presStyleLbl="node3" presStyleIdx="0" presStyleCnt="2"/>
      <dgm:spPr/>
    </dgm:pt>
    <dgm:pt modelId="{FA713C88-67A0-954E-9716-57E5BE859C02}" type="pres">
      <dgm:prSet presAssocID="{F8BFD042-4F1F-EE41-ADE9-602981F79C6B}" presName="text3" presStyleLbl="fgAcc3" presStyleIdx="0" presStyleCnt="2" custScaleX="153360" custScaleY="183323">
        <dgm:presLayoutVars>
          <dgm:chPref val="3"/>
        </dgm:presLayoutVars>
      </dgm:prSet>
      <dgm:spPr/>
    </dgm:pt>
    <dgm:pt modelId="{F86F7C0E-AB75-2E40-A423-8E85AC1AC46C}" type="pres">
      <dgm:prSet presAssocID="{F8BFD042-4F1F-EE41-ADE9-602981F79C6B}" presName="hierChild4" presStyleCnt="0"/>
      <dgm:spPr/>
    </dgm:pt>
    <dgm:pt modelId="{E965B66F-B0BD-AA49-BFC7-21CF262D035C}" type="pres">
      <dgm:prSet presAssocID="{9AF3FEE0-5C4E-B84D-8C5B-D79F4DDD0A8D}" presName="Name17" presStyleLbl="parChTrans1D3" presStyleIdx="1" presStyleCnt="2"/>
      <dgm:spPr/>
    </dgm:pt>
    <dgm:pt modelId="{86BDAA9B-9BD2-4942-B2EE-629DF453BB72}" type="pres">
      <dgm:prSet presAssocID="{37E67325-9193-EB48-B887-8FD51D67C205}" presName="hierRoot3" presStyleCnt="0"/>
      <dgm:spPr/>
    </dgm:pt>
    <dgm:pt modelId="{5AE3D695-7F59-0E4E-A35F-024CCE24D2F8}" type="pres">
      <dgm:prSet presAssocID="{37E67325-9193-EB48-B887-8FD51D67C205}" presName="composite3" presStyleCnt="0"/>
      <dgm:spPr/>
    </dgm:pt>
    <dgm:pt modelId="{37E2A156-FD72-2046-B942-301D300EB506}" type="pres">
      <dgm:prSet presAssocID="{37E67325-9193-EB48-B887-8FD51D67C205}" presName="background3" presStyleLbl="node3" presStyleIdx="1" presStyleCnt="2"/>
      <dgm:spPr/>
    </dgm:pt>
    <dgm:pt modelId="{06673408-C5F5-0442-9F7B-67FA1C10DC5F}" type="pres">
      <dgm:prSet presAssocID="{37E67325-9193-EB48-B887-8FD51D67C205}" presName="text3" presStyleLbl="fgAcc3" presStyleIdx="1" presStyleCnt="2" custScaleX="161961" custScaleY="185526">
        <dgm:presLayoutVars>
          <dgm:chPref val="3"/>
        </dgm:presLayoutVars>
      </dgm:prSet>
      <dgm:spPr/>
    </dgm:pt>
    <dgm:pt modelId="{6F3DF028-C03F-9D46-98F3-878A7C3FFC06}" type="pres">
      <dgm:prSet presAssocID="{37E67325-9193-EB48-B887-8FD51D67C205}" presName="hierChild4" presStyleCnt="0"/>
      <dgm:spPr/>
    </dgm:pt>
    <dgm:pt modelId="{690F9A88-D36F-9542-AFCD-907A40CFE580}" type="pres">
      <dgm:prSet presAssocID="{B8D7A561-17EC-CD48-AFB6-EA8AB844170B}" presName="Name10" presStyleLbl="parChTrans1D2" presStyleIdx="1" presStyleCnt="2"/>
      <dgm:spPr/>
    </dgm:pt>
    <dgm:pt modelId="{5ACABD5E-08C1-0146-B5BA-784D43B39E08}" type="pres">
      <dgm:prSet presAssocID="{D3FB0826-F99C-0D4D-AE2B-3E3FB4C8D208}" presName="hierRoot2" presStyleCnt="0"/>
      <dgm:spPr/>
    </dgm:pt>
    <dgm:pt modelId="{B197C175-3666-D643-AA7F-566D7F3E8921}" type="pres">
      <dgm:prSet presAssocID="{D3FB0826-F99C-0D4D-AE2B-3E3FB4C8D208}" presName="composite2" presStyleCnt="0"/>
      <dgm:spPr/>
    </dgm:pt>
    <dgm:pt modelId="{CB78C443-078F-9845-938A-A7F27D1FCC3A}" type="pres">
      <dgm:prSet presAssocID="{D3FB0826-F99C-0D4D-AE2B-3E3FB4C8D208}" presName="background2" presStyleLbl="node2" presStyleIdx="1" presStyleCnt="2"/>
      <dgm:spPr/>
    </dgm:pt>
    <dgm:pt modelId="{30893B4E-24B7-AA4D-8A97-B14B3BC01162}" type="pres">
      <dgm:prSet presAssocID="{D3FB0826-F99C-0D4D-AE2B-3E3FB4C8D208}" presName="text2" presStyleLbl="fgAcc2" presStyleIdx="1" presStyleCnt="2" custScaleX="169158" custScaleY="304089" custLinFactNeighborX="-9062" custLinFactNeighborY="-7135">
        <dgm:presLayoutVars>
          <dgm:chPref val="3"/>
        </dgm:presLayoutVars>
      </dgm:prSet>
      <dgm:spPr/>
    </dgm:pt>
    <dgm:pt modelId="{075E0CE8-18F6-AF4A-A9D5-1D272A67C025}" type="pres">
      <dgm:prSet presAssocID="{D3FB0826-F99C-0D4D-AE2B-3E3FB4C8D208}" presName="hierChild3" presStyleCnt="0"/>
      <dgm:spPr/>
    </dgm:pt>
  </dgm:ptLst>
  <dgm:cxnLst>
    <dgm:cxn modelId="{7AEC2B1C-515F-9D43-A554-CCD8471CE061}" type="presOf" srcId="{FC73B6BB-E9CD-8E41-B59F-D56CA14FA065}" destId="{17C2BC0A-29CC-1E48-87CE-DD40D80AB164}" srcOrd="0" destOrd="0" presId="urn:microsoft.com/office/officeart/2005/8/layout/hierarchy1"/>
    <dgm:cxn modelId="{D7F99522-FA6B-3E44-A8FF-105B674156BC}" srcId="{FC73B6BB-E9CD-8E41-B59F-D56CA14FA065}" destId="{F18AB506-5FCA-784A-A602-ACB2C0899DA7}" srcOrd="0" destOrd="0" parTransId="{7E1ACC3A-76EC-7845-B7EF-FF7D89CA3424}" sibTransId="{5899F392-0B65-3446-B136-CBC7CD2026E2}"/>
    <dgm:cxn modelId="{6D29D126-7C55-3A41-90E3-D103DAEB902E}" type="presOf" srcId="{F18AB506-5FCA-784A-A602-ACB2C0899DA7}" destId="{B4A0172B-06D3-E24F-AC19-45D0CC30DC96}" srcOrd="0" destOrd="0" presId="urn:microsoft.com/office/officeart/2005/8/layout/hierarchy1"/>
    <dgm:cxn modelId="{9072932A-E812-D546-8D9D-AA4750700775}" type="presOf" srcId="{37E67325-9193-EB48-B887-8FD51D67C205}" destId="{06673408-C5F5-0442-9F7B-67FA1C10DC5F}" srcOrd="0" destOrd="0" presId="urn:microsoft.com/office/officeart/2005/8/layout/hierarchy1"/>
    <dgm:cxn modelId="{6FCB652C-E09B-6B48-9CDE-2CFDE26BEB84}" srcId="{B6054C88-8011-3941-8E23-6A21BDD38955}" destId="{37E67325-9193-EB48-B887-8FD51D67C205}" srcOrd="1" destOrd="0" parTransId="{9AF3FEE0-5C4E-B84D-8C5B-D79F4DDD0A8D}" sibTransId="{86515244-8BAF-2D4C-BDBB-F100527F9EA7}"/>
    <dgm:cxn modelId="{2C344B4A-9E86-3144-BBAB-390ABD49266A}" type="presOf" srcId="{55DC2EA2-6DF8-0A48-B8F5-ADFF06E25382}" destId="{9D58CAD4-38B0-524D-809A-970A576FF016}" srcOrd="0" destOrd="0" presId="urn:microsoft.com/office/officeart/2005/8/layout/hierarchy1"/>
    <dgm:cxn modelId="{5EB1C34E-F0E7-7D47-92B6-6E04385C41FF}" type="presOf" srcId="{B8D7A561-17EC-CD48-AFB6-EA8AB844170B}" destId="{690F9A88-D36F-9542-AFCD-907A40CFE580}" srcOrd="0" destOrd="0" presId="urn:microsoft.com/office/officeart/2005/8/layout/hierarchy1"/>
    <dgm:cxn modelId="{21EDBF70-14BF-E743-B893-0ED870FEA444}" type="presOf" srcId="{C463FE07-6B31-9F4B-BB98-B7ED60D40C6D}" destId="{26A1DBFD-7727-FF4B-B822-30B43504FA0B}" srcOrd="0" destOrd="0" presId="urn:microsoft.com/office/officeart/2005/8/layout/hierarchy1"/>
    <dgm:cxn modelId="{8796E879-4039-B441-88CC-E9856C4B7A70}" type="presOf" srcId="{D3FB0826-F99C-0D4D-AE2B-3E3FB4C8D208}" destId="{30893B4E-24B7-AA4D-8A97-B14B3BC01162}" srcOrd="0" destOrd="0" presId="urn:microsoft.com/office/officeart/2005/8/layout/hierarchy1"/>
    <dgm:cxn modelId="{5EAD249C-7AB9-D044-AF35-844848622971}" type="presOf" srcId="{9AF3FEE0-5C4E-B84D-8C5B-D79F4DDD0A8D}" destId="{E965B66F-B0BD-AA49-BFC7-21CF262D035C}" srcOrd="0" destOrd="0" presId="urn:microsoft.com/office/officeart/2005/8/layout/hierarchy1"/>
    <dgm:cxn modelId="{0DCFE2AB-24DD-1645-9552-ACF49E5F70AC}" type="presOf" srcId="{F8BFD042-4F1F-EE41-ADE9-602981F79C6B}" destId="{FA713C88-67A0-954E-9716-57E5BE859C02}" srcOrd="0" destOrd="0" presId="urn:microsoft.com/office/officeart/2005/8/layout/hierarchy1"/>
    <dgm:cxn modelId="{6DAB79CC-E98B-784B-BAF7-5773E25AE5A4}" srcId="{F18AB506-5FCA-784A-A602-ACB2C0899DA7}" destId="{B6054C88-8011-3941-8E23-6A21BDD38955}" srcOrd="0" destOrd="0" parTransId="{C463FE07-6B31-9F4B-BB98-B7ED60D40C6D}" sibTransId="{5C787909-458A-A44D-BCAD-3D416E250037}"/>
    <dgm:cxn modelId="{860B91CC-9F21-1042-ACC2-CB1102F9F363}" srcId="{F18AB506-5FCA-784A-A602-ACB2C0899DA7}" destId="{D3FB0826-F99C-0D4D-AE2B-3E3FB4C8D208}" srcOrd="1" destOrd="0" parTransId="{B8D7A561-17EC-CD48-AFB6-EA8AB844170B}" sibTransId="{090A7BB8-CC32-684A-81B0-9F1CF2370261}"/>
    <dgm:cxn modelId="{3ABCBDE4-1681-F748-8DF1-A0BF3A93942F}" type="presOf" srcId="{B6054C88-8011-3941-8E23-6A21BDD38955}" destId="{BCB09774-BC36-F444-9B48-6DC660D8DD78}" srcOrd="0" destOrd="0" presId="urn:microsoft.com/office/officeart/2005/8/layout/hierarchy1"/>
    <dgm:cxn modelId="{E4EFEBF8-63D7-8849-82B3-ED4B0900AF08}" srcId="{B6054C88-8011-3941-8E23-6A21BDD38955}" destId="{F8BFD042-4F1F-EE41-ADE9-602981F79C6B}" srcOrd="0" destOrd="0" parTransId="{55DC2EA2-6DF8-0A48-B8F5-ADFF06E25382}" sibTransId="{BBF702D7-2D94-1E41-B466-251ECE805FF7}"/>
    <dgm:cxn modelId="{715D3E31-2E16-0449-A5CE-D5AF84669E99}" type="presParOf" srcId="{17C2BC0A-29CC-1E48-87CE-DD40D80AB164}" destId="{9F9200C3-3190-7B46-A4A4-00F974EA65A4}" srcOrd="0" destOrd="0" presId="urn:microsoft.com/office/officeart/2005/8/layout/hierarchy1"/>
    <dgm:cxn modelId="{C559AAB7-D2A3-9D42-B041-8F3601FDE01D}" type="presParOf" srcId="{9F9200C3-3190-7B46-A4A4-00F974EA65A4}" destId="{53E888F5-17C2-7447-94BC-C09CC0575177}" srcOrd="0" destOrd="0" presId="urn:microsoft.com/office/officeart/2005/8/layout/hierarchy1"/>
    <dgm:cxn modelId="{6B64AE81-9A87-A843-B76A-B6CD3CFA44D5}" type="presParOf" srcId="{53E888F5-17C2-7447-94BC-C09CC0575177}" destId="{C5097382-EFF9-294F-8E63-A5352F03F75A}" srcOrd="0" destOrd="0" presId="urn:microsoft.com/office/officeart/2005/8/layout/hierarchy1"/>
    <dgm:cxn modelId="{88B5D87E-07C1-A54B-9AAC-338998BA6CF6}" type="presParOf" srcId="{53E888F5-17C2-7447-94BC-C09CC0575177}" destId="{B4A0172B-06D3-E24F-AC19-45D0CC30DC96}" srcOrd="1" destOrd="0" presId="urn:microsoft.com/office/officeart/2005/8/layout/hierarchy1"/>
    <dgm:cxn modelId="{24600193-2762-A744-B1AA-00CC454EB1B6}" type="presParOf" srcId="{9F9200C3-3190-7B46-A4A4-00F974EA65A4}" destId="{C1B888A5-9785-294F-8555-B7A3AAA8A7FB}" srcOrd="1" destOrd="0" presId="urn:microsoft.com/office/officeart/2005/8/layout/hierarchy1"/>
    <dgm:cxn modelId="{045E43D3-4112-104B-B49F-4685CA97BBA4}" type="presParOf" srcId="{C1B888A5-9785-294F-8555-B7A3AAA8A7FB}" destId="{26A1DBFD-7727-FF4B-B822-30B43504FA0B}" srcOrd="0" destOrd="0" presId="urn:microsoft.com/office/officeart/2005/8/layout/hierarchy1"/>
    <dgm:cxn modelId="{13B55E0F-DF3F-A647-8E6B-83DF7005BC6C}" type="presParOf" srcId="{C1B888A5-9785-294F-8555-B7A3AAA8A7FB}" destId="{2702E286-1789-5849-9CEE-7A30098788E7}" srcOrd="1" destOrd="0" presId="urn:microsoft.com/office/officeart/2005/8/layout/hierarchy1"/>
    <dgm:cxn modelId="{6791C06C-DB85-EA4A-B0B8-BE3BF1766D1D}" type="presParOf" srcId="{2702E286-1789-5849-9CEE-7A30098788E7}" destId="{EA9E210E-21B9-6F4D-B450-1456E8F99853}" srcOrd="0" destOrd="0" presId="urn:microsoft.com/office/officeart/2005/8/layout/hierarchy1"/>
    <dgm:cxn modelId="{0D66D577-B829-A047-9372-7AD68887226C}" type="presParOf" srcId="{EA9E210E-21B9-6F4D-B450-1456E8F99853}" destId="{1461B4DE-3E8F-8D40-8E67-F9BA979BB887}" srcOrd="0" destOrd="0" presId="urn:microsoft.com/office/officeart/2005/8/layout/hierarchy1"/>
    <dgm:cxn modelId="{7ED0241A-038B-204C-B0B8-628D07178D06}" type="presParOf" srcId="{EA9E210E-21B9-6F4D-B450-1456E8F99853}" destId="{BCB09774-BC36-F444-9B48-6DC660D8DD78}" srcOrd="1" destOrd="0" presId="urn:microsoft.com/office/officeart/2005/8/layout/hierarchy1"/>
    <dgm:cxn modelId="{5246BC1D-3E8F-0F42-96D5-5A457C67160D}" type="presParOf" srcId="{2702E286-1789-5849-9CEE-7A30098788E7}" destId="{B22D521B-D6E0-B648-9ACB-26BB03E703AE}" srcOrd="1" destOrd="0" presId="urn:microsoft.com/office/officeart/2005/8/layout/hierarchy1"/>
    <dgm:cxn modelId="{FF94B10B-F585-C34C-B8E9-C5DE6ECBCCDA}" type="presParOf" srcId="{B22D521B-D6E0-B648-9ACB-26BB03E703AE}" destId="{9D58CAD4-38B0-524D-809A-970A576FF016}" srcOrd="0" destOrd="0" presId="urn:microsoft.com/office/officeart/2005/8/layout/hierarchy1"/>
    <dgm:cxn modelId="{7B5D0CA8-4CF6-BE46-8E5E-744557BC392E}" type="presParOf" srcId="{B22D521B-D6E0-B648-9ACB-26BB03E703AE}" destId="{1AB7B866-3F0E-8946-B8CF-31F947BA5043}" srcOrd="1" destOrd="0" presId="urn:microsoft.com/office/officeart/2005/8/layout/hierarchy1"/>
    <dgm:cxn modelId="{ABD1ABCB-F6EC-3C49-9F01-60D6BE88562B}" type="presParOf" srcId="{1AB7B866-3F0E-8946-B8CF-31F947BA5043}" destId="{468D5B04-B5EC-2343-83B5-A7277353EB07}" srcOrd="0" destOrd="0" presId="urn:microsoft.com/office/officeart/2005/8/layout/hierarchy1"/>
    <dgm:cxn modelId="{1916AB00-120C-8448-BB50-74960B508CF3}" type="presParOf" srcId="{468D5B04-B5EC-2343-83B5-A7277353EB07}" destId="{42EE15B7-F774-9F48-887C-24C2DB10F46E}" srcOrd="0" destOrd="0" presId="urn:microsoft.com/office/officeart/2005/8/layout/hierarchy1"/>
    <dgm:cxn modelId="{D7C3B7AF-ECDC-424D-BA42-570D16488E4A}" type="presParOf" srcId="{468D5B04-B5EC-2343-83B5-A7277353EB07}" destId="{FA713C88-67A0-954E-9716-57E5BE859C02}" srcOrd="1" destOrd="0" presId="urn:microsoft.com/office/officeart/2005/8/layout/hierarchy1"/>
    <dgm:cxn modelId="{ED5C2C60-7FD7-EE4E-9177-426DFE4D4B1C}" type="presParOf" srcId="{1AB7B866-3F0E-8946-B8CF-31F947BA5043}" destId="{F86F7C0E-AB75-2E40-A423-8E85AC1AC46C}" srcOrd="1" destOrd="0" presId="urn:microsoft.com/office/officeart/2005/8/layout/hierarchy1"/>
    <dgm:cxn modelId="{E5164B09-E58D-BD46-B1C0-02C12C6C5EEF}" type="presParOf" srcId="{B22D521B-D6E0-B648-9ACB-26BB03E703AE}" destId="{E965B66F-B0BD-AA49-BFC7-21CF262D035C}" srcOrd="2" destOrd="0" presId="urn:microsoft.com/office/officeart/2005/8/layout/hierarchy1"/>
    <dgm:cxn modelId="{97E6FF90-748E-9F45-9254-734F3ED03EB2}" type="presParOf" srcId="{B22D521B-D6E0-B648-9ACB-26BB03E703AE}" destId="{86BDAA9B-9BD2-4942-B2EE-629DF453BB72}" srcOrd="3" destOrd="0" presId="urn:microsoft.com/office/officeart/2005/8/layout/hierarchy1"/>
    <dgm:cxn modelId="{EF580ECF-826A-FD43-B59B-7383FB19415C}" type="presParOf" srcId="{86BDAA9B-9BD2-4942-B2EE-629DF453BB72}" destId="{5AE3D695-7F59-0E4E-A35F-024CCE24D2F8}" srcOrd="0" destOrd="0" presId="urn:microsoft.com/office/officeart/2005/8/layout/hierarchy1"/>
    <dgm:cxn modelId="{E659DC9F-9603-964D-B93A-13FCF737F31E}" type="presParOf" srcId="{5AE3D695-7F59-0E4E-A35F-024CCE24D2F8}" destId="{37E2A156-FD72-2046-B942-301D300EB506}" srcOrd="0" destOrd="0" presId="urn:microsoft.com/office/officeart/2005/8/layout/hierarchy1"/>
    <dgm:cxn modelId="{526EEE67-4895-C841-AFDB-5323D5CB89EA}" type="presParOf" srcId="{5AE3D695-7F59-0E4E-A35F-024CCE24D2F8}" destId="{06673408-C5F5-0442-9F7B-67FA1C10DC5F}" srcOrd="1" destOrd="0" presId="urn:microsoft.com/office/officeart/2005/8/layout/hierarchy1"/>
    <dgm:cxn modelId="{26153B27-39A1-8149-8241-F7D1D67CE90D}" type="presParOf" srcId="{86BDAA9B-9BD2-4942-B2EE-629DF453BB72}" destId="{6F3DF028-C03F-9D46-98F3-878A7C3FFC06}" srcOrd="1" destOrd="0" presId="urn:microsoft.com/office/officeart/2005/8/layout/hierarchy1"/>
    <dgm:cxn modelId="{02B9CE79-7ABA-2846-A3F7-DE00939B0A78}" type="presParOf" srcId="{C1B888A5-9785-294F-8555-B7A3AAA8A7FB}" destId="{690F9A88-D36F-9542-AFCD-907A40CFE580}" srcOrd="2" destOrd="0" presId="urn:microsoft.com/office/officeart/2005/8/layout/hierarchy1"/>
    <dgm:cxn modelId="{33DA784F-0469-EE40-A24F-092F795002AD}" type="presParOf" srcId="{C1B888A5-9785-294F-8555-B7A3AAA8A7FB}" destId="{5ACABD5E-08C1-0146-B5BA-784D43B39E08}" srcOrd="3" destOrd="0" presId="urn:microsoft.com/office/officeart/2005/8/layout/hierarchy1"/>
    <dgm:cxn modelId="{1A50FD72-0AE5-D742-BE9E-511DA040816E}" type="presParOf" srcId="{5ACABD5E-08C1-0146-B5BA-784D43B39E08}" destId="{B197C175-3666-D643-AA7F-566D7F3E8921}" srcOrd="0" destOrd="0" presId="urn:microsoft.com/office/officeart/2005/8/layout/hierarchy1"/>
    <dgm:cxn modelId="{2C08D072-53E9-1C47-9781-4BBC891D68E7}" type="presParOf" srcId="{B197C175-3666-D643-AA7F-566D7F3E8921}" destId="{CB78C443-078F-9845-938A-A7F27D1FCC3A}" srcOrd="0" destOrd="0" presId="urn:microsoft.com/office/officeart/2005/8/layout/hierarchy1"/>
    <dgm:cxn modelId="{D44A456D-2CB9-224A-927A-7C5330C2CD5F}" type="presParOf" srcId="{B197C175-3666-D643-AA7F-566D7F3E8921}" destId="{30893B4E-24B7-AA4D-8A97-B14B3BC01162}" srcOrd="1" destOrd="0" presId="urn:microsoft.com/office/officeart/2005/8/layout/hierarchy1"/>
    <dgm:cxn modelId="{B392B896-00DF-E64E-8E0B-05AC237F754C}" type="presParOf" srcId="{5ACABD5E-08C1-0146-B5BA-784D43B39E08}" destId="{075E0CE8-18F6-AF4A-A9D5-1D272A67C02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760737-1575-654F-B103-773D1B31F0DB}" type="doc">
      <dgm:prSet loTypeId="urn:microsoft.com/office/officeart/2005/8/layout/cycle4" loCatId="" qsTypeId="urn:microsoft.com/office/officeart/2005/8/quickstyle/simple1" qsCatId="simple" csTypeId="urn:microsoft.com/office/officeart/2005/8/colors/accent1_2" csCatId="accent1" phldr="1"/>
      <dgm:spPr/>
      <dgm:t>
        <a:bodyPr/>
        <a:lstStyle/>
        <a:p>
          <a:endParaRPr lang="en-GB"/>
        </a:p>
      </dgm:t>
    </dgm:pt>
    <dgm:pt modelId="{79D8E09F-0B66-1045-BD2D-49FAEE585B44}">
      <dgm:prSet phldrT="[Text]"/>
      <dgm:spPr/>
      <dgm:t>
        <a:bodyPr/>
        <a:lstStyle/>
        <a:p>
          <a:r>
            <a:rPr lang="en-GB" dirty="0"/>
            <a:t>Managing business:</a:t>
          </a:r>
        </a:p>
        <a:p>
          <a:r>
            <a:rPr lang="en-GB" dirty="0"/>
            <a:t>performance</a:t>
          </a:r>
        </a:p>
        <a:p>
          <a:r>
            <a:rPr lang="en-GB" dirty="0"/>
            <a:t>objectives</a:t>
          </a:r>
        </a:p>
        <a:p>
          <a:r>
            <a:rPr lang="en-GB" dirty="0"/>
            <a:t>strategic decisions</a:t>
          </a:r>
        </a:p>
        <a:p>
          <a:r>
            <a:rPr lang="en-GB" dirty="0"/>
            <a:t>legal complexity</a:t>
          </a:r>
        </a:p>
      </dgm:t>
    </dgm:pt>
    <dgm:pt modelId="{9359E90D-2A4A-7447-A76C-8C2A1AABA33A}" type="parTrans" cxnId="{4CB637D6-B37B-A740-803C-E47022CBC5A2}">
      <dgm:prSet/>
      <dgm:spPr/>
      <dgm:t>
        <a:bodyPr/>
        <a:lstStyle/>
        <a:p>
          <a:endParaRPr lang="en-GB"/>
        </a:p>
      </dgm:t>
    </dgm:pt>
    <dgm:pt modelId="{2B9816F6-850B-9147-9883-84FCCAC7D973}" type="sibTrans" cxnId="{4CB637D6-B37B-A740-803C-E47022CBC5A2}">
      <dgm:prSet/>
      <dgm:spPr/>
      <dgm:t>
        <a:bodyPr/>
        <a:lstStyle/>
        <a:p>
          <a:endParaRPr lang="en-GB"/>
        </a:p>
      </dgm:t>
    </dgm:pt>
    <dgm:pt modelId="{033BAEB5-A33A-8243-A712-0197F3A26189}">
      <dgm:prSet phldrT="[Text]" custT="1"/>
      <dgm:spPr/>
      <dgm:t>
        <a:bodyPr/>
        <a:lstStyle/>
        <a:p>
          <a:pPr algn="ctr">
            <a:buNone/>
          </a:pPr>
          <a:r>
            <a:rPr lang="en-GB" sz="2000" dirty="0"/>
            <a:t>Managing the</a:t>
          </a:r>
        </a:p>
      </dgm:t>
    </dgm:pt>
    <dgm:pt modelId="{23523DEB-BC56-2B48-A54B-FEE47B9CF5D1}" type="parTrans" cxnId="{BFDBCEE5-D23E-784F-A1CE-FE85D4ED3F75}">
      <dgm:prSet/>
      <dgm:spPr/>
      <dgm:t>
        <a:bodyPr/>
        <a:lstStyle/>
        <a:p>
          <a:endParaRPr lang="en-GB"/>
        </a:p>
      </dgm:t>
    </dgm:pt>
    <dgm:pt modelId="{27200F5E-37F5-0046-8C77-3B1E17EC7BAE}" type="sibTrans" cxnId="{BFDBCEE5-D23E-784F-A1CE-FE85D4ED3F75}">
      <dgm:prSet/>
      <dgm:spPr/>
      <dgm:t>
        <a:bodyPr/>
        <a:lstStyle/>
        <a:p>
          <a:endParaRPr lang="en-GB"/>
        </a:p>
      </dgm:t>
    </dgm:pt>
    <dgm:pt modelId="{092553EC-B67E-CF49-B729-9D4D313A2E66}">
      <dgm:prSet phldrT="[Text]"/>
      <dgm:spPr/>
      <dgm:t>
        <a:bodyPr/>
        <a:lstStyle/>
        <a:p>
          <a:r>
            <a:rPr lang="en-GB" dirty="0"/>
            <a:t>Day to day operations</a:t>
          </a:r>
        </a:p>
        <a:p>
          <a:r>
            <a:rPr lang="en-GB" dirty="0"/>
            <a:t>Specialist technical areas</a:t>
          </a:r>
        </a:p>
        <a:p>
          <a:r>
            <a:rPr lang="en-GB" dirty="0"/>
            <a:t>Managing a crisis</a:t>
          </a:r>
        </a:p>
      </dgm:t>
    </dgm:pt>
    <dgm:pt modelId="{7BE9DAD9-AF18-5046-A9C4-5C23C27308CB}" type="parTrans" cxnId="{C769BB9A-59B0-8B44-BAE9-9B78DCC2FFFD}">
      <dgm:prSet/>
      <dgm:spPr/>
      <dgm:t>
        <a:bodyPr/>
        <a:lstStyle/>
        <a:p>
          <a:endParaRPr lang="en-GB"/>
        </a:p>
      </dgm:t>
    </dgm:pt>
    <dgm:pt modelId="{1A27ED7F-DE3F-C94D-B9B2-3F2365E80C9D}" type="sibTrans" cxnId="{C769BB9A-59B0-8B44-BAE9-9B78DCC2FFFD}">
      <dgm:prSet/>
      <dgm:spPr/>
      <dgm:t>
        <a:bodyPr/>
        <a:lstStyle/>
        <a:p>
          <a:endParaRPr lang="en-GB"/>
        </a:p>
      </dgm:t>
    </dgm:pt>
    <dgm:pt modelId="{97791459-50F2-5F40-8F01-D6AFFDCF696C}">
      <dgm:prSet phldrT="[Text]" custT="1"/>
      <dgm:spPr/>
      <dgm:t>
        <a:bodyPr/>
        <a:lstStyle/>
        <a:p>
          <a:pPr algn="ctr">
            <a:buNone/>
          </a:pPr>
          <a:r>
            <a:rPr lang="en-GB" sz="2000" dirty="0"/>
            <a:t>   Managing operations</a:t>
          </a:r>
        </a:p>
      </dgm:t>
    </dgm:pt>
    <dgm:pt modelId="{F8D4D77D-1775-DB42-A65B-33CB89CB4BC1}" type="parTrans" cxnId="{69ED5AD4-8D2B-5941-AC3F-8263D79C481F}">
      <dgm:prSet/>
      <dgm:spPr/>
      <dgm:t>
        <a:bodyPr/>
        <a:lstStyle/>
        <a:p>
          <a:endParaRPr lang="en-GB"/>
        </a:p>
      </dgm:t>
    </dgm:pt>
    <dgm:pt modelId="{7ECEFF1F-54AB-2643-B5E7-96A67C4FD4D0}" type="sibTrans" cxnId="{69ED5AD4-8D2B-5941-AC3F-8263D79C481F}">
      <dgm:prSet/>
      <dgm:spPr/>
      <dgm:t>
        <a:bodyPr/>
        <a:lstStyle/>
        <a:p>
          <a:endParaRPr lang="en-GB"/>
        </a:p>
      </dgm:t>
    </dgm:pt>
    <dgm:pt modelId="{7FA0928E-F0A4-0048-814F-5F2A20DFAC2F}">
      <dgm:prSet phldrT="[Text]"/>
      <dgm:spPr/>
      <dgm:t>
        <a:bodyPr/>
        <a:lstStyle/>
        <a:p>
          <a:r>
            <a:rPr lang="en-GB" dirty="0"/>
            <a:t>Managing:</a:t>
          </a:r>
        </a:p>
        <a:p>
          <a:r>
            <a:rPr lang="en-GB" dirty="0"/>
            <a:t> individuals</a:t>
          </a:r>
        </a:p>
        <a:p>
          <a:r>
            <a:rPr lang="en-GB" dirty="0"/>
            <a:t> teams</a:t>
          </a:r>
        </a:p>
        <a:p>
          <a:r>
            <a:rPr lang="en-GB" dirty="0"/>
            <a:t>external contracts</a:t>
          </a:r>
        </a:p>
        <a:p>
          <a:r>
            <a:rPr lang="en-GB" dirty="0"/>
            <a:t>personnel administration</a:t>
          </a:r>
        </a:p>
      </dgm:t>
    </dgm:pt>
    <dgm:pt modelId="{32EF7499-A5BD-4447-8D9A-8CC56A71F147}" type="parTrans" cxnId="{6A4BF53E-377B-8A4F-A825-52CB8472C11D}">
      <dgm:prSet/>
      <dgm:spPr/>
      <dgm:t>
        <a:bodyPr/>
        <a:lstStyle/>
        <a:p>
          <a:endParaRPr lang="en-GB"/>
        </a:p>
      </dgm:t>
    </dgm:pt>
    <dgm:pt modelId="{18582151-1935-4F4C-89E7-4958BE71704D}" type="sibTrans" cxnId="{6A4BF53E-377B-8A4F-A825-52CB8472C11D}">
      <dgm:prSet/>
      <dgm:spPr/>
      <dgm:t>
        <a:bodyPr/>
        <a:lstStyle/>
        <a:p>
          <a:endParaRPr lang="en-GB"/>
        </a:p>
      </dgm:t>
    </dgm:pt>
    <dgm:pt modelId="{722F39BF-5BFD-4C43-AE81-6E39F5638457}">
      <dgm:prSet phldrT="[Text]" custT="1"/>
      <dgm:spPr/>
      <dgm:t>
        <a:bodyPr/>
        <a:lstStyle/>
        <a:p>
          <a:pPr algn="ctr">
            <a:buNone/>
          </a:pPr>
          <a:r>
            <a:rPr lang="en-GB" sz="2000" dirty="0"/>
            <a:t>Managing people</a:t>
          </a:r>
        </a:p>
      </dgm:t>
    </dgm:pt>
    <dgm:pt modelId="{D789118F-C14D-544D-9DF9-B0C0685460A3}" type="parTrans" cxnId="{9E235925-C01B-334E-B70F-D438A811BF4D}">
      <dgm:prSet/>
      <dgm:spPr/>
      <dgm:t>
        <a:bodyPr/>
        <a:lstStyle/>
        <a:p>
          <a:endParaRPr lang="en-GB"/>
        </a:p>
      </dgm:t>
    </dgm:pt>
    <dgm:pt modelId="{4456B1AE-7781-AC49-BC5E-82AF515D8961}" type="sibTrans" cxnId="{9E235925-C01B-334E-B70F-D438A811BF4D}">
      <dgm:prSet/>
      <dgm:spPr/>
      <dgm:t>
        <a:bodyPr/>
        <a:lstStyle/>
        <a:p>
          <a:endParaRPr lang="en-GB"/>
        </a:p>
      </dgm:t>
    </dgm:pt>
    <dgm:pt modelId="{9EE494F4-F468-1649-9C83-386D23B63FCD}">
      <dgm:prSet phldrT="[Text]"/>
      <dgm:spPr/>
      <dgm:t>
        <a:bodyPr/>
        <a:lstStyle/>
        <a:p>
          <a:r>
            <a:rPr lang="en-GB" dirty="0"/>
            <a:t>Training</a:t>
          </a:r>
        </a:p>
        <a:p>
          <a:r>
            <a:rPr lang="en-GB" dirty="0"/>
            <a:t>Interpersonal skills</a:t>
          </a:r>
        </a:p>
        <a:p>
          <a:r>
            <a:rPr lang="en-GB" dirty="0"/>
            <a:t>Self-development</a:t>
          </a:r>
        </a:p>
        <a:p>
          <a:r>
            <a:rPr lang="en-GB" dirty="0"/>
            <a:t>IT</a:t>
          </a:r>
        </a:p>
      </dgm:t>
    </dgm:pt>
    <dgm:pt modelId="{5E6D15FC-11CB-7941-ABA3-3741E9B6DBBE}" type="parTrans" cxnId="{2E6C9609-22D9-ED49-9AA6-1D9F437DF168}">
      <dgm:prSet/>
      <dgm:spPr/>
      <dgm:t>
        <a:bodyPr/>
        <a:lstStyle/>
        <a:p>
          <a:endParaRPr lang="en-GB"/>
        </a:p>
      </dgm:t>
    </dgm:pt>
    <dgm:pt modelId="{A05F953E-0F1D-C048-BA85-F2D5B6FF0594}" type="sibTrans" cxnId="{2E6C9609-22D9-ED49-9AA6-1D9F437DF168}">
      <dgm:prSet/>
      <dgm:spPr/>
      <dgm:t>
        <a:bodyPr/>
        <a:lstStyle/>
        <a:p>
          <a:endParaRPr lang="en-GB"/>
        </a:p>
      </dgm:t>
    </dgm:pt>
    <dgm:pt modelId="{ACE4EA25-3BDE-3E43-AB3A-69FAC62B58E5}">
      <dgm:prSet phldrT="[Text]" custT="1"/>
      <dgm:spPr/>
      <dgm:t>
        <a:bodyPr/>
        <a:lstStyle/>
        <a:p>
          <a:pPr algn="ctr">
            <a:buNone/>
          </a:pPr>
          <a:r>
            <a:rPr lang="en-GB" sz="2000" dirty="0"/>
            <a:t> Personal</a:t>
          </a:r>
        </a:p>
      </dgm:t>
    </dgm:pt>
    <dgm:pt modelId="{8D7E4223-18BE-4046-83F5-D3A10C8AB39F}" type="parTrans" cxnId="{66EB74F1-28A6-BB41-A1E2-6E99D33D62A0}">
      <dgm:prSet/>
      <dgm:spPr/>
      <dgm:t>
        <a:bodyPr/>
        <a:lstStyle/>
        <a:p>
          <a:endParaRPr lang="en-GB"/>
        </a:p>
      </dgm:t>
    </dgm:pt>
    <dgm:pt modelId="{70EBA5AE-217A-4F4A-A76C-16F66E295CEC}" type="sibTrans" cxnId="{66EB74F1-28A6-BB41-A1E2-6E99D33D62A0}">
      <dgm:prSet/>
      <dgm:spPr/>
      <dgm:t>
        <a:bodyPr/>
        <a:lstStyle/>
        <a:p>
          <a:endParaRPr lang="en-GB"/>
        </a:p>
      </dgm:t>
    </dgm:pt>
    <dgm:pt modelId="{89CE787B-830B-F34E-B7B2-9EF7AD02390D}">
      <dgm:prSet phldrT="[Text]" custT="1"/>
      <dgm:spPr/>
      <dgm:t>
        <a:bodyPr/>
        <a:lstStyle/>
        <a:p>
          <a:pPr algn="ctr">
            <a:buNone/>
          </a:pPr>
          <a:r>
            <a:rPr lang="en-GB" sz="2000" dirty="0"/>
            <a:t>   business</a:t>
          </a:r>
        </a:p>
      </dgm:t>
    </dgm:pt>
    <dgm:pt modelId="{EFB9ACD0-8044-7043-9A46-9229266C1BCC}" type="parTrans" cxnId="{C499F8CA-CAEA-BC45-8303-7CAECDF08456}">
      <dgm:prSet/>
      <dgm:spPr/>
    </dgm:pt>
    <dgm:pt modelId="{E8472A98-5106-6E4C-8650-C879FF31A0D2}" type="sibTrans" cxnId="{C499F8CA-CAEA-BC45-8303-7CAECDF08456}">
      <dgm:prSet/>
      <dgm:spPr/>
    </dgm:pt>
    <dgm:pt modelId="{2E9AFD61-8319-D441-B642-0F910F49B8D9}">
      <dgm:prSet phldrT="[Text]" custT="1"/>
      <dgm:spPr/>
      <dgm:t>
        <a:bodyPr/>
        <a:lstStyle/>
        <a:p>
          <a:pPr algn="ctr">
            <a:buNone/>
          </a:pPr>
          <a:r>
            <a:rPr lang="en-GB" sz="2000" dirty="0"/>
            <a:t> skills</a:t>
          </a:r>
        </a:p>
      </dgm:t>
    </dgm:pt>
    <dgm:pt modelId="{CD38FCF8-07F6-644C-9146-102C64D2CC25}" type="parTrans" cxnId="{200B7631-7009-A64F-9215-97E43D49469D}">
      <dgm:prSet/>
      <dgm:spPr/>
    </dgm:pt>
    <dgm:pt modelId="{3F0554BE-1B8F-894D-BBD2-A742B4513D0C}" type="sibTrans" cxnId="{200B7631-7009-A64F-9215-97E43D49469D}">
      <dgm:prSet/>
      <dgm:spPr/>
    </dgm:pt>
    <dgm:pt modelId="{CF6B8ED8-4323-ED48-A797-87671443B419}" type="pres">
      <dgm:prSet presAssocID="{0A760737-1575-654F-B103-773D1B31F0DB}" presName="cycleMatrixDiagram" presStyleCnt="0">
        <dgm:presLayoutVars>
          <dgm:chMax val="1"/>
          <dgm:dir/>
          <dgm:animLvl val="lvl"/>
          <dgm:resizeHandles val="exact"/>
        </dgm:presLayoutVars>
      </dgm:prSet>
      <dgm:spPr/>
    </dgm:pt>
    <dgm:pt modelId="{1E8C7117-B53C-9645-8F0B-F51E7185C936}" type="pres">
      <dgm:prSet presAssocID="{0A760737-1575-654F-B103-773D1B31F0DB}" presName="children" presStyleCnt="0"/>
      <dgm:spPr/>
    </dgm:pt>
    <dgm:pt modelId="{018A6425-D8F1-3246-B66F-1137F66FB607}" type="pres">
      <dgm:prSet presAssocID="{0A760737-1575-654F-B103-773D1B31F0DB}" presName="child1group" presStyleCnt="0"/>
      <dgm:spPr/>
    </dgm:pt>
    <dgm:pt modelId="{8A643F20-729A-EE44-A059-A2843CB056FB}" type="pres">
      <dgm:prSet presAssocID="{0A760737-1575-654F-B103-773D1B31F0DB}" presName="child1" presStyleLbl="bgAcc1" presStyleIdx="0" presStyleCnt="4" custLinFactNeighborX="-24224" custLinFactNeighborY="2003"/>
      <dgm:spPr/>
    </dgm:pt>
    <dgm:pt modelId="{EA54C906-54F2-4043-BEBC-8E6CAAA697E1}" type="pres">
      <dgm:prSet presAssocID="{0A760737-1575-654F-B103-773D1B31F0DB}" presName="child1Text" presStyleLbl="bgAcc1" presStyleIdx="0" presStyleCnt="4">
        <dgm:presLayoutVars>
          <dgm:bulletEnabled val="1"/>
        </dgm:presLayoutVars>
      </dgm:prSet>
      <dgm:spPr/>
    </dgm:pt>
    <dgm:pt modelId="{D174F5EA-8414-A34B-A91E-7892861A4E90}" type="pres">
      <dgm:prSet presAssocID="{0A760737-1575-654F-B103-773D1B31F0DB}" presName="child2group" presStyleCnt="0"/>
      <dgm:spPr/>
    </dgm:pt>
    <dgm:pt modelId="{16CC07BD-7258-E24C-A1DF-ACC359961B7B}" type="pres">
      <dgm:prSet presAssocID="{0A760737-1575-654F-B103-773D1B31F0DB}" presName="child2" presStyleLbl="bgAcc1" presStyleIdx="1" presStyleCnt="4" custLinFactNeighborX="25954" custLinFactNeighborY="-668"/>
      <dgm:spPr/>
    </dgm:pt>
    <dgm:pt modelId="{8D5E9B72-4F7B-BC4F-B4E6-1562EF783084}" type="pres">
      <dgm:prSet presAssocID="{0A760737-1575-654F-B103-773D1B31F0DB}" presName="child2Text" presStyleLbl="bgAcc1" presStyleIdx="1" presStyleCnt="4">
        <dgm:presLayoutVars>
          <dgm:bulletEnabled val="1"/>
        </dgm:presLayoutVars>
      </dgm:prSet>
      <dgm:spPr/>
    </dgm:pt>
    <dgm:pt modelId="{3C9D4EF7-B0B1-C14E-8B91-1B1659E591C2}" type="pres">
      <dgm:prSet presAssocID="{0A760737-1575-654F-B103-773D1B31F0DB}" presName="child3group" presStyleCnt="0"/>
      <dgm:spPr/>
    </dgm:pt>
    <dgm:pt modelId="{7B655D4D-313A-AA4E-A8BA-3E74D681DC4D}" type="pres">
      <dgm:prSet presAssocID="{0A760737-1575-654F-B103-773D1B31F0DB}" presName="child3" presStyleLbl="bgAcc1" presStyleIdx="2" presStyleCnt="4" custLinFactNeighborX="23359" custLinFactNeighborY="0"/>
      <dgm:spPr/>
    </dgm:pt>
    <dgm:pt modelId="{869AB7BB-B310-864B-90CC-F08A937F0FBC}" type="pres">
      <dgm:prSet presAssocID="{0A760737-1575-654F-B103-773D1B31F0DB}" presName="child3Text" presStyleLbl="bgAcc1" presStyleIdx="2" presStyleCnt="4">
        <dgm:presLayoutVars>
          <dgm:bulletEnabled val="1"/>
        </dgm:presLayoutVars>
      </dgm:prSet>
      <dgm:spPr/>
    </dgm:pt>
    <dgm:pt modelId="{FEA3F30E-AF88-D540-BF15-62A557F0CAB7}" type="pres">
      <dgm:prSet presAssocID="{0A760737-1575-654F-B103-773D1B31F0DB}" presName="child4group" presStyleCnt="0"/>
      <dgm:spPr/>
    </dgm:pt>
    <dgm:pt modelId="{765A7D35-1F63-244B-9183-A5D726A36712}" type="pres">
      <dgm:prSet presAssocID="{0A760737-1575-654F-B103-773D1B31F0DB}" presName="child4" presStyleLbl="bgAcc1" presStyleIdx="3" presStyleCnt="4" custLinFactNeighborX="-22926" custLinFactNeighborY="0"/>
      <dgm:spPr/>
    </dgm:pt>
    <dgm:pt modelId="{BA68FCF7-6D5A-9F49-93EE-57C25D30E1B0}" type="pres">
      <dgm:prSet presAssocID="{0A760737-1575-654F-B103-773D1B31F0DB}" presName="child4Text" presStyleLbl="bgAcc1" presStyleIdx="3" presStyleCnt="4">
        <dgm:presLayoutVars>
          <dgm:bulletEnabled val="1"/>
        </dgm:presLayoutVars>
      </dgm:prSet>
      <dgm:spPr/>
    </dgm:pt>
    <dgm:pt modelId="{E780A659-9C1F-BB46-BF4A-C04163EEFCD3}" type="pres">
      <dgm:prSet presAssocID="{0A760737-1575-654F-B103-773D1B31F0DB}" presName="childPlaceholder" presStyleCnt="0"/>
      <dgm:spPr/>
    </dgm:pt>
    <dgm:pt modelId="{5B5EDCA8-DCBC-E84E-8099-6EB318E14F8D}" type="pres">
      <dgm:prSet presAssocID="{0A760737-1575-654F-B103-773D1B31F0DB}" presName="circle" presStyleCnt="0"/>
      <dgm:spPr/>
    </dgm:pt>
    <dgm:pt modelId="{AB9EDF24-6712-984D-82C2-95C96026B02E}" type="pres">
      <dgm:prSet presAssocID="{0A760737-1575-654F-B103-773D1B31F0DB}" presName="quadrant1" presStyleLbl="node1" presStyleIdx="0" presStyleCnt="4">
        <dgm:presLayoutVars>
          <dgm:chMax val="1"/>
          <dgm:bulletEnabled val="1"/>
        </dgm:presLayoutVars>
      </dgm:prSet>
      <dgm:spPr/>
    </dgm:pt>
    <dgm:pt modelId="{BC836549-2822-0B43-BF29-C29C844C4CCA}" type="pres">
      <dgm:prSet presAssocID="{0A760737-1575-654F-B103-773D1B31F0DB}" presName="quadrant2" presStyleLbl="node1" presStyleIdx="1" presStyleCnt="4">
        <dgm:presLayoutVars>
          <dgm:chMax val="1"/>
          <dgm:bulletEnabled val="1"/>
        </dgm:presLayoutVars>
      </dgm:prSet>
      <dgm:spPr/>
    </dgm:pt>
    <dgm:pt modelId="{9E281FA0-8446-3C40-BFFF-F0C904F28118}" type="pres">
      <dgm:prSet presAssocID="{0A760737-1575-654F-B103-773D1B31F0DB}" presName="quadrant3" presStyleLbl="node1" presStyleIdx="2" presStyleCnt="4">
        <dgm:presLayoutVars>
          <dgm:chMax val="1"/>
          <dgm:bulletEnabled val="1"/>
        </dgm:presLayoutVars>
      </dgm:prSet>
      <dgm:spPr/>
    </dgm:pt>
    <dgm:pt modelId="{4CEAAC9B-8FF6-6F45-B2D6-92C3BC365095}" type="pres">
      <dgm:prSet presAssocID="{0A760737-1575-654F-B103-773D1B31F0DB}" presName="quadrant4" presStyleLbl="node1" presStyleIdx="3" presStyleCnt="4">
        <dgm:presLayoutVars>
          <dgm:chMax val="1"/>
          <dgm:bulletEnabled val="1"/>
        </dgm:presLayoutVars>
      </dgm:prSet>
      <dgm:spPr/>
    </dgm:pt>
    <dgm:pt modelId="{D5FF1457-EBC9-8545-AAB2-B5BE929FC45D}" type="pres">
      <dgm:prSet presAssocID="{0A760737-1575-654F-B103-773D1B31F0DB}" presName="quadrantPlaceholder" presStyleCnt="0"/>
      <dgm:spPr/>
    </dgm:pt>
    <dgm:pt modelId="{CDA74DFB-CB73-064E-B2D8-95EDD70E7AE9}" type="pres">
      <dgm:prSet presAssocID="{0A760737-1575-654F-B103-773D1B31F0DB}" presName="center1" presStyleLbl="fgShp" presStyleIdx="0" presStyleCnt="2"/>
      <dgm:spPr/>
    </dgm:pt>
    <dgm:pt modelId="{7CDDDE42-9EBC-8243-A167-F05D04302F85}" type="pres">
      <dgm:prSet presAssocID="{0A760737-1575-654F-B103-773D1B31F0DB}" presName="center2" presStyleLbl="fgShp" presStyleIdx="1" presStyleCnt="2"/>
      <dgm:spPr/>
    </dgm:pt>
  </dgm:ptLst>
  <dgm:cxnLst>
    <dgm:cxn modelId="{2E6C9609-22D9-ED49-9AA6-1D9F437DF168}" srcId="{0A760737-1575-654F-B103-773D1B31F0DB}" destId="{9EE494F4-F468-1649-9C83-386D23B63FCD}" srcOrd="3" destOrd="0" parTransId="{5E6D15FC-11CB-7941-ABA3-3741E9B6DBBE}" sibTransId="{A05F953E-0F1D-C048-BA85-F2D5B6FF0594}"/>
    <dgm:cxn modelId="{CCE1490F-58C7-2A4B-BE0F-D719E40A2498}" type="presOf" srcId="{79D8E09F-0B66-1045-BD2D-49FAEE585B44}" destId="{AB9EDF24-6712-984D-82C2-95C96026B02E}" srcOrd="0" destOrd="0" presId="urn:microsoft.com/office/officeart/2005/8/layout/cycle4"/>
    <dgm:cxn modelId="{13C3C910-A208-F84E-A07E-700F49CF81DF}" type="presOf" srcId="{722F39BF-5BFD-4C43-AE81-6E39F5638457}" destId="{869AB7BB-B310-864B-90CC-F08A937F0FBC}" srcOrd="1" destOrd="0" presId="urn:microsoft.com/office/officeart/2005/8/layout/cycle4"/>
    <dgm:cxn modelId="{BD010118-8DA3-6C47-A894-E358CA51CAF1}" type="presOf" srcId="{ACE4EA25-3BDE-3E43-AB3A-69FAC62B58E5}" destId="{765A7D35-1F63-244B-9183-A5D726A36712}" srcOrd="0" destOrd="0" presId="urn:microsoft.com/office/officeart/2005/8/layout/cycle4"/>
    <dgm:cxn modelId="{20BB9E18-63C6-FB4B-BDA4-0FEBB156D489}" type="presOf" srcId="{0A760737-1575-654F-B103-773D1B31F0DB}" destId="{CF6B8ED8-4323-ED48-A797-87671443B419}" srcOrd="0" destOrd="0" presId="urn:microsoft.com/office/officeart/2005/8/layout/cycle4"/>
    <dgm:cxn modelId="{87C3E319-CBA0-2945-8B4F-0972704EEA6E}" type="presOf" srcId="{89CE787B-830B-F34E-B7B2-9EF7AD02390D}" destId="{8A643F20-729A-EE44-A059-A2843CB056FB}" srcOrd="0" destOrd="1" presId="urn:microsoft.com/office/officeart/2005/8/layout/cycle4"/>
    <dgm:cxn modelId="{8A0B3B24-F141-2843-B9E8-C0E31F7FC2E8}" type="presOf" srcId="{89CE787B-830B-F34E-B7B2-9EF7AD02390D}" destId="{EA54C906-54F2-4043-BEBC-8E6CAAA697E1}" srcOrd="1" destOrd="1" presId="urn:microsoft.com/office/officeart/2005/8/layout/cycle4"/>
    <dgm:cxn modelId="{9E235925-C01B-334E-B70F-D438A811BF4D}" srcId="{7FA0928E-F0A4-0048-814F-5F2A20DFAC2F}" destId="{722F39BF-5BFD-4C43-AE81-6E39F5638457}" srcOrd="0" destOrd="0" parTransId="{D789118F-C14D-544D-9DF9-B0C0685460A3}" sibTransId="{4456B1AE-7781-AC49-BC5E-82AF515D8961}"/>
    <dgm:cxn modelId="{2884CC30-B466-E64F-8594-FA9966B9ECDF}" type="presOf" srcId="{2E9AFD61-8319-D441-B642-0F910F49B8D9}" destId="{765A7D35-1F63-244B-9183-A5D726A36712}" srcOrd="0" destOrd="1" presId="urn:microsoft.com/office/officeart/2005/8/layout/cycle4"/>
    <dgm:cxn modelId="{200B7631-7009-A64F-9215-97E43D49469D}" srcId="{9EE494F4-F468-1649-9C83-386D23B63FCD}" destId="{2E9AFD61-8319-D441-B642-0F910F49B8D9}" srcOrd="1" destOrd="0" parTransId="{CD38FCF8-07F6-644C-9146-102C64D2CC25}" sibTransId="{3F0554BE-1B8F-894D-BBD2-A742B4513D0C}"/>
    <dgm:cxn modelId="{B996BB33-1CEF-9A42-A161-4985FF36BDF4}" type="presOf" srcId="{2E9AFD61-8319-D441-B642-0F910F49B8D9}" destId="{BA68FCF7-6D5A-9F49-93EE-57C25D30E1B0}" srcOrd="1" destOrd="1" presId="urn:microsoft.com/office/officeart/2005/8/layout/cycle4"/>
    <dgm:cxn modelId="{6A4BF53E-377B-8A4F-A825-52CB8472C11D}" srcId="{0A760737-1575-654F-B103-773D1B31F0DB}" destId="{7FA0928E-F0A4-0048-814F-5F2A20DFAC2F}" srcOrd="2" destOrd="0" parTransId="{32EF7499-A5BD-4447-8D9A-8CC56A71F147}" sibTransId="{18582151-1935-4F4C-89E7-4958BE71704D}"/>
    <dgm:cxn modelId="{DE36A441-7CBF-CC44-8E33-8E1AA233A2B4}" type="presOf" srcId="{722F39BF-5BFD-4C43-AE81-6E39F5638457}" destId="{7B655D4D-313A-AA4E-A8BA-3E74D681DC4D}" srcOrd="0" destOrd="0" presId="urn:microsoft.com/office/officeart/2005/8/layout/cycle4"/>
    <dgm:cxn modelId="{2BCB055A-015E-B04F-A30E-3864C2774C3D}" type="presOf" srcId="{9EE494F4-F468-1649-9C83-386D23B63FCD}" destId="{4CEAAC9B-8FF6-6F45-B2D6-92C3BC365095}" srcOrd="0" destOrd="0" presId="urn:microsoft.com/office/officeart/2005/8/layout/cycle4"/>
    <dgm:cxn modelId="{9FD89A68-020C-5E40-8582-872EDEC4B286}" type="presOf" srcId="{ACE4EA25-3BDE-3E43-AB3A-69FAC62B58E5}" destId="{BA68FCF7-6D5A-9F49-93EE-57C25D30E1B0}" srcOrd="1" destOrd="0" presId="urn:microsoft.com/office/officeart/2005/8/layout/cycle4"/>
    <dgm:cxn modelId="{8FE59975-626A-7B47-B816-F77567910E2D}" type="presOf" srcId="{033BAEB5-A33A-8243-A712-0197F3A26189}" destId="{8A643F20-729A-EE44-A059-A2843CB056FB}" srcOrd="0" destOrd="0" presId="urn:microsoft.com/office/officeart/2005/8/layout/cycle4"/>
    <dgm:cxn modelId="{B02C6D84-C169-9443-870E-6EB239B6F0BD}" type="presOf" srcId="{97791459-50F2-5F40-8F01-D6AFFDCF696C}" destId="{16CC07BD-7258-E24C-A1DF-ACC359961B7B}" srcOrd="0" destOrd="0" presId="urn:microsoft.com/office/officeart/2005/8/layout/cycle4"/>
    <dgm:cxn modelId="{C769BB9A-59B0-8B44-BAE9-9B78DCC2FFFD}" srcId="{0A760737-1575-654F-B103-773D1B31F0DB}" destId="{092553EC-B67E-CF49-B729-9D4D313A2E66}" srcOrd="1" destOrd="0" parTransId="{7BE9DAD9-AF18-5046-A9C4-5C23C27308CB}" sibTransId="{1A27ED7F-DE3F-C94D-B9B2-3F2365E80C9D}"/>
    <dgm:cxn modelId="{A68BFC9F-69C6-7341-9079-ED1F69776775}" type="presOf" srcId="{97791459-50F2-5F40-8F01-D6AFFDCF696C}" destId="{8D5E9B72-4F7B-BC4F-B4E6-1562EF783084}" srcOrd="1" destOrd="0" presId="urn:microsoft.com/office/officeart/2005/8/layout/cycle4"/>
    <dgm:cxn modelId="{BACD89B3-F60B-C64F-A1D7-16C34FA5E6B6}" type="presOf" srcId="{092553EC-B67E-CF49-B729-9D4D313A2E66}" destId="{BC836549-2822-0B43-BF29-C29C844C4CCA}" srcOrd="0" destOrd="0" presId="urn:microsoft.com/office/officeart/2005/8/layout/cycle4"/>
    <dgm:cxn modelId="{47B3F6B4-7303-0F4A-913B-055254BA73A0}" type="presOf" srcId="{033BAEB5-A33A-8243-A712-0197F3A26189}" destId="{EA54C906-54F2-4043-BEBC-8E6CAAA697E1}" srcOrd="1" destOrd="0" presId="urn:microsoft.com/office/officeart/2005/8/layout/cycle4"/>
    <dgm:cxn modelId="{C499F8CA-CAEA-BC45-8303-7CAECDF08456}" srcId="{79D8E09F-0B66-1045-BD2D-49FAEE585B44}" destId="{89CE787B-830B-F34E-B7B2-9EF7AD02390D}" srcOrd="1" destOrd="0" parTransId="{EFB9ACD0-8044-7043-9A46-9229266C1BCC}" sibTransId="{E8472A98-5106-6E4C-8650-C879FF31A0D2}"/>
    <dgm:cxn modelId="{69ED5AD4-8D2B-5941-AC3F-8263D79C481F}" srcId="{092553EC-B67E-CF49-B729-9D4D313A2E66}" destId="{97791459-50F2-5F40-8F01-D6AFFDCF696C}" srcOrd="0" destOrd="0" parTransId="{F8D4D77D-1775-DB42-A65B-33CB89CB4BC1}" sibTransId="{7ECEFF1F-54AB-2643-B5E7-96A67C4FD4D0}"/>
    <dgm:cxn modelId="{4CB637D6-B37B-A740-803C-E47022CBC5A2}" srcId="{0A760737-1575-654F-B103-773D1B31F0DB}" destId="{79D8E09F-0B66-1045-BD2D-49FAEE585B44}" srcOrd="0" destOrd="0" parTransId="{9359E90D-2A4A-7447-A76C-8C2A1AABA33A}" sibTransId="{2B9816F6-850B-9147-9883-84FCCAC7D973}"/>
    <dgm:cxn modelId="{45825BDC-E9F0-CF48-B610-C854502D83FB}" type="presOf" srcId="{7FA0928E-F0A4-0048-814F-5F2A20DFAC2F}" destId="{9E281FA0-8446-3C40-BFFF-F0C904F28118}" srcOrd="0" destOrd="0" presId="urn:microsoft.com/office/officeart/2005/8/layout/cycle4"/>
    <dgm:cxn modelId="{BFDBCEE5-D23E-784F-A1CE-FE85D4ED3F75}" srcId="{79D8E09F-0B66-1045-BD2D-49FAEE585B44}" destId="{033BAEB5-A33A-8243-A712-0197F3A26189}" srcOrd="0" destOrd="0" parTransId="{23523DEB-BC56-2B48-A54B-FEE47B9CF5D1}" sibTransId="{27200F5E-37F5-0046-8C77-3B1E17EC7BAE}"/>
    <dgm:cxn modelId="{66EB74F1-28A6-BB41-A1E2-6E99D33D62A0}" srcId="{9EE494F4-F468-1649-9C83-386D23B63FCD}" destId="{ACE4EA25-3BDE-3E43-AB3A-69FAC62B58E5}" srcOrd="0" destOrd="0" parTransId="{8D7E4223-18BE-4046-83F5-D3A10C8AB39F}" sibTransId="{70EBA5AE-217A-4F4A-A76C-16F66E295CEC}"/>
    <dgm:cxn modelId="{27237D8D-A3C9-4546-91AE-9DAC78C816CF}" type="presParOf" srcId="{CF6B8ED8-4323-ED48-A797-87671443B419}" destId="{1E8C7117-B53C-9645-8F0B-F51E7185C936}" srcOrd="0" destOrd="0" presId="urn:microsoft.com/office/officeart/2005/8/layout/cycle4"/>
    <dgm:cxn modelId="{A9DBF6AF-4789-5647-9470-C5C24182A1CE}" type="presParOf" srcId="{1E8C7117-B53C-9645-8F0B-F51E7185C936}" destId="{018A6425-D8F1-3246-B66F-1137F66FB607}" srcOrd="0" destOrd="0" presId="urn:microsoft.com/office/officeart/2005/8/layout/cycle4"/>
    <dgm:cxn modelId="{85F62DB1-0709-984B-83EA-CC0229A5AACF}" type="presParOf" srcId="{018A6425-D8F1-3246-B66F-1137F66FB607}" destId="{8A643F20-729A-EE44-A059-A2843CB056FB}" srcOrd="0" destOrd="0" presId="urn:microsoft.com/office/officeart/2005/8/layout/cycle4"/>
    <dgm:cxn modelId="{31252D0C-3118-A941-9327-9B2AD56CF36D}" type="presParOf" srcId="{018A6425-D8F1-3246-B66F-1137F66FB607}" destId="{EA54C906-54F2-4043-BEBC-8E6CAAA697E1}" srcOrd="1" destOrd="0" presId="urn:microsoft.com/office/officeart/2005/8/layout/cycle4"/>
    <dgm:cxn modelId="{1B55B38E-D3C9-2946-A238-5B0DDC356F3B}" type="presParOf" srcId="{1E8C7117-B53C-9645-8F0B-F51E7185C936}" destId="{D174F5EA-8414-A34B-A91E-7892861A4E90}" srcOrd="1" destOrd="0" presId="urn:microsoft.com/office/officeart/2005/8/layout/cycle4"/>
    <dgm:cxn modelId="{9074C555-0578-784F-9EDA-514C0ED38E97}" type="presParOf" srcId="{D174F5EA-8414-A34B-A91E-7892861A4E90}" destId="{16CC07BD-7258-E24C-A1DF-ACC359961B7B}" srcOrd="0" destOrd="0" presId="urn:microsoft.com/office/officeart/2005/8/layout/cycle4"/>
    <dgm:cxn modelId="{8ADFFF9E-4CA4-4942-A5A8-20484555F7C3}" type="presParOf" srcId="{D174F5EA-8414-A34B-A91E-7892861A4E90}" destId="{8D5E9B72-4F7B-BC4F-B4E6-1562EF783084}" srcOrd="1" destOrd="0" presId="urn:microsoft.com/office/officeart/2005/8/layout/cycle4"/>
    <dgm:cxn modelId="{D51E658D-10C7-2643-8876-0AA0EA8D8301}" type="presParOf" srcId="{1E8C7117-B53C-9645-8F0B-F51E7185C936}" destId="{3C9D4EF7-B0B1-C14E-8B91-1B1659E591C2}" srcOrd="2" destOrd="0" presId="urn:microsoft.com/office/officeart/2005/8/layout/cycle4"/>
    <dgm:cxn modelId="{BE2D5369-AE0D-7241-B350-E0791A5C162D}" type="presParOf" srcId="{3C9D4EF7-B0B1-C14E-8B91-1B1659E591C2}" destId="{7B655D4D-313A-AA4E-A8BA-3E74D681DC4D}" srcOrd="0" destOrd="0" presId="urn:microsoft.com/office/officeart/2005/8/layout/cycle4"/>
    <dgm:cxn modelId="{EEC9B436-D651-7C46-9489-ED39C5683263}" type="presParOf" srcId="{3C9D4EF7-B0B1-C14E-8B91-1B1659E591C2}" destId="{869AB7BB-B310-864B-90CC-F08A937F0FBC}" srcOrd="1" destOrd="0" presId="urn:microsoft.com/office/officeart/2005/8/layout/cycle4"/>
    <dgm:cxn modelId="{FCDB6932-C424-9844-968A-AB888EC17FA1}" type="presParOf" srcId="{1E8C7117-B53C-9645-8F0B-F51E7185C936}" destId="{FEA3F30E-AF88-D540-BF15-62A557F0CAB7}" srcOrd="3" destOrd="0" presId="urn:microsoft.com/office/officeart/2005/8/layout/cycle4"/>
    <dgm:cxn modelId="{CADA2AE3-2B7E-3E4C-940D-0515A44A448F}" type="presParOf" srcId="{FEA3F30E-AF88-D540-BF15-62A557F0CAB7}" destId="{765A7D35-1F63-244B-9183-A5D726A36712}" srcOrd="0" destOrd="0" presId="urn:microsoft.com/office/officeart/2005/8/layout/cycle4"/>
    <dgm:cxn modelId="{850D0CB3-BD89-984D-A1EE-F7C52A0C6591}" type="presParOf" srcId="{FEA3F30E-AF88-D540-BF15-62A557F0CAB7}" destId="{BA68FCF7-6D5A-9F49-93EE-57C25D30E1B0}" srcOrd="1" destOrd="0" presId="urn:microsoft.com/office/officeart/2005/8/layout/cycle4"/>
    <dgm:cxn modelId="{79A51773-9FE4-F94D-8FC4-6D84F439EB77}" type="presParOf" srcId="{1E8C7117-B53C-9645-8F0B-F51E7185C936}" destId="{E780A659-9C1F-BB46-BF4A-C04163EEFCD3}" srcOrd="4" destOrd="0" presId="urn:microsoft.com/office/officeart/2005/8/layout/cycle4"/>
    <dgm:cxn modelId="{EEEED96F-3BCA-6943-99B6-5CDB500671B8}" type="presParOf" srcId="{CF6B8ED8-4323-ED48-A797-87671443B419}" destId="{5B5EDCA8-DCBC-E84E-8099-6EB318E14F8D}" srcOrd="1" destOrd="0" presId="urn:microsoft.com/office/officeart/2005/8/layout/cycle4"/>
    <dgm:cxn modelId="{33827333-9380-5843-95B0-249AEE6EC3CC}" type="presParOf" srcId="{5B5EDCA8-DCBC-E84E-8099-6EB318E14F8D}" destId="{AB9EDF24-6712-984D-82C2-95C96026B02E}" srcOrd="0" destOrd="0" presId="urn:microsoft.com/office/officeart/2005/8/layout/cycle4"/>
    <dgm:cxn modelId="{8682D311-849D-7440-867D-1605ADB905B2}" type="presParOf" srcId="{5B5EDCA8-DCBC-E84E-8099-6EB318E14F8D}" destId="{BC836549-2822-0B43-BF29-C29C844C4CCA}" srcOrd="1" destOrd="0" presId="urn:microsoft.com/office/officeart/2005/8/layout/cycle4"/>
    <dgm:cxn modelId="{54D103EA-BF12-AD43-87C9-50772FDAEC18}" type="presParOf" srcId="{5B5EDCA8-DCBC-E84E-8099-6EB318E14F8D}" destId="{9E281FA0-8446-3C40-BFFF-F0C904F28118}" srcOrd="2" destOrd="0" presId="urn:microsoft.com/office/officeart/2005/8/layout/cycle4"/>
    <dgm:cxn modelId="{FAED3A69-82DB-EB43-AF85-180EF682A7D6}" type="presParOf" srcId="{5B5EDCA8-DCBC-E84E-8099-6EB318E14F8D}" destId="{4CEAAC9B-8FF6-6F45-B2D6-92C3BC365095}" srcOrd="3" destOrd="0" presId="urn:microsoft.com/office/officeart/2005/8/layout/cycle4"/>
    <dgm:cxn modelId="{06BAC6F4-03F2-9F46-93B7-5CF0AC1356A3}" type="presParOf" srcId="{5B5EDCA8-DCBC-E84E-8099-6EB318E14F8D}" destId="{D5FF1457-EBC9-8545-AAB2-B5BE929FC45D}" srcOrd="4" destOrd="0" presId="urn:microsoft.com/office/officeart/2005/8/layout/cycle4"/>
    <dgm:cxn modelId="{49619AD0-E443-2341-B62D-4DB9C5DF30E7}" type="presParOf" srcId="{CF6B8ED8-4323-ED48-A797-87671443B419}" destId="{CDA74DFB-CB73-064E-B2D8-95EDD70E7AE9}" srcOrd="2" destOrd="0" presId="urn:microsoft.com/office/officeart/2005/8/layout/cycle4"/>
    <dgm:cxn modelId="{02D7C33F-4F7A-D144-A779-A09D6579D0AF}" type="presParOf" srcId="{CF6B8ED8-4323-ED48-A797-87671443B419}" destId="{7CDDDE42-9EBC-8243-A167-F05D04302F85}"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0F5FB2-4679-D041-B1B8-F7FF63543D83}"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GB"/>
        </a:p>
      </dgm:t>
    </dgm:pt>
    <dgm:pt modelId="{02407128-B327-AC4F-BA74-F7B65B65EBA6}">
      <dgm:prSet phldrT="[Text]"/>
      <dgm:spPr/>
      <dgm:t>
        <a:bodyPr/>
        <a:lstStyle/>
        <a:p>
          <a:r>
            <a:rPr lang="en-GB" dirty="0"/>
            <a:t>General Manager</a:t>
          </a:r>
        </a:p>
      </dgm:t>
    </dgm:pt>
    <dgm:pt modelId="{1D15FF5C-CB79-4849-8A52-FF54FB720BF8}" type="parTrans" cxnId="{67410328-8624-8544-9523-723A958EC9AF}">
      <dgm:prSet/>
      <dgm:spPr/>
      <dgm:t>
        <a:bodyPr/>
        <a:lstStyle/>
        <a:p>
          <a:endParaRPr lang="en-GB"/>
        </a:p>
      </dgm:t>
    </dgm:pt>
    <dgm:pt modelId="{9D478779-852E-B04C-8409-977BD161D5F0}" type="sibTrans" cxnId="{67410328-8624-8544-9523-723A958EC9AF}">
      <dgm:prSet/>
      <dgm:spPr/>
      <dgm:t>
        <a:bodyPr/>
        <a:lstStyle/>
        <a:p>
          <a:endParaRPr lang="en-GB"/>
        </a:p>
      </dgm:t>
    </dgm:pt>
    <dgm:pt modelId="{9A76D310-30A4-DC47-8FD0-7C9C40E60715}" type="asst">
      <dgm:prSet phldrT="[Text]"/>
      <dgm:spPr/>
      <dgm:t>
        <a:bodyPr/>
        <a:lstStyle/>
        <a:p>
          <a:r>
            <a:rPr lang="en-GB" dirty="0"/>
            <a:t>Deputy Manager</a:t>
          </a:r>
        </a:p>
      </dgm:t>
    </dgm:pt>
    <dgm:pt modelId="{E0355570-6F6F-474C-978F-0DA5BE28A8A2}" type="parTrans" cxnId="{8FA3BCE1-AC1E-5F4D-8D10-1BBA7123B2DE}">
      <dgm:prSet/>
      <dgm:spPr/>
      <dgm:t>
        <a:bodyPr/>
        <a:lstStyle/>
        <a:p>
          <a:endParaRPr lang="en-GB"/>
        </a:p>
      </dgm:t>
    </dgm:pt>
    <dgm:pt modelId="{D3EF5D27-3B9B-164B-8A63-8E956B8D8D6D}" type="sibTrans" cxnId="{8FA3BCE1-AC1E-5F4D-8D10-1BBA7123B2DE}">
      <dgm:prSet/>
      <dgm:spPr/>
      <dgm:t>
        <a:bodyPr/>
        <a:lstStyle/>
        <a:p>
          <a:endParaRPr lang="en-GB"/>
        </a:p>
      </dgm:t>
    </dgm:pt>
    <dgm:pt modelId="{160BC631-85EF-1A43-9F10-21597612AA44}">
      <dgm:prSet phldrT="[Text]"/>
      <dgm:spPr/>
      <dgm:t>
        <a:bodyPr/>
        <a:lstStyle/>
        <a:p>
          <a:r>
            <a:rPr lang="en-GB" dirty="0"/>
            <a:t>Food</a:t>
          </a:r>
          <a:r>
            <a:rPr lang="en-GB" baseline="0" dirty="0"/>
            <a:t> and Beverage Manager</a:t>
          </a:r>
          <a:endParaRPr lang="en-GB" dirty="0"/>
        </a:p>
      </dgm:t>
    </dgm:pt>
    <dgm:pt modelId="{8F152245-F17F-D84E-AC1B-6EED111CFC65}" type="parTrans" cxnId="{4742541A-0C5A-B546-AD92-16D036613D43}">
      <dgm:prSet/>
      <dgm:spPr/>
      <dgm:t>
        <a:bodyPr/>
        <a:lstStyle/>
        <a:p>
          <a:endParaRPr lang="en-GB"/>
        </a:p>
      </dgm:t>
    </dgm:pt>
    <dgm:pt modelId="{EC11192B-F1F2-B440-BE7D-CB03FE69CFE8}" type="sibTrans" cxnId="{4742541A-0C5A-B546-AD92-16D036613D43}">
      <dgm:prSet/>
      <dgm:spPr/>
      <dgm:t>
        <a:bodyPr/>
        <a:lstStyle/>
        <a:p>
          <a:endParaRPr lang="en-GB"/>
        </a:p>
      </dgm:t>
    </dgm:pt>
    <dgm:pt modelId="{DE01ABDD-EAA6-D942-8A39-A0201175AC59}">
      <dgm:prSet phldrT="[Text]"/>
      <dgm:spPr/>
      <dgm:t>
        <a:bodyPr/>
        <a:lstStyle/>
        <a:p>
          <a:r>
            <a:rPr lang="en-GB" dirty="0"/>
            <a:t>Control</a:t>
          </a:r>
          <a:r>
            <a:rPr lang="en-GB" baseline="0" dirty="0"/>
            <a:t> Office</a:t>
          </a:r>
          <a:endParaRPr lang="en-GB" dirty="0"/>
        </a:p>
      </dgm:t>
    </dgm:pt>
    <dgm:pt modelId="{1FE0C9D8-BB54-1541-BF3B-A66DBBAB540B}" type="parTrans" cxnId="{87516638-CE36-3249-94D5-EA2F29AE0846}">
      <dgm:prSet/>
      <dgm:spPr/>
      <dgm:t>
        <a:bodyPr/>
        <a:lstStyle/>
        <a:p>
          <a:endParaRPr lang="en-GB"/>
        </a:p>
      </dgm:t>
    </dgm:pt>
    <dgm:pt modelId="{5B846BEE-5D1D-2A4F-9274-7DC0BA0C7DA1}" type="sibTrans" cxnId="{87516638-CE36-3249-94D5-EA2F29AE0846}">
      <dgm:prSet/>
      <dgm:spPr/>
      <dgm:t>
        <a:bodyPr/>
        <a:lstStyle/>
        <a:p>
          <a:endParaRPr lang="en-GB"/>
        </a:p>
      </dgm:t>
    </dgm:pt>
    <dgm:pt modelId="{B1F314E5-D0C8-FF44-920F-581505C36FA8}">
      <dgm:prSet phldrT="[Text]"/>
      <dgm:spPr/>
      <dgm:t>
        <a:bodyPr/>
        <a:lstStyle/>
        <a:p>
          <a:r>
            <a:rPr lang="en-GB" dirty="0"/>
            <a:t>Marketing</a:t>
          </a:r>
        </a:p>
      </dgm:t>
    </dgm:pt>
    <dgm:pt modelId="{1A02B149-BAD9-A446-9566-0880F2C8EF5E}" type="parTrans" cxnId="{8AF4F81C-8E5C-9447-95C1-673BBD0B5DD7}">
      <dgm:prSet/>
      <dgm:spPr/>
      <dgm:t>
        <a:bodyPr/>
        <a:lstStyle/>
        <a:p>
          <a:endParaRPr lang="en-GB"/>
        </a:p>
      </dgm:t>
    </dgm:pt>
    <dgm:pt modelId="{378E607C-E8E5-3C47-B08D-AE714A13574B}" type="sibTrans" cxnId="{8AF4F81C-8E5C-9447-95C1-673BBD0B5DD7}">
      <dgm:prSet/>
      <dgm:spPr/>
      <dgm:t>
        <a:bodyPr/>
        <a:lstStyle/>
        <a:p>
          <a:endParaRPr lang="en-GB"/>
        </a:p>
      </dgm:t>
    </dgm:pt>
    <dgm:pt modelId="{6E082E40-1570-EB44-A5A4-B9D33ABD9F5A}">
      <dgm:prSet/>
      <dgm:spPr/>
      <dgm:t>
        <a:bodyPr/>
        <a:lstStyle/>
        <a:p>
          <a:r>
            <a:rPr lang="en-GB" dirty="0"/>
            <a:t>HR</a:t>
          </a:r>
        </a:p>
      </dgm:t>
    </dgm:pt>
    <dgm:pt modelId="{55E3AA5F-AC57-CB47-B4CF-0DF2A852F0A7}" type="parTrans" cxnId="{6DB10B7C-E401-0D4E-96F0-D13FA73F6C91}">
      <dgm:prSet/>
      <dgm:spPr/>
      <dgm:t>
        <a:bodyPr/>
        <a:lstStyle/>
        <a:p>
          <a:endParaRPr lang="en-GB"/>
        </a:p>
      </dgm:t>
    </dgm:pt>
    <dgm:pt modelId="{796ECC15-5CD4-9E4F-B8E2-5A6FFD549B12}" type="sibTrans" cxnId="{6DB10B7C-E401-0D4E-96F0-D13FA73F6C91}">
      <dgm:prSet/>
      <dgm:spPr/>
      <dgm:t>
        <a:bodyPr/>
        <a:lstStyle/>
        <a:p>
          <a:endParaRPr lang="en-GB"/>
        </a:p>
      </dgm:t>
    </dgm:pt>
    <dgm:pt modelId="{09102DA2-22B3-BB41-BB42-1600FA92A13E}">
      <dgm:prSet/>
      <dgm:spPr/>
      <dgm:t>
        <a:bodyPr/>
        <a:lstStyle/>
        <a:p>
          <a:r>
            <a:rPr lang="en-GB" dirty="0"/>
            <a:t>Front of House Manager</a:t>
          </a:r>
        </a:p>
      </dgm:t>
    </dgm:pt>
    <dgm:pt modelId="{87BB7BF2-9F7A-5643-A142-E2E9F8A83209}" type="parTrans" cxnId="{B0EE392A-F084-5D4E-8FDF-78FECC80AA58}">
      <dgm:prSet/>
      <dgm:spPr/>
      <dgm:t>
        <a:bodyPr/>
        <a:lstStyle/>
        <a:p>
          <a:endParaRPr lang="en-GB"/>
        </a:p>
      </dgm:t>
    </dgm:pt>
    <dgm:pt modelId="{6E632515-7794-6F4E-AFF8-CAD0764FF56E}" type="sibTrans" cxnId="{B0EE392A-F084-5D4E-8FDF-78FECC80AA58}">
      <dgm:prSet/>
      <dgm:spPr/>
      <dgm:t>
        <a:bodyPr/>
        <a:lstStyle/>
        <a:p>
          <a:endParaRPr lang="en-GB"/>
        </a:p>
      </dgm:t>
    </dgm:pt>
    <dgm:pt modelId="{38D9EC9D-540F-7C42-B619-B00EA84C3A8E}">
      <dgm:prSet/>
      <dgm:spPr/>
      <dgm:t>
        <a:bodyPr/>
        <a:lstStyle/>
        <a:p>
          <a:r>
            <a:rPr lang="en-GB" dirty="0"/>
            <a:t>Assistant Food and Beverage Manager</a:t>
          </a:r>
        </a:p>
      </dgm:t>
    </dgm:pt>
    <dgm:pt modelId="{E2564C41-DE36-D447-8948-86771707115D}" type="parTrans" cxnId="{28D71481-7D3C-D246-AC7E-323A104046DA}">
      <dgm:prSet/>
      <dgm:spPr/>
      <dgm:t>
        <a:bodyPr/>
        <a:lstStyle/>
        <a:p>
          <a:endParaRPr lang="en-GB"/>
        </a:p>
      </dgm:t>
    </dgm:pt>
    <dgm:pt modelId="{DD192442-8EA9-5149-9284-9CB3BBF58274}" type="sibTrans" cxnId="{28D71481-7D3C-D246-AC7E-323A104046DA}">
      <dgm:prSet/>
      <dgm:spPr/>
      <dgm:t>
        <a:bodyPr/>
        <a:lstStyle/>
        <a:p>
          <a:endParaRPr lang="en-GB"/>
        </a:p>
      </dgm:t>
    </dgm:pt>
    <dgm:pt modelId="{5F1A93DA-8AAC-7645-8202-B32956D12A9E}">
      <dgm:prSet/>
      <dgm:spPr/>
      <dgm:t>
        <a:bodyPr/>
        <a:lstStyle/>
        <a:p>
          <a:r>
            <a:rPr lang="en-GB" dirty="0"/>
            <a:t>Head Chef</a:t>
          </a:r>
        </a:p>
      </dgm:t>
    </dgm:pt>
    <dgm:pt modelId="{570F446B-866A-0743-AC06-C6284F5EE6E2}" type="parTrans" cxnId="{FC9A8EFE-1632-BD4B-A466-ABB4D4DBEF64}">
      <dgm:prSet/>
      <dgm:spPr>
        <a:ln>
          <a:noFill/>
        </a:ln>
      </dgm:spPr>
      <dgm:t>
        <a:bodyPr/>
        <a:lstStyle/>
        <a:p>
          <a:endParaRPr lang="en-GB"/>
        </a:p>
      </dgm:t>
    </dgm:pt>
    <dgm:pt modelId="{08A9243E-9E30-4E45-940F-EEAE52443F2C}" type="sibTrans" cxnId="{FC9A8EFE-1632-BD4B-A466-ABB4D4DBEF64}">
      <dgm:prSet/>
      <dgm:spPr/>
      <dgm:t>
        <a:bodyPr/>
        <a:lstStyle/>
        <a:p>
          <a:endParaRPr lang="en-GB"/>
        </a:p>
      </dgm:t>
    </dgm:pt>
    <dgm:pt modelId="{811FA0AF-56B5-8945-9A70-A57FED250A7D}">
      <dgm:prSet/>
      <dgm:spPr/>
      <dgm:t>
        <a:bodyPr/>
        <a:lstStyle/>
        <a:p>
          <a:r>
            <a:rPr lang="en-GB" dirty="0"/>
            <a:t>Restaurant Manager</a:t>
          </a:r>
        </a:p>
      </dgm:t>
    </dgm:pt>
    <dgm:pt modelId="{92687053-B3E8-EF4E-A7BE-DED48D6C4CFE}" type="parTrans" cxnId="{091F5C4C-34CB-C74C-AE0E-E2D17118CA01}">
      <dgm:prSet/>
      <dgm:spPr/>
      <dgm:t>
        <a:bodyPr/>
        <a:lstStyle/>
        <a:p>
          <a:endParaRPr lang="en-GB"/>
        </a:p>
      </dgm:t>
    </dgm:pt>
    <dgm:pt modelId="{DAAD2AB2-BD65-BE4B-901D-D81156E7E04D}" type="sibTrans" cxnId="{091F5C4C-34CB-C74C-AE0E-E2D17118CA01}">
      <dgm:prSet/>
      <dgm:spPr/>
      <dgm:t>
        <a:bodyPr/>
        <a:lstStyle/>
        <a:p>
          <a:endParaRPr lang="en-GB"/>
        </a:p>
      </dgm:t>
    </dgm:pt>
    <dgm:pt modelId="{1FE40769-9B54-AE44-AAEA-CC0BC104FA66}">
      <dgm:prSet/>
      <dgm:spPr/>
      <dgm:t>
        <a:bodyPr/>
        <a:lstStyle/>
        <a:p>
          <a:r>
            <a:rPr lang="en-GB" dirty="0"/>
            <a:t>Floor Service Manager</a:t>
          </a:r>
        </a:p>
      </dgm:t>
    </dgm:pt>
    <dgm:pt modelId="{79D881A4-D5F3-5943-A3E1-A3022349B2F2}" type="parTrans" cxnId="{93A2F51F-40F7-3744-B06C-3383CE80D7A6}">
      <dgm:prSet/>
      <dgm:spPr/>
      <dgm:t>
        <a:bodyPr/>
        <a:lstStyle/>
        <a:p>
          <a:endParaRPr lang="en-GB"/>
        </a:p>
      </dgm:t>
    </dgm:pt>
    <dgm:pt modelId="{86E62173-374C-D140-8EDE-BE70A2F85A29}" type="sibTrans" cxnId="{93A2F51F-40F7-3744-B06C-3383CE80D7A6}">
      <dgm:prSet/>
      <dgm:spPr/>
      <dgm:t>
        <a:bodyPr/>
        <a:lstStyle/>
        <a:p>
          <a:endParaRPr lang="en-GB"/>
        </a:p>
      </dgm:t>
    </dgm:pt>
    <dgm:pt modelId="{E421B091-DE64-BA47-B795-9B8206D5E60D}">
      <dgm:prSet/>
      <dgm:spPr/>
      <dgm:t>
        <a:bodyPr/>
        <a:lstStyle/>
        <a:p>
          <a:r>
            <a:rPr lang="en-GB" dirty="0"/>
            <a:t>Assistant Front of House Manager</a:t>
          </a:r>
        </a:p>
      </dgm:t>
    </dgm:pt>
    <dgm:pt modelId="{0900140C-FFE9-E049-B007-E4EA7C10D6B1}" type="parTrans" cxnId="{94E6D836-C3E4-4246-A158-41B837A9E2D0}">
      <dgm:prSet/>
      <dgm:spPr/>
      <dgm:t>
        <a:bodyPr/>
        <a:lstStyle/>
        <a:p>
          <a:endParaRPr lang="en-GB"/>
        </a:p>
      </dgm:t>
    </dgm:pt>
    <dgm:pt modelId="{88D7017F-3A36-0542-9153-7E9BC890E994}" type="sibTrans" cxnId="{94E6D836-C3E4-4246-A158-41B837A9E2D0}">
      <dgm:prSet/>
      <dgm:spPr/>
      <dgm:t>
        <a:bodyPr/>
        <a:lstStyle/>
        <a:p>
          <a:endParaRPr lang="en-GB"/>
        </a:p>
      </dgm:t>
    </dgm:pt>
    <dgm:pt modelId="{C0ECC6B4-68CB-0B41-A69D-FE50B1DCACE8}">
      <dgm:prSet/>
      <dgm:spPr/>
      <dgm:t>
        <a:bodyPr/>
        <a:lstStyle/>
        <a:p>
          <a:r>
            <a:rPr lang="en-GB" dirty="0"/>
            <a:t>Head Cashier</a:t>
          </a:r>
        </a:p>
      </dgm:t>
    </dgm:pt>
    <dgm:pt modelId="{92CAE46B-0FA4-AC4F-97D6-1B7E970F6FC6}" type="parTrans" cxnId="{C5F58E26-2BC6-884F-B60A-D31EFA379928}">
      <dgm:prSet/>
      <dgm:spPr>
        <a:ln>
          <a:noFill/>
        </a:ln>
      </dgm:spPr>
      <dgm:t>
        <a:bodyPr/>
        <a:lstStyle/>
        <a:p>
          <a:endParaRPr lang="en-GB"/>
        </a:p>
      </dgm:t>
    </dgm:pt>
    <dgm:pt modelId="{1E320AB9-2491-C549-859E-58CF2A433ED7}" type="sibTrans" cxnId="{C5F58E26-2BC6-884F-B60A-D31EFA379928}">
      <dgm:prSet/>
      <dgm:spPr/>
      <dgm:t>
        <a:bodyPr/>
        <a:lstStyle/>
        <a:p>
          <a:endParaRPr lang="en-GB"/>
        </a:p>
      </dgm:t>
    </dgm:pt>
    <dgm:pt modelId="{69648993-4112-5B4C-8109-FA2D8323450E}">
      <dgm:prSet custT="1"/>
      <dgm:spPr/>
      <dgm:t>
        <a:bodyPr/>
        <a:lstStyle/>
        <a:p>
          <a:r>
            <a:rPr lang="en-GB" sz="1100" dirty="0"/>
            <a:t>Banqueting Head Manager</a:t>
          </a:r>
        </a:p>
      </dgm:t>
    </dgm:pt>
    <dgm:pt modelId="{CA0F0D88-F2C1-A54B-B572-87B2C1E77D02}" type="parTrans" cxnId="{9B4EA7ED-D214-4647-B9B5-2EBC58F711E4}">
      <dgm:prSet/>
      <dgm:spPr/>
      <dgm:t>
        <a:bodyPr/>
        <a:lstStyle/>
        <a:p>
          <a:endParaRPr lang="en-GB"/>
        </a:p>
      </dgm:t>
    </dgm:pt>
    <dgm:pt modelId="{37A8236C-021D-A04D-B08A-C99D24A5CD99}" type="sibTrans" cxnId="{9B4EA7ED-D214-4647-B9B5-2EBC58F711E4}">
      <dgm:prSet/>
      <dgm:spPr/>
      <dgm:t>
        <a:bodyPr/>
        <a:lstStyle/>
        <a:p>
          <a:endParaRPr lang="en-GB"/>
        </a:p>
      </dgm:t>
    </dgm:pt>
    <dgm:pt modelId="{2A82C72C-6B10-6C4B-B08A-B3EB4968036B}">
      <dgm:prSet/>
      <dgm:spPr/>
      <dgm:t>
        <a:bodyPr/>
        <a:lstStyle/>
        <a:p>
          <a:r>
            <a:rPr lang="en-GB" dirty="0"/>
            <a:t>Reception Manager</a:t>
          </a:r>
        </a:p>
      </dgm:t>
    </dgm:pt>
    <dgm:pt modelId="{74468E0F-2109-1B4C-8F6F-40CC89FD435B}" type="parTrans" cxnId="{8DE4AB1C-BBFA-3647-9551-B720FADE940C}">
      <dgm:prSet/>
      <dgm:spPr/>
      <dgm:t>
        <a:bodyPr/>
        <a:lstStyle/>
        <a:p>
          <a:endParaRPr lang="en-GB"/>
        </a:p>
      </dgm:t>
    </dgm:pt>
    <dgm:pt modelId="{C1F0F4CC-B940-5E45-922E-B8A86105D049}" type="sibTrans" cxnId="{8DE4AB1C-BBFA-3647-9551-B720FADE940C}">
      <dgm:prSet/>
      <dgm:spPr/>
      <dgm:t>
        <a:bodyPr/>
        <a:lstStyle/>
        <a:p>
          <a:endParaRPr lang="en-GB"/>
        </a:p>
      </dgm:t>
    </dgm:pt>
    <dgm:pt modelId="{949C5BE7-F4B5-7B46-8D71-BB3FB424A95A}">
      <dgm:prSet/>
      <dgm:spPr/>
      <dgm:t>
        <a:bodyPr/>
        <a:lstStyle/>
        <a:p>
          <a:r>
            <a:rPr lang="en-GB" dirty="0"/>
            <a:t>Head Housekeeper</a:t>
          </a:r>
        </a:p>
      </dgm:t>
    </dgm:pt>
    <dgm:pt modelId="{E0610B0E-0F8F-F246-8708-82533024C7E6}" type="parTrans" cxnId="{E634065B-4A8D-8642-A3B0-BCEC1A7C059B}">
      <dgm:prSet/>
      <dgm:spPr/>
      <dgm:t>
        <a:bodyPr/>
        <a:lstStyle/>
        <a:p>
          <a:endParaRPr lang="en-GB"/>
        </a:p>
      </dgm:t>
    </dgm:pt>
    <dgm:pt modelId="{C6B5D586-D1D9-4A43-8C44-866722C022D0}" type="sibTrans" cxnId="{E634065B-4A8D-8642-A3B0-BCEC1A7C059B}">
      <dgm:prSet/>
      <dgm:spPr/>
      <dgm:t>
        <a:bodyPr/>
        <a:lstStyle/>
        <a:p>
          <a:endParaRPr lang="en-GB"/>
        </a:p>
      </dgm:t>
    </dgm:pt>
    <dgm:pt modelId="{3BD761DB-D060-F341-9C2A-D61485F50BAF}" type="pres">
      <dgm:prSet presAssocID="{8E0F5FB2-4679-D041-B1B8-F7FF63543D83}" presName="hierChild1" presStyleCnt="0">
        <dgm:presLayoutVars>
          <dgm:orgChart val="1"/>
          <dgm:chPref val="1"/>
          <dgm:dir/>
          <dgm:animOne val="branch"/>
          <dgm:animLvl val="lvl"/>
          <dgm:resizeHandles/>
        </dgm:presLayoutVars>
      </dgm:prSet>
      <dgm:spPr/>
    </dgm:pt>
    <dgm:pt modelId="{4633EAD4-0C43-074C-B520-A2E2909C198B}" type="pres">
      <dgm:prSet presAssocID="{02407128-B327-AC4F-BA74-F7B65B65EBA6}" presName="hierRoot1" presStyleCnt="0">
        <dgm:presLayoutVars>
          <dgm:hierBranch val="init"/>
        </dgm:presLayoutVars>
      </dgm:prSet>
      <dgm:spPr/>
    </dgm:pt>
    <dgm:pt modelId="{554DAE38-24BA-BD47-A191-EC9106305546}" type="pres">
      <dgm:prSet presAssocID="{02407128-B327-AC4F-BA74-F7B65B65EBA6}" presName="rootComposite1" presStyleCnt="0"/>
      <dgm:spPr/>
    </dgm:pt>
    <dgm:pt modelId="{5A2CC0AA-DEDE-474D-9D2C-5412E24D5C5C}" type="pres">
      <dgm:prSet presAssocID="{02407128-B327-AC4F-BA74-F7B65B65EBA6}" presName="rootText1" presStyleLbl="node0" presStyleIdx="0" presStyleCnt="1">
        <dgm:presLayoutVars>
          <dgm:chPref val="3"/>
        </dgm:presLayoutVars>
      </dgm:prSet>
      <dgm:spPr/>
    </dgm:pt>
    <dgm:pt modelId="{4ADB2042-F129-FB4A-8FFC-96ECB599D67C}" type="pres">
      <dgm:prSet presAssocID="{02407128-B327-AC4F-BA74-F7B65B65EBA6}" presName="rootConnector1" presStyleLbl="node1" presStyleIdx="0" presStyleCnt="0"/>
      <dgm:spPr/>
    </dgm:pt>
    <dgm:pt modelId="{690EBD99-2D01-5843-9ABC-95F140837B84}" type="pres">
      <dgm:prSet presAssocID="{02407128-B327-AC4F-BA74-F7B65B65EBA6}" presName="hierChild2" presStyleCnt="0"/>
      <dgm:spPr/>
    </dgm:pt>
    <dgm:pt modelId="{802AD0C1-D81A-B448-A240-C53432E55231}" type="pres">
      <dgm:prSet presAssocID="{8F152245-F17F-D84E-AC1B-6EED111CFC65}" presName="Name37" presStyleLbl="parChTrans1D2" presStyleIdx="0" presStyleCnt="6"/>
      <dgm:spPr/>
    </dgm:pt>
    <dgm:pt modelId="{06C41175-9451-9440-A9ED-67D0880A4BD4}" type="pres">
      <dgm:prSet presAssocID="{160BC631-85EF-1A43-9F10-21597612AA44}" presName="hierRoot2" presStyleCnt="0">
        <dgm:presLayoutVars>
          <dgm:hierBranch val="init"/>
        </dgm:presLayoutVars>
      </dgm:prSet>
      <dgm:spPr/>
    </dgm:pt>
    <dgm:pt modelId="{9C5AC29E-97EC-C44C-B3AD-DC11F16122D6}" type="pres">
      <dgm:prSet presAssocID="{160BC631-85EF-1A43-9F10-21597612AA44}" presName="rootComposite" presStyleCnt="0"/>
      <dgm:spPr/>
    </dgm:pt>
    <dgm:pt modelId="{C3A2D11A-CFB3-DB41-AE2A-1E1FA73CAA08}" type="pres">
      <dgm:prSet presAssocID="{160BC631-85EF-1A43-9F10-21597612AA44}" presName="rootText" presStyleLbl="node2" presStyleIdx="0" presStyleCnt="5">
        <dgm:presLayoutVars>
          <dgm:chPref val="3"/>
        </dgm:presLayoutVars>
      </dgm:prSet>
      <dgm:spPr/>
    </dgm:pt>
    <dgm:pt modelId="{4109819A-2073-3848-85DA-D73FAF6D98DF}" type="pres">
      <dgm:prSet presAssocID="{160BC631-85EF-1A43-9F10-21597612AA44}" presName="rootConnector" presStyleLbl="node2" presStyleIdx="0" presStyleCnt="5"/>
      <dgm:spPr/>
    </dgm:pt>
    <dgm:pt modelId="{FB55C3F7-6335-EF40-9E0C-6957AD66AD59}" type="pres">
      <dgm:prSet presAssocID="{160BC631-85EF-1A43-9F10-21597612AA44}" presName="hierChild4" presStyleCnt="0"/>
      <dgm:spPr/>
    </dgm:pt>
    <dgm:pt modelId="{28BD8270-E23B-3B44-AFE9-77FA952AA674}" type="pres">
      <dgm:prSet presAssocID="{E2564C41-DE36-D447-8948-86771707115D}" presName="Name37" presStyleLbl="parChTrans1D3" presStyleIdx="0" presStyleCnt="2"/>
      <dgm:spPr/>
    </dgm:pt>
    <dgm:pt modelId="{434D98C4-1921-604B-A926-51E0E06B1A41}" type="pres">
      <dgm:prSet presAssocID="{38D9EC9D-540F-7C42-B619-B00EA84C3A8E}" presName="hierRoot2" presStyleCnt="0">
        <dgm:presLayoutVars>
          <dgm:hierBranch val="init"/>
        </dgm:presLayoutVars>
      </dgm:prSet>
      <dgm:spPr/>
    </dgm:pt>
    <dgm:pt modelId="{CF13C386-C158-544F-BFA1-A1ABD42086E1}" type="pres">
      <dgm:prSet presAssocID="{38D9EC9D-540F-7C42-B619-B00EA84C3A8E}" presName="rootComposite" presStyleCnt="0"/>
      <dgm:spPr/>
    </dgm:pt>
    <dgm:pt modelId="{480D711D-E1C3-ED42-9796-80F3EA5C0E74}" type="pres">
      <dgm:prSet presAssocID="{38D9EC9D-540F-7C42-B619-B00EA84C3A8E}" presName="rootText" presStyleLbl="node3" presStyleIdx="0" presStyleCnt="2">
        <dgm:presLayoutVars>
          <dgm:chPref val="3"/>
        </dgm:presLayoutVars>
      </dgm:prSet>
      <dgm:spPr/>
    </dgm:pt>
    <dgm:pt modelId="{29D43956-6674-BA4D-85C3-0FEAEBD00A26}" type="pres">
      <dgm:prSet presAssocID="{38D9EC9D-540F-7C42-B619-B00EA84C3A8E}" presName="rootConnector" presStyleLbl="node3" presStyleIdx="0" presStyleCnt="2"/>
      <dgm:spPr/>
    </dgm:pt>
    <dgm:pt modelId="{1D372629-3F31-2141-9FEF-E7E906917B00}" type="pres">
      <dgm:prSet presAssocID="{38D9EC9D-540F-7C42-B619-B00EA84C3A8E}" presName="hierChild4" presStyleCnt="0"/>
      <dgm:spPr/>
    </dgm:pt>
    <dgm:pt modelId="{1F0105F1-EBFC-6A4E-BC0C-D18D5C9812E1}" type="pres">
      <dgm:prSet presAssocID="{570F446B-866A-0743-AC06-C6284F5EE6E2}" presName="Name37" presStyleLbl="parChTrans1D4" presStyleIdx="0" presStyleCnt="7"/>
      <dgm:spPr/>
    </dgm:pt>
    <dgm:pt modelId="{5561EC09-3C5C-5046-B1B3-3089CE6B5D29}" type="pres">
      <dgm:prSet presAssocID="{5F1A93DA-8AAC-7645-8202-B32956D12A9E}" presName="hierRoot2" presStyleCnt="0">
        <dgm:presLayoutVars>
          <dgm:hierBranch val="init"/>
        </dgm:presLayoutVars>
      </dgm:prSet>
      <dgm:spPr/>
    </dgm:pt>
    <dgm:pt modelId="{5147113B-CD49-A948-BB50-BF65136F7FBA}" type="pres">
      <dgm:prSet presAssocID="{5F1A93DA-8AAC-7645-8202-B32956D12A9E}" presName="rootComposite" presStyleCnt="0"/>
      <dgm:spPr/>
    </dgm:pt>
    <dgm:pt modelId="{6BA2C99A-CDE8-7D47-9867-A2FC2F8A055F}" type="pres">
      <dgm:prSet presAssocID="{5F1A93DA-8AAC-7645-8202-B32956D12A9E}" presName="rootText" presStyleLbl="node4" presStyleIdx="0" presStyleCnt="7" custLinFactNeighborX="-35169" custLinFactNeighborY="2741">
        <dgm:presLayoutVars>
          <dgm:chPref val="3"/>
        </dgm:presLayoutVars>
      </dgm:prSet>
      <dgm:spPr/>
    </dgm:pt>
    <dgm:pt modelId="{DD72AC09-9C9F-0540-B04D-89D298C93D4E}" type="pres">
      <dgm:prSet presAssocID="{5F1A93DA-8AAC-7645-8202-B32956D12A9E}" presName="rootConnector" presStyleLbl="node4" presStyleIdx="0" presStyleCnt="7"/>
      <dgm:spPr/>
    </dgm:pt>
    <dgm:pt modelId="{EB44C9B9-D401-1F4B-AFD1-224F858B77F8}" type="pres">
      <dgm:prSet presAssocID="{5F1A93DA-8AAC-7645-8202-B32956D12A9E}" presName="hierChild4" presStyleCnt="0"/>
      <dgm:spPr/>
    </dgm:pt>
    <dgm:pt modelId="{9D6EF808-8B00-B54E-8ABA-A21E8C3AD580}" type="pres">
      <dgm:prSet presAssocID="{5F1A93DA-8AAC-7645-8202-B32956D12A9E}" presName="hierChild5" presStyleCnt="0"/>
      <dgm:spPr/>
    </dgm:pt>
    <dgm:pt modelId="{972726D7-8E75-6442-8871-BD5860945416}" type="pres">
      <dgm:prSet presAssocID="{92687053-B3E8-EF4E-A7BE-DED48D6C4CFE}" presName="Name37" presStyleLbl="parChTrans1D4" presStyleIdx="1" presStyleCnt="7"/>
      <dgm:spPr/>
    </dgm:pt>
    <dgm:pt modelId="{BC9F3CB5-3A79-6F43-9C02-B8A5B404DAA7}" type="pres">
      <dgm:prSet presAssocID="{811FA0AF-56B5-8945-9A70-A57FED250A7D}" presName="hierRoot2" presStyleCnt="0">
        <dgm:presLayoutVars>
          <dgm:hierBranch val="init"/>
        </dgm:presLayoutVars>
      </dgm:prSet>
      <dgm:spPr/>
    </dgm:pt>
    <dgm:pt modelId="{D8D71A44-A234-B342-9851-58F69B7FCE7F}" type="pres">
      <dgm:prSet presAssocID="{811FA0AF-56B5-8945-9A70-A57FED250A7D}" presName="rootComposite" presStyleCnt="0"/>
      <dgm:spPr/>
    </dgm:pt>
    <dgm:pt modelId="{C7ED4B66-E3B3-D24A-BDBC-E09487BCF3C4}" type="pres">
      <dgm:prSet presAssocID="{811FA0AF-56B5-8945-9A70-A57FED250A7D}" presName="rootText" presStyleLbl="node4" presStyleIdx="1" presStyleCnt="7" custLinFactY="-37377" custLinFactNeighborX="70990" custLinFactNeighborY="-100000">
        <dgm:presLayoutVars>
          <dgm:chPref val="3"/>
        </dgm:presLayoutVars>
      </dgm:prSet>
      <dgm:spPr/>
    </dgm:pt>
    <dgm:pt modelId="{35D4928F-E675-4A41-8A07-8A7BE1D32916}" type="pres">
      <dgm:prSet presAssocID="{811FA0AF-56B5-8945-9A70-A57FED250A7D}" presName="rootConnector" presStyleLbl="node4" presStyleIdx="1" presStyleCnt="7"/>
      <dgm:spPr/>
    </dgm:pt>
    <dgm:pt modelId="{6625B4E9-74F5-DB40-8BE6-B570B85C287F}" type="pres">
      <dgm:prSet presAssocID="{811FA0AF-56B5-8945-9A70-A57FED250A7D}" presName="hierChild4" presStyleCnt="0"/>
      <dgm:spPr/>
    </dgm:pt>
    <dgm:pt modelId="{32F94F2F-FF3C-0242-A075-83B84E2CB886}" type="pres">
      <dgm:prSet presAssocID="{811FA0AF-56B5-8945-9A70-A57FED250A7D}" presName="hierChild5" presStyleCnt="0"/>
      <dgm:spPr/>
    </dgm:pt>
    <dgm:pt modelId="{F7D2892D-7045-A34F-9F30-C4355CAD8A45}" type="pres">
      <dgm:prSet presAssocID="{79D881A4-D5F3-5943-A3E1-A3022349B2F2}" presName="Name37" presStyleLbl="parChTrans1D4" presStyleIdx="2" presStyleCnt="7"/>
      <dgm:spPr/>
    </dgm:pt>
    <dgm:pt modelId="{BC9B4BF3-CBF5-6E42-88B5-E34A969BB7BA}" type="pres">
      <dgm:prSet presAssocID="{1FE40769-9B54-AE44-AAEA-CC0BC104FA66}" presName="hierRoot2" presStyleCnt="0">
        <dgm:presLayoutVars>
          <dgm:hierBranch val="init"/>
        </dgm:presLayoutVars>
      </dgm:prSet>
      <dgm:spPr/>
    </dgm:pt>
    <dgm:pt modelId="{E08B612F-045B-5647-8C4E-74F38237705D}" type="pres">
      <dgm:prSet presAssocID="{1FE40769-9B54-AE44-AAEA-CC0BC104FA66}" presName="rootComposite" presStyleCnt="0"/>
      <dgm:spPr/>
    </dgm:pt>
    <dgm:pt modelId="{043B91E6-8E21-3E4E-AF1E-5FE4F1E48F95}" type="pres">
      <dgm:prSet presAssocID="{1FE40769-9B54-AE44-AAEA-CC0BC104FA66}" presName="rootText" presStyleLbl="node4" presStyleIdx="2" presStyleCnt="7" custLinFactX="79500" custLinFactY="-100000" custLinFactNeighborX="100000" custLinFactNeighborY="-177740">
        <dgm:presLayoutVars>
          <dgm:chPref val="3"/>
        </dgm:presLayoutVars>
      </dgm:prSet>
      <dgm:spPr/>
    </dgm:pt>
    <dgm:pt modelId="{304E2DF4-08F5-204A-88D1-007C14BFB92A}" type="pres">
      <dgm:prSet presAssocID="{1FE40769-9B54-AE44-AAEA-CC0BC104FA66}" presName="rootConnector" presStyleLbl="node4" presStyleIdx="2" presStyleCnt="7"/>
      <dgm:spPr/>
    </dgm:pt>
    <dgm:pt modelId="{E424229B-5D14-DF44-84B8-5E4FE4EC4416}" type="pres">
      <dgm:prSet presAssocID="{1FE40769-9B54-AE44-AAEA-CC0BC104FA66}" presName="hierChild4" presStyleCnt="0"/>
      <dgm:spPr/>
    </dgm:pt>
    <dgm:pt modelId="{A9363A47-FD90-2E49-950E-C0DD0FF777E2}" type="pres">
      <dgm:prSet presAssocID="{1FE40769-9B54-AE44-AAEA-CC0BC104FA66}" presName="hierChild5" presStyleCnt="0"/>
      <dgm:spPr/>
    </dgm:pt>
    <dgm:pt modelId="{3FFC6001-4625-024C-81FA-61EB2C014D17}" type="pres">
      <dgm:prSet presAssocID="{CA0F0D88-F2C1-A54B-B572-87B2C1E77D02}" presName="Name37" presStyleLbl="parChTrans1D4" presStyleIdx="3" presStyleCnt="7"/>
      <dgm:spPr/>
    </dgm:pt>
    <dgm:pt modelId="{791CD826-8B0C-9140-B75E-32EBFE1A5243}" type="pres">
      <dgm:prSet presAssocID="{69648993-4112-5B4C-8109-FA2D8323450E}" presName="hierRoot2" presStyleCnt="0">
        <dgm:presLayoutVars>
          <dgm:hierBranch val="init"/>
        </dgm:presLayoutVars>
      </dgm:prSet>
      <dgm:spPr/>
    </dgm:pt>
    <dgm:pt modelId="{CE3CE3C4-6B3B-4744-B93D-B35A2728BFBA}" type="pres">
      <dgm:prSet presAssocID="{69648993-4112-5B4C-8109-FA2D8323450E}" presName="rootComposite" presStyleCnt="0"/>
      <dgm:spPr/>
    </dgm:pt>
    <dgm:pt modelId="{73B243AD-5797-454D-BE84-142B4C93C654}" type="pres">
      <dgm:prSet presAssocID="{69648993-4112-5B4C-8109-FA2D8323450E}" presName="rootText" presStyleLbl="node4" presStyleIdx="3" presStyleCnt="7" custLinFactX="100000" custLinFactY="-200000" custLinFactNeighborX="186450" custLinFactNeighborY="-217823">
        <dgm:presLayoutVars>
          <dgm:chPref val="3"/>
        </dgm:presLayoutVars>
      </dgm:prSet>
      <dgm:spPr/>
    </dgm:pt>
    <dgm:pt modelId="{F5B8AC82-7D3C-4B47-8CDE-F276C409EF3B}" type="pres">
      <dgm:prSet presAssocID="{69648993-4112-5B4C-8109-FA2D8323450E}" presName="rootConnector" presStyleLbl="node4" presStyleIdx="3" presStyleCnt="7"/>
      <dgm:spPr/>
    </dgm:pt>
    <dgm:pt modelId="{758067A0-DC24-9649-8F16-50A0DC293149}" type="pres">
      <dgm:prSet presAssocID="{69648993-4112-5B4C-8109-FA2D8323450E}" presName="hierChild4" presStyleCnt="0"/>
      <dgm:spPr/>
    </dgm:pt>
    <dgm:pt modelId="{BDAAE38D-4251-1D44-923F-5EF8BD6E8766}" type="pres">
      <dgm:prSet presAssocID="{69648993-4112-5B4C-8109-FA2D8323450E}" presName="hierChild5" presStyleCnt="0"/>
      <dgm:spPr/>
    </dgm:pt>
    <dgm:pt modelId="{50FEB805-5631-5440-A331-9F6C56C83D4D}" type="pres">
      <dgm:prSet presAssocID="{38D9EC9D-540F-7C42-B619-B00EA84C3A8E}" presName="hierChild5" presStyleCnt="0"/>
      <dgm:spPr/>
    </dgm:pt>
    <dgm:pt modelId="{0A31A9B8-AD63-344F-870E-EF1CBCCDB1D8}" type="pres">
      <dgm:prSet presAssocID="{160BC631-85EF-1A43-9F10-21597612AA44}" presName="hierChild5" presStyleCnt="0"/>
      <dgm:spPr/>
    </dgm:pt>
    <dgm:pt modelId="{C50A1D07-2552-9A4D-A9C9-1E392A09F980}" type="pres">
      <dgm:prSet presAssocID="{55E3AA5F-AC57-CB47-B4CF-0DF2A852F0A7}" presName="Name37" presStyleLbl="parChTrans1D2" presStyleIdx="1" presStyleCnt="6"/>
      <dgm:spPr/>
    </dgm:pt>
    <dgm:pt modelId="{394929C4-1F68-084C-83FC-BCB1728A8A23}" type="pres">
      <dgm:prSet presAssocID="{6E082E40-1570-EB44-A5A4-B9D33ABD9F5A}" presName="hierRoot2" presStyleCnt="0">
        <dgm:presLayoutVars>
          <dgm:hierBranch val="init"/>
        </dgm:presLayoutVars>
      </dgm:prSet>
      <dgm:spPr/>
    </dgm:pt>
    <dgm:pt modelId="{792F0A46-B3DB-084B-A8B8-E8C836760C63}" type="pres">
      <dgm:prSet presAssocID="{6E082E40-1570-EB44-A5A4-B9D33ABD9F5A}" presName="rootComposite" presStyleCnt="0"/>
      <dgm:spPr/>
    </dgm:pt>
    <dgm:pt modelId="{6B9095E6-4F68-BF43-9D14-F99441AED119}" type="pres">
      <dgm:prSet presAssocID="{6E082E40-1570-EB44-A5A4-B9D33ABD9F5A}" presName="rootText" presStyleLbl="node2" presStyleIdx="1" presStyleCnt="5">
        <dgm:presLayoutVars>
          <dgm:chPref val="3"/>
        </dgm:presLayoutVars>
      </dgm:prSet>
      <dgm:spPr/>
    </dgm:pt>
    <dgm:pt modelId="{144D05C0-61F8-1346-AC7D-AD5A4942B3BB}" type="pres">
      <dgm:prSet presAssocID="{6E082E40-1570-EB44-A5A4-B9D33ABD9F5A}" presName="rootConnector" presStyleLbl="node2" presStyleIdx="1" presStyleCnt="5"/>
      <dgm:spPr/>
    </dgm:pt>
    <dgm:pt modelId="{81E2C0F3-153C-5442-AE0F-29A1716ECF12}" type="pres">
      <dgm:prSet presAssocID="{6E082E40-1570-EB44-A5A4-B9D33ABD9F5A}" presName="hierChild4" presStyleCnt="0"/>
      <dgm:spPr/>
    </dgm:pt>
    <dgm:pt modelId="{460B236D-A80F-7343-8037-C1FA66600E4A}" type="pres">
      <dgm:prSet presAssocID="{6E082E40-1570-EB44-A5A4-B9D33ABD9F5A}" presName="hierChild5" presStyleCnt="0"/>
      <dgm:spPr/>
    </dgm:pt>
    <dgm:pt modelId="{826018B3-0587-9147-A092-62821487697D}" type="pres">
      <dgm:prSet presAssocID="{1A02B149-BAD9-A446-9566-0880F2C8EF5E}" presName="Name37" presStyleLbl="parChTrans1D2" presStyleIdx="2" presStyleCnt="6"/>
      <dgm:spPr/>
    </dgm:pt>
    <dgm:pt modelId="{E08FF293-3F45-1043-A0D0-E4D8E3950D0E}" type="pres">
      <dgm:prSet presAssocID="{B1F314E5-D0C8-FF44-920F-581505C36FA8}" presName="hierRoot2" presStyleCnt="0">
        <dgm:presLayoutVars>
          <dgm:hierBranch val="init"/>
        </dgm:presLayoutVars>
      </dgm:prSet>
      <dgm:spPr/>
    </dgm:pt>
    <dgm:pt modelId="{266971D1-DFE1-4144-B3F5-86B53F9A8647}" type="pres">
      <dgm:prSet presAssocID="{B1F314E5-D0C8-FF44-920F-581505C36FA8}" presName="rootComposite" presStyleCnt="0"/>
      <dgm:spPr/>
    </dgm:pt>
    <dgm:pt modelId="{F6A1781F-F9D5-ED4B-BFF4-34AC9243ED23}" type="pres">
      <dgm:prSet presAssocID="{B1F314E5-D0C8-FF44-920F-581505C36FA8}" presName="rootText" presStyleLbl="node2" presStyleIdx="2" presStyleCnt="5">
        <dgm:presLayoutVars>
          <dgm:chPref val="3"/>
        </dgm:presLayoutVars>
      </dgm:prSet>
      <dgm:spPr/>
    </dgm:pt>
    <dgm:pt modelId="{045D3DF6-8B4D-BC41-99FB-4A08FB711F28}" type="pres">
      <dgm:prSet presAssocID="{B1F314E5-D0C8-FF44-920F-581505C36FA8}" presName="rootConnector" presStyleLbl="node2" presStyleIdx="2" presStyleCnt="5"/>
      <dgm:spPr/>
    </dgm:pt>
    <dgm:pt modelId="{49C36A02-B0A9-F041-82C5-8D731BC0AFFB}" type="pres">
      <dgm:prSet presAssocID="{B1F314E5-D0C8-FF44-920F-581505C36FA8}" presName="hierChild4" presStyleCnt="0"/>
      <dgm:spPr/>
    </dgm:pt>
    <dgm:pt modelId="{9579D773-496E-494B-95C0-325B069379F1}" type="pres">
      <dgm:prSet presAssocID="{B1F314E5-D0C8-FF44-920F-581505C36FA8}" presName="hierChild5" presStyleCnt="0"/>
      <dgm:spPr/>
    </dgm:pt>
    <dgm:pt modelId="{32AA6491-3F4F-E545-B8B2-A3EBE95DA5E9}" type="pres">
      <dgm:prSet presAssocID="{1FE0C9D8-BB54-1541-BF3B-A66DBBAB540B}" presName="Name37" presStyleLbl="parChTrans1D2" presStyleIdx="3" presStyleCnt="6"/>
      <dgm:spPr/>
    </dgm:pt>
    <dgm:pt modelId="{EE142549-B790-5D43-B658-0BBB48ECB675}" type="pres">
      <dgm:prSet presAssocID="{DE01ABDD-EAA6-D942-8A39-A0201175AC59}" presName="hierRoot2" presStyleCnt="0">
        <dgm:presLayoutVars>
          <dgm:hierBranch val="init"/>
        </dgm:presLayoutVars>
      </dgm:prSet>
      <dgm:spPr/>
    </dgm:pt>
    <dgm:pt modelId="{4D8A6C5E-97A5-A640-BD3C-5BA2573E3AB8}" type="pres">
      <dgm:prSet presAssocID="{DE01ABDD-EAA6-D942-8A39-A0201175AC59}" presName="rootComposite" presStyleCnt="0"/>
      <dgm:spPr/>
    </dgm:pt>
    <dgm:pt modelId="{DDC43959-E008-AF4B-BAB8-8CB72A0819A1}" type="pres">
      <dgm:prSet presAssocID="{DE01ABDD-EAA6-D942-8A39-A0201175AC59}" presName="rootText" presStyleLbl="node2" presStyleIdx="3" presStyleCnt="5">
        <dgm:presLayoutVars>
          <dgm:chPref val="3"/>
        </dgm:presLayoutVars>
      </dgm:prSet>
      <dgm:spPr/>
    </dgm:pt>
    <dgm:pt modelId="{89D7BBD0-5D70-8345-AF4D-156E2F369E9F}" type="pres">
      <dgm:prSet presAssocID="{DE01ABDD-EAA6-D942-8A39-A0201175AC59}" presName="rootConnector" presStyleLbl="node2" presStyleIdx="3" presStyleCnt="5"/>
      <dgm:spPr/>
    </dgm:pt>
    <dgm:pt modelId="{AD973449-5715-8743-9D18-67BF8C384244}" type="pres">
      <dgm:prSet presAssocID="{DE01ABDD-EAA6-D942-8A39-A0201175AC59}" presName="hierChild4" presStyleCnt="0"/>
      <dgm:spPr/>
    </dgm:pt>
    <dgm:pt modelId="{2885955C-8E92-8F45-AAC2-9BFF544441D8}" type="pres">
      <dgm:prSet presAssocID="{DE01ABDD-EAA6-D942-8A39-A0201175AC59}" presName="hierChild5" presStyleCnt="0"/>
      <dgm:spPr/>
    </dgm:pt>
    <dgm:pt modelId="{9DC4E939-EA74-DA44-9508-06E7908EA005}" type="pres">
      <dgm:prSet presAssocID="{87BB7BF2-9F7A-5643-A142-E2E9F8A83209}" presName="Name37" presStyleLbl="parChTrans1D2" presStyleIdx="4" presStyleCnt="6"/>
      <dgm:spPr/>
    </dgm:pt>
    <dgm:pt modelId="{50DEB023-C59C-854E-B4E8-E755DD0D1576}" type="pres">
      <dgm:prSet presAssocID="{09102DA2-22B3-BB41-BB42-1600FA92A13E}" presName="hierRoot2" presStyleCnt="0">
        <dgm:presLayoutVars>
          <dgm:hierBranch val="init"/>
        </dgm:presLayoutVars>
      </dgm:prSet>
      <dgm:spPr/>
    </dgm:pt>
    <dgm:pt modelId="{E897574A-60DF-AB45-8992-FD8B449AFE46}" type="pres">
      <dgm:prSet presAssocID="{09102DA2-22B3-BB41-BB42-1600FA92A13E}" presName="rootComposite" presStyleCnt="0"/>
      <dgm:spPr/>
    </dgm:pt>
    <dgm:pt modelId="{EAB95CF8-5EE5-2740-BE61-9F8792F37383}" type="pres">
      <dgm:prSet presAssocID="{09102DA2-22B3-BB41-BB42-1600FA92A13E}" presName="rootText" presStyleLbl="node2" presStyleIdx="4" presStyleCnt="5" custLinFactNeighborX="35441" custLinFactNeighborY="-3191">
        <dgm:presLayoutVars>
          <dgm:chPref val="3"/>
        </dgm:presLayoutVars>
      </dgm:prSet>
      <dgm:spPr/>
    </dgm:pt>
    <dgm:pt modelId="{5B670E02-E94F-EC4A-815C-C76F9BF63D73}" type="pres">
      <dgm:prSet presAssocID="{09102DA2-22B3-BB41-BB42-1600FA92A13E}" presName="rootConnector" presStyleLbl="node2" presStyleIdx="4" presStyleCnt="5"/>
      <dgm:spPr/>
    </dgm:pt>
    <dgm:pt modelId="{92AB5E99-A03C-0541-871E-55A42DCAEF58}" type="pres">
      <dgm:prSet presAssocID="{09102DA2-22B3-BB41-BB42-1600FA92A13E}" presName="hierChild4" presStyleCnt="0"/>
      <dgm:spPr/>
    </dgm:pt>
    <dgm:pt modelId="{7C03ECCA-1826-0D4F-9FD6-887847E5ADB6}" type="pres">
      <dgm:prSet presAssocID="{0900140C-FFE9-E049-B007-E4EA7C10D6B1}" presName="Name37" presStyleLbl="parChTrans1D3" presStyleIdx="1" presStyleCnt="2"/>
      <dgm:spPr/>
    </dgm:pt>
    <dgm:pt modelId="{6EFA5684-E68D-F84D-B062-D5A808F2A34F}" type="pres">
      <dgm:prSet presAssocID="{E421B091-DE64-BA47-B795-9B8206D5E60D}" presName="hierRoot2" presStyleCnt="0">
        <dgm:presLayoutVars>
          <dgm:hierBranch val="init"/>
        </dgm:presLayoutVars>
      </dgm:prSet>
      <dgm:spPr/>
    </dgm:pt>
    <dgm:pt modelId="{75544EA2-1013-3944-BD5E-2DDFA681DA2D}" type="pres">
      <dgm:prSet presAssocID="{E421B091-DE64-BA47-B795-9B8206D5E60D}" presName="rootComposite" presStyleCnt="0"/>
      <dgm:spPr/>
    </dgm:pt>
    <dgm:pt modelId="{E8E370E8-4BA9-FF45-9B81-ED71F2E1C3D0}" type="pres">
      <dgm:prSet presAssocID="{E421B091-DE64-BA47-B795-9B8206D5E60D}" presName="rootText" presStyleLbl="node3" presStyleIdx="1" presStyleCnt="2" custLinFactNeighborX="37565" custLinFactNeighborY="-21655">
        <dgm:presLayoutVars>
          <dgm:chPref val="3"/>
        </dgm:presLayoutVars>
      </dgm:prSet>
      <dgm:spPr/>
    </dgm:pt>
    <dgm:pt modelId="{3DE09914-DE22-9F41-8DBC-61C9AB3EC359}" type="pres">
      <dgm:prSet presAssocID="{E421B091-DE64-BA47-B795-9B8206D5E60D}" presName="rootConnector" presStyleLbl="node3" presStyleIdx="1" presStyleCnt="2"/>
      <dgm:spPr/>
    </dgm:pt>
    <dgm:pt modelId="{C25B82FB-1CEC-5A4D-A6A4-055AFCCE7B09}" type="pres">
      <dgm:prSet presAssocID="{E421B091-DE64-BA47-B795-9B8206D5E60D}" presName="hierChild4" presStyleCnt="0"/>
      <dgm:spPr/>
    </dgm:pt>
    <dgm:pt modelId="{758C6CA9-8482-A244-AABE-2E5E58385B1B}" type="pres">
      <dgm:prSet presAssocID="{E0610B0E-0F8F-F246-8708-82533024C7E6}" presName="Name37" presStyleLbl="parChTrans1D4" presStyleIdx="4" presStyleCnt="7"/>
      <dgm:spPr/>
    </dgm:pt>
    <dgm:pt modelId="{A166F4F0-4F23-2C4B-BD53-A9B071354A8E}" type="pres">
      <dgm:prSet presAssocID="{949C5BE7-F4B5-7B46-8D71-BB3FB424A95A}" presName="hierRoot2" presStyleCnt="0">
        <dgm:presLayoutVars>
          <dgm:hierBranch val="init"/>
        </dgm:presLayoutVars>
      </dgm:prSet>
      <dgm:spPr/>
    </dgm:pt>
    <dgm:pt modelId="{8DA7F88A-030E-194B-8186-1501D49DE519}" type="pres">
      <dgm:prSet presAssocID="{949C5BE7-F4B5-7B46-8D71-BB3FB424A95A}" presName="rootComposite" presStyleCnt="0"/>
      <dgm:spPr/>
    </dgm:pt>
    <dgm:pt modelId="{C313047C-7F0C-9B48-AB2D-4936F923DF90}" type="pres">
      <dgm:prSet presAssocID="{949C5BE7-F4B5-7B46-8D71-BB3FB424A95A}" presName="rootText" presStyleLbl="node4" presStyleIdx="4" presStyleCnt="7" custLinFactX="-100000" custLinFactY="100000" custLinFactNeighborX="-104500" custLinFactNeighborY="146400">
        <dgm:presLayoutVars>
          <dgm:chPref val="3"/>
        </dgm:presLayoutVars>
      </dgm:prSet>
      <dgm:spPr/>
    </dgm:pt>
    <dgm:pt modelId="{2881F387-4401-5944-8C35-249C3F97CF85}" type="pres">
      <dgm:prSet presAssocID="{949C5BE7-F4B5-7B46-8D71-BB3FB424A95A}" presName="rootConnector" presStyleLbl="node4" presStyleIdx="4" presStyleCnt="7"/>
      <dgm:spPr/>
    </dgm:pt>
    <dgm:pt modelId="{A5541C48-D10B-1E43-8168-7491F3F95887}" type="pres">
      <dgm:prSet presAssocID="{949C5BE7-F4B5-7B46-8D71-BB3FB424A95A}" presName="hierChild4" presStyleCnt="0"/>
      <dgm:spPr/>
    </dgm:pt>
    <dgm:pt modelId="{6E34FA3A-8211-9849-8CF6-E41FE884CCEC}" type="pres">
      <dgm:prSet presAssocID="{949C5BE7-F4B5-7B46-8D71-BB3FB424A95A}" presName="hierChild5" presStyleCnt="0"/>
      <dgm:spPr/>
    </dgm:pt>
    <dgm:pt modelId="{72AB7042-0E9B-B246-ACC6-B89EBC6F8F5C}" type="pres">
      <dgm:prSet presAssocID="{74468E0F-2109-1B4C-8F6F-40CC89FD435B}" presName="Name37" presStyleLbl="parChTrans1D4" presStyleIdx="5" presStyleCnt="7"/>
      <dgm:spPr/>
    </dgm:pt>
    <dgm:pt modelId="{74D5E16F-AE28-1443-B4F5-35E487658C19}" type="pres">
      <dgm:prSet presAssocID="{2A82C72C-6B10-6C4B-B08A-B3EB4968036B}" presName="hierRoot2" presStyleCnt="0">
        <dgm:presLayoutVars>
          <dgm:hierBranch val="init"/>
        </dgm:presLayoutVars>
      </dgm:prSet>
      <dgm:spPr/>
    </dgm:pt>
    <dgm:pt modelId="{199D0478-1603-E045-9F93-308FC00B74DB}" type="pres">
      <dgm:prSet presAssocID="{2A82C72C-6B10-6C4B-B08A-B3EB4968036B}" presName="rootComposite" presStyleCnt="0"/>
      <dgm:spPr/>
    </dgm:pt>
    <dgm:pt modelId="{D7B80442-CC85-AB48-A13B-A57B1CA36518}" type="pres">
      <dgm:prSet presAssocID="{2A82C72C-6B10-6C4B-B08A-B3EB4968036B}" presName="rootText" presStyleLbl="node4" presStyleIdx="5" presStyleCnt="7" custLinFactY="11829" custLinFactNeighborX="-89752" custLinFactNeighborY="100000">
        <dgm:presLayoutVars>
          <dgm:chPref val="3"/>
        </dgm:presLayoutVars>
      </dgm:prSet>
      <dgm:spPr/>
    </dgm:pt>
    <dgm:pt modelId="{4527E43D-85A4-514B-9C84-80AC8D8F721D}" type="pres">
      <dgm:prSet presAssocID="{2A82C72C-6B10-6C4B-B08A-B3EB4968036B}" presName="rootConnector" presStyleLbl="node4" presStyleIdx="5" presStyleCnt="7"/>
      <dgm:spPr/>
    </dgm:pt>
    <dgm:pt modelId="{B5B7BCB5-1C5C-2248-B519-71D412CA971A}" type="pres">
      <dgm:prSet presAssocID="{2A82C72C-6B10-6C4B-B08A-B3EB4968036B}" presName="hierChild4" presStyleCnt="0"/>
      <dgm:spPr/>
    </dgm:pt>
    <dgm:pt modelId="{81D0E443-4744-2D41-8579-71411FCB8854}" type="pres">
      <dgm:prSet presAssocID="{2A82C72C-6B10-6C4B-B08A-B3EB4968036B}" presName="hierChild5" presStyleCnt="0"/>
      <dgm:spPr/>
    </dgm:pt>
    <dgm:pt modelId="{9D124163-64E5-6D4E-BF2F-9D3786447385}" type="pres">
      <dgm:prSet presAssocID="{92CAE46B-0FA4-AC4F-97D6-1B7E970F6FC6}" presName="Name37" presStyleLbl="parChTrans1D4" presStyleIdx="6" presStyleCnt="7"/>
      <dgm:spPr/>
    </dgm:pt>
    <dgm:pt modelId="{BA7BB4F6-ED3A-CC4B-AACE-C91722BB4F5E}" type="pres">
      <dgm:prSet presAssocID="{C0ECC6B4-68CB-0B41-A69D-FE50B1DCACE8}" presName="hierRoot2" presStyleCnt="0">
        <dgm:presLayoutVars>
          <dgm:hierBranch val="init"/>
        </dgm:presLayoutVars>
      </dgm:prSet>
      <dgm:spPr/>
    </dgm:pt>
    <dgm:pt modelId="{8D038344-8E1B-5C40-8B4D-8BB49179520B}" type="pres">
      <dgm:prSet presAssocID="{C0ECC6B4-68CB-0B41-A69D-FE50B1DCACE8}" presName="rootComposite" presStyleCnt="0"/>
      <dgm:spPr/>
    </dgm:pt>
    <dgm:pt modelId="{69BD3B1D-E1E1-DD41-AC02-7B80BB7763AE}" type="pres">
      <dgm:prSet presAssocID="{C0ECC6B4-68CB-0B41-A69D-FE50B1DCACE8}" presName="rootText" presStyleLbl="node4" presStyleIdx="6" presStyleCnt="7" custLinFactNeighborX="21064" custLinFactNeighborY="-29084">
        <dgm:presLayoutVars>
          <dgm:chPref val="3"/>
        </dgm:presLayoutVars>
      </dgm:prSet>
      <dgm:spPr/>
    </dgm:pt>
    <dgm:pt modelId="{74963DE4-A0D9-4546-8466-6E9A67871F84}" type="pres">
      <dgm:prSet presAssocID="{C0ECC6B4-68CB-0B41-A69D-FE50B1DCACE8}" presName="rootConnector" presStyleLbl="node4" presStyleIdx="6" presStyleCnt="7"/>
      <dgm:spPr/>
    </dgm:pt>
    <dgm:pt modelId="{42DFE831-BEBA-9548-ACFB-CD67E63D3CCD}" type="pres">
      <dgm:prSet presAssocID="{C0ECC6B4-68CB-0B41-A69D-FE50B1DCACE8}" presName="hierChild4" presStyleCnt="0"/>
      <dgm:spPr/>
    </dgm:pt>
    <dgm:pt modelId="{A2804678-9988-E14B-AF75-6FB641324400}" type="pres">
      <dgm:prSet presAssocID="{C0ECC6B4-68CB-0B41-A69D-FE50B1DCACE8}" presName="hierChild5" presStyleCnt="0"/>
      <dgm:spPr/>
    </dgm:pt>
    <dgm:pt modelId="{0AD7EA9B-63C7-7C46-9A45-AF304FAA19FD}" type="pres">
      <dgm:prSet presAssocID="{E421B091-DE64-BA47-B795-9B8206D5E60D}" presName="hierChild5" presStyleCnt="0"/>
      <dgm:spPr/>
    </dgm:pt>
    <dgm:pt modelId="{FA030F0E-FA52-4F45-B381-0E2960645808}" type="pres">
      <dgm:prSet presAssocID="{09102DA2-22B3-BB41-BB42-1600FA92A13E}" presName="hierChild5" presStyleCnt="0"/>
      <dgm:spPr/>
    </dgm:pt>
    <dgm:pt modelId="{AC4817D6-2E77-9D42-ADF4-7E1809822A7F}" type="pres">
      <dgm:prSet presAssocID="{02407128-B327-AC4F-BA74-F7B65B65EBA6}" presName="hierChild3" presStyleCnt="0"/>
      <dgm:spPr/>
    </dgm:pt>
    <dgm:pt modelId="{9CD98C15-DAB0-B44D-9FD9-3A7AC3912BDD}" type="pres">
      <dgm:prSet presAssocID="{E0355570-6F6F-474C-978F-0DA5BE28A8A2}" presName="Name111" presStyleLbl="parChTrans1D2" presStyleIdx="5" presStyleCnt="6"/>
      <dgm:spPr/>
    </dgm:pt>
    <dgm:pt modelId="{DD1791E7-185E-4D47-81F6-FDB101FC6ED3}" type="pres">
      <dgm:prSet presAssocID="{9A76D310-30A4-DC47-8FD0-7C9C40E60715}" presName="hierRoot3" presStyleCnt="0">
        <dgm:presLayoutVars>
          <dgm:hierBranch val="init"/>
        </dgm:presLayoutVars>
      </dgm:prSet>
      <dgm:spPr/>
    </dgm:pt>
    <dgm:pt modelId="{FD0556F2-A251-024E-9DB5-7D27681AAA0F}" type="pres">
      <dgm:prSet presAssocID="{9A76D310-30A4-DC47-8FD0-7C9C40E60715}" presName="rootComposite3" presStyleCnt="0"/>
      <dgm:spPr/>
    </dgm:pt>
    <dgm:pt modelId="{BEB8E8C6-E8D4-814F-8CA6-675AA5E1F4A0}" type="pres">
      <dgm:prSet presAssocID="{9A76D310-30A4-DC47-8FD0-7C9C40E60715}" presName="rootText3" presStyleLbl="asst1" presStyleIdx="0" presStyleCnt="1">
        <dgm:presLayoutVars>
          <dgm:chPref val="3"/>
        </dgm:presLayoutVars>
      </dgm:prSet>
      <dgm:spPr/>
    </dgm:pt>
    <dgm:pt modelId="{62F6E8F8-BF5E-8E4A-BBE5-C80A671012E4}" type="pres">
      <dgm:prSet presAssocID="{9A76D310-30A4-DC47-8FD0-7C9C40E60715}" presName="rootConnector3" presStyleLbl="asst1" presStyleIdx="0" presStyleCnt="1"/>
      <dgm:spPr/>
    </dgm:pt>
    <dgm:pt modelId="{1DA6EBCC-5A79-7049-8376-EC038032004A}" type="pres">
      <dgm:prSet presAssocID="{9A76D310-30A4-DC47-8FD0-7C9C40E60715}" presName="hierChild6" presStyleCnt="0"/>
      <dgm:spPr/>
    </dgm:pt>
    <dgm:pt modelId="{037BC01F-B24A-6840-AEFB-9E2C7EB3A386}" type="pres">
      <dgm:prSet presAssocID="{9A76D310-30A4-DC47-8FD0-7C9C40E60715}" presName="hierChild7" presStyleCnt="0"/>
      <dgm:spPr/>
    </dgm:pt>
  </dgm:ptLst>
  <dgm:cxnLst>
    <dgm:cxn modelId="{EF479500-9538-324E-BF0E-CF8CC9976414}" type="presOf" srcId="{811FA0AF-56B5-8945-9A70-A57FED250A7D}" destId="{35D4928F-E675-4A41-8A07-8A7BE1D32916}" srcOrd="1" destOrd="0" presId="urn:microsoft.com/office/officeart/2005/8/layout/orgChart1"/>
    <dgm:cxn modelId="{45470705-83CC-F247-B0E7-2730BA2D4E02}" type="presOf" srcId="{2A82C72C-6B10-6C4B-B08A-B3EB4968036B}" destId="{4527E43D-85A4-514B-9C84-80AC8D8F721D}" srcOrd="1" destOrd="0" presId="urn:microsoft.com/office/officeart/2005/8/layout/orgChart1"/>
    <dgm:cxn modelId="{B308A305-C8DA-294A-A980-7C767933594E}" type="presOf" srcId="{5F1A93DA-8AAC-7645-8202-B32956D12A9E}" destId="{DD72AC09-9C9F-0540-B04D-89D298C93D4E}" srcOrd="1" destOrd="0" presId="urn:microsoft.com/office/officeart/2005/8/layout/orgChart1"/>
    <dgm:cxn modelId="{74765E07-DCEA-294D-A8B0-39F1112BD297}" type="presOf" srcId="{DE01ABDD-EAA6-D942-8A39-A0201175AC59}" destId="{89D7BBD0-5D70-8345-AF4D-156E2F369E9F}" srcOrd="1" destOrd="0" presId="urn:microsoft.com/office/officeart/2005/8/layout/orgChart1"/>
    <dgm:cxn modelId="{01D9EB0B-8A97-6049-BAAF-A80D5F96221B}" type="presOf" srcId="{E421B091-DE64-BA47-B795-9B8206D5E60D}" destId="{3DE09914-DE22-9F41-8DBC-61C9AB3EC359}" srcOrd="1" destOrd="0" presId="urn:microsoft.com/office/officeart/2005/8/layout/orgChart1"/>
    <dgm:cxn modelId="{8A7E3311-3B3E-4148-B225-F7FB8F3AF808}" type="presOf" srcId="{160BC631-85EF-1A43-9F10-21597612AA44}" destId="{4109819A-2073-3848-85DA-D73FAF6D98DF}" srcOrd="1" destOrd="0" presId="urn:microsoft.com/office/officeart/2005/8/layout/orgChart1"/>
    <dgm:cxn modelId="{1DE46B11-F089-624B-B96E-A71EF4036A72}" type="presOf" srcId="{1FE40769-9B54-AE44-AAEA-CC0BC104FA66}" destId="{304E2DF4-08F5-204A-88D1-007C14BFB92A}" srcOrd="1" destOrd="0" presId="urn:microsoft.com/office/officeart/2005/8/layout/orgChart1"/>
    <dgm:cxn modelId="{877C8314-E972-D042-A643-FEF137BC6E60}" type="presOf" srcId="{2A82C72C-6B10-6C4B-B08A-B3EB4968036B}" destId="{D7B80442-CC85-AB48-A13B-A57B1CA36518}" srcOrd="0" destOrd="0" presId="urn:microsoft.com/office/officeart/2005/8/layout/orgChart1"/>
    <dgm:cxn modelId="{913B5215-811D-D346-A36E-1C2974EE2659}" type="presOf" srcId="{8E0F5FB2-4679-D041-B1B8-F7FF63543D83}" destId="{3BD761DB-D060-F341-9C2A-D61485F50BAF}" srcOrd="0" destOrd="0" presId="urn:microsoft.com/office/officeart/2005/8/layout/orgChart1"/>
    <dgm:cxn modelId="{AD6C9616-0CC5-904E-B6C9-3D7180B6EC09}" type="presOf" srcId="{09102DA2-22B3-BB41-BB42-1600FA92A13E}" destId="{EAB95CF8-5EE5-2740-BE61-9F8792F37383}" srcOrd="0" destOrd="0" presId="urn:microsoft.com/office/officeart/2005/8/layout/orgChart1"/>
    <dgm:cxn modelId="{4742541A-0C5A-B546-AD92-16D036613D43}" srcId="{02407128-B327-AC4F-BA74-F7B65B65EBA6}" destId="{160BC631-85EF-1A43-9F10-21597612AA44}" srcOrd="1" destOrd="0" parTransId="{8F152245-F17F-D84E-AC1B-6EED111CFC65}" sibTransId="{EC11192B-F1F2-B440-BE7D-CB03FE69CFE8}"/>
    <dgm:cxn modelId="{406BBB1B-3CDE-8A42-B447-EEFBC489E307}" type="presOf" srcId="{55E3AA5F-AC57-CB47-B4CF-0DF2A852F0A7}" destId="{C50A1D07-2552-9A4D-A9C9-1E392A09F980}" srcOrd="0" destOrd="0" presId="urn:microsoft.com/office/officeart/2005/8/layout/orgChart1"/>
    <dgm:cxn modelId="{CD31DE1B-5E41-0848-BF0F-6610A63786F6}" type="presOf" srcId="{570F446B-866A-0743-AC06-C6284F5EE6E2}" destId="{1F0105F1-EBFC-6A4E-BC0C-D18D5C9812E1}" srcOrd="0" destOrd="0" presId="urn:microsoft.com/office/officeart/2005/8/layout/orgChart1"/>
    <dgm:cxn modelId="{8DE4AB1C-BBFA-3647-9551-B720FADE940C}" srcId="{E421B091-DE64-BA47-B795-9B8206D5E60D}" destId="{2A82C72C-6B10-6C4B-B08A-B3EB4968036B}" srcOrd="1" destOrd="0" parTransId="{74468E0F-2109-1B4C-8F6F-40CC89FD435B}" sibTransId="{C1F0F4CC-B940-5E45-922E-B8A86105D049}"/>
    <dgm:cxn modelId="{8AF4F81C-8E5C-9447-95C1-673BBD0B5DD7}" srcId="{02407128-B327-AC4F-BA74-F7B65B65EBA6}" destId="{B1F314E5-D0C8-FF44-920F-581505C36FA8}" srcOrd="3" destOrd="0" parTransId="{1A02B149-BAD9-A446-9566-0880F2C8EF5E}" sibTransId="{378E607C-E8E5-3C47-B08D-AE714A13574B}"/>
    <dgm:cxn modelId="{2AB5DE1E-AFFB-EA4B-970E-79D6E1100F30}" type="presOf" srcId="{87BB7BF2-9F7A-5643-A142-E2E9F8A83209}" destId="{9DC4E939-EA74-DA44-9508-06E7908EA005}" srcOrd="0" destOrd="0" presId="urn:microsoft.com/office/officeart/2005/8/layout/orgChart1"/>
    <dgm:cxn modelId="{93A2F51F-40F7-3744-B06C-3383CE80D7A6}" srcId="{38D9EC9D-540F-7C42-B619-B00EA84C3A8E}" destId="{1FE40769-9B54-AE44-AAEA-CC0BC104FA66}" srcOrd="2" destOrd="0" parTransId="{79D881A4-D5F3-5943-A3E1-A3022349B2F2}" sibTransId="{86E62173-374C-D140-8EDE-BE70A2F85A29}"/>
    <dgm:cxn modelId="{7AF6BD25-32F9-2E49-B631-41DADD8EA21D}" type="presOf" srcId="{02407128-B327-AC4F-BA74-F7B65B65EBA6}" destId="{4ADB2042-F129-FB4A-8FFC-96ECB599D67C}" srcOrd="1" destOrd="0" presId="urn:microsoft.com/office/officeart/2005/8/layout/orgChart1"/>
    <dgm:cxn modelId="{C5F58E26-2BC6-884F-B60A-D31EFA379928}" srcId="{E421B091-DE64-BA47-B795-9B8206D5E60D}" destId="{C0ECC6B4-68CB-0B41-A69D-FE50B1DCACE8}" srcOrd="2" destOrd="0" parTransId="{92CAE46B-0FA4-AC4F-97D6-1B7E970F6FC6}" sibTransId="{1E320AB9-2491-C549-859E-58CF2A433ED7}"/>
    <dgm:cxn modelId="{67410328-8624-8544-9523-723A958EC9AF}" srcId="{8E0F5FB2-4679-D041-B1B8-F7FF63543D83}" destId="{02407128-B327-AC4F-BA74-F7B65B65EBA6}" srcOrd="0" destOrd="0" parTransId="{1D15FF5C-CB79-4849-8A52-FF54FB720BF8}" sibTransId="{9D478779-852E-B04C-8409-977BD161D5F0}"/>
    <dgm:cxn modelId="{B0EE392A-F084-5D4E-8FDF-78FECC80AA58}" srcId="{02407128-B327-AC4F-BA74-F7B65B65EBA6}" destId="{09102DA2-22B3-BB41-BB42-1600FA92A13E}" srcOrd="5" destOrd="0" parTransId="{87BB7BF2-9F7A-5643-A142-E2E9F8A83209}" sibTransId="{6E632515-7794-6F4E-AFF8-CAD0764FF56E}"/>
    <dgm:cxn modelId="{0994312B-A184-C243-BB07-D831E390F319}" type="presOf" srcId="{949C5BE7-F4B5-7B46-8D71-BB3FB424A95A}" destId="{C313047C-7F0C-9B48-AB2D-4936F923DF90}" srcOrd="0" destOrd="0" presId="urn:microsoft.com/office/officeart/2005/8/layout/orgChart1"/>
    <dgm:cxn modelId="{4A194C2D-5EC2-314A-9203-66A118ACF017}" type="presOf" srcId="{69648993-4112-5B4C-8109-FA2D8323450E}" destId="{F5B8AC82-7D3C-4B47-8CDE-F276C409EF3B}" srcOrd="1" destOrd="0" presId="urn:microsoft.com/office/officeart/2005/8/layout/orgChart1"/>
    <dgm:cxn modelId="{94E6D836-C3E4-4246-A158-41B837A9E2D0}" srcId="{09102DA2-22B3-BB41-BB42-1600FA92A13E}" destId="{E421B091-DE64-BA47-B795-9B8206D5E60D}" srcOrd="0" destOrd="0" parTransId="{0900140C-FFE9-E049-B007-E4EA7C10D6B1}" sibTransId="{88D7017F-3A36-0542-9153-7E9BC890E994}"/>
    <dgm:cxn modelId="{87516638-CE36-3249-94D5-EA2F29AE0846}" srcId="{02407128-B327-AC4F-BA74-F7B65B65EBA6}" destId="{DE01ABDD-EAA6-D942-8A39-A0201175AC59}" srcOrd="4" destOrd="0" parTransId="{1FE0C9D8-BB54-1541-BF3B-A66DBBAB540B}" sibTransId="{5B846BEE-5D1D-2A4F-9274-7DC0BA0C7DA1}"/>
    <dgm:cxn modelId="{94F2E939-82FF-9047-A508-7129ACA8F2CB}" type="presOf" srcId="{9A76D310-30A4-DC47-8FD0-7C9C40E60715}" destId="{62F6E8F8-BF5E-8E4A-BBE5-C80A671012E4}" srcOrd="1" destOrd="0" presId="urn:microsoft.com/office/officeart/2005/8/layout/orgChart1"/>
    <dgm:cxn modelId="{B92C5540-1BF1-6041-B138-2A8993108D77}" type="presOf" srcId="{1FE40769-9B54-AE44-AAEA-CC0BC104FA66}" destId="{043B91E6-8E21-3E4E-AF1E-5FE4F1E48F95}" srcOrd="0" destOrd="0" presId="urn:microsoft.com/office/officeart/2005/8/layout/orgChart1"/>
    <dgm:cxn modelId="{0AF73848-B4D2-C74E-B23E-4B5911C565CD}" type="presOf" srcId="{69648993-4112-5B4C-8109-FA2D8323450E}" destId="{73B243AD-5797-454D-BE84-142B4C93C654}" srcOrd="0" destOrd="0" presId="urn:microsoft.com/office/officeart/2005/8/layout/orgChart1"/>
    <dgm:cxn modelId="{8AE35048-B170-3047-91C0-5E6EEED13F11}" type="presOf" srcId="{0900140C-FFE9-E049-B007-E4EA7C10D6B1}" destId="{7C03ECCA-1826-0D4F-9FD6-887847E5ADB6}" srcOrd="0" destOrd="0" presId="urn:microsoft.com/office/officeart/2005/8/layout/orgChart1"/>
    <dgm:cxn modelId="{0E5E004A-92E1-BC4A-AC5D-0BD9A8FE4C1F}" type="presOf" srcId="{38D9EC9D-540F-7C42-B619-B00EA84C3A8E}" destId="{480D711D-E1C3-ED42-9796-80F3EA5C0E74}" srcOrd="0" destOrd="0" presId="urn:microsoft.com/office/officeart/2005/8/layout/orgChart1"/>
    <dgm:cxn modelId="{091F5C4C-34CB-C74C-AE0E-E2D17118CA01}" srcId="{38D9EC9D-540F-7C42-B619-B00EA84C3A8E}" destId="{811FA0AF-56B5-8945-9A70-A57FED250A7D}" srcOrd="1" destOrd="0" parTransId="{92687053-B3E8-EF4E-A7BE-DED48D6C4CFE}" sibTransId="{DAAD2AB2-BD65-BE4B-901D-D81156E7E04D}"/>
    <dgm:cxn modelId="{2EECFF4F-23B5-C749-A702-DB29AEBE79C7}" type="presOf" srcId="{38D9EC9D-540F-7C42-B619-B00EA84C3A8E}" destId="{29D43956-6674-BA4D-85C3-0FEAEBD00A26}" srcOrd="1" destOrd="0" presId="urn:microsoft.com/office/officeart/2005/8/layout/orgChart1"/>
    <dgm:cxn modelId="{4B879B54-FC11-2140-A4B4-3731B8620DCE}" type="presOf" srcId="{92CAE46B-0FA4-AC4F-97D6-1B7E970F6FC6}" destId="{9D124163-64E5-6D4E-BF2F-9D3786447385}" srcOrd="0" destOrd="0" presId="urn:microsoft.com/office/officeart/2005/8/layout/orgChart1"/>
    <dgm:cxn modelId="{E7DD875A-5AC0-A44D-98B9-561184AF9236}" type="presOf" srcId="{160BC631-85EF-1A43-9F10-21597612AA44}" destId="{C3A2D11A-CFB3-DB41-AE2A-1E1FA73CAA08}" srcOrd="0" destOrd="0" presId="urn:microsoft.com/office/officeart/2005/8/layout/orgChart1"/>
    <dgm:cxn modelId="{E634065B-4A8D-8642-A3B0-BCEC1A7C059B}" srcId="{E421B091-DE64-BA47-B795-9B8206D5E60D}" destId="{949C5BE7-F4B5-7B46-8D71-BB3FB424A95A}" srcOrd="0" destOrd="0" parTransId="{E0610B0E-0F8F-F246-8708-82533024C7E6}" sibTransId="{C6B5D586-D1D9-4A43-8C44-866722C022D0}"/>
    <dgm:cxn modelId="{A1ABA25F-F416-584D-9948-FC6EC383AAEB}" type="presOf" srcId="{E0610B0E-0F8F-F246-8708-82533024C7E6}" destId="{758C6CA9-8482-A244-AABE-2E5E58385B1B}" srcOrd="0" destOrd="0" presId="urn:microsoft.com/office/officeart/2005/8/layout/orgChart1"/>
    <dgm:cxn modelId="{CBE35A63-0518-274E-889D-72F9019E98A0}" type="presOf" srcId="{09102DA2-22B3-BB41-BB42-1600FA92A13E}" destId="{5B670E02-E94F-EC4A-815C-C76F9BF63D73}" srcOrd="1" destOrd="0" presId="urn:microsoft.com/office/officeart/2005/8/layout/orgChart1"/>
    <dgm:cxn modelId="{349A9164-8E2B-2444-8280-2D5A881D2142}" type="presOf" srcId="{B1F314E5-D0C8-FF44-920F-581505C36FA8}" destId="{045D3DF6-8B4D-BC41-99FB-4A08FB711F28}" srcOrd="1" destOrd="0" presId="urn:microsoft.com/office/officeart/2005/8/layout/orgChart1"/>
    <dgm:cxn modelId="{102ADC67-C6C5-A04E-853F-12CD61687438}" type="presOf" srcId="{79D881A4-D5F3-5943-A3E1-A3022349B2F2}" destId="{F7D2892D-7045-A34F-9F30-C4355CAD8A45}" srcOrd="0" destOrd="0" presId="urn:microsoft.com/office/officeart/2005/8/layout/orgChart1"/>
    <dgm:cxn modelId="{76D7EF6A-50CB-5B4F-8653-94774C102FE0}" type="presOf" srcId="{02407128-B327-AC4F-BA74-F7B65B65EBA6}" destId="{5A2CC0AA-DEDE-474D-9D2C-5412E24D5C5C}" srcOrd="0" destOrd="0" presId="urn:microsoft.com/office/officeart/2005/8/layout/orgChart1"/>
    <dgm:cxn modelId="{F91C246C-F8A2-8846-A82B-ACCF981CD6A4}" type="presOf" srcId="{1A02B149-BAD9-A446-9566-0880F2C8EF5E}" destId="{826018B3-0587-9147-A092-62821487697D}" srcOrd="0" destOrd="0" presId="urn:microsoft.com/office/officeart/2005/8/layout/orgChart1"/>
    <dgm:cxn modelId="{C744BC6E-4C2B-D543-A329-0564F39705B0}" type="presOf" srcId="{8F152245-F17F-D84E-AC1B-6EED111CFC65}" destId="{802AD0C1-D81A-B448-A240-C53432E55231}" srcOrd="0" destOrd="0" presId="urn:microsoft.com/office/officeart/2005/8/layout/orgChart1"/>
    <dgm:cxn modelId="{AA4E2F74-5381-1F4E-A5DA-D835C61FFB98}" type="presOf" srcId="{9A76D310-30A4-DC47-8FD0-7C9C40E60715}" destId="{BEB8E8C6-E8D4-814F-8CA6-675AA5E1F4A0}" srcOrd="0" destOrd="0" presId="urn:microsoft.com/office/officeart/2005/8/layout/orgChart1"/>
    <dgm:cxn modelId="{585F8475-099B-6648-8378-E488344FF89D}" type="presOf" srcId="{811FA0AF-56B5-8945-9A70-A57FED250A7D}" destId="{C7ED4B66-E3B3-D24A-BDBC-E09487BCF3C4}" srcOrd="0" destOrd="0" presId="urn:microsoft.com/office/officeart/2005/8/layout/orgChart1"/>
    <dgm:cxn modelId="{6DB10B7C-E401-0D4E-96F0-D13FA73F6C91}" srcId="{02407128-B327-AC4F-BA74-F7B65B65EBA6}" destId="{6E082E40-1570-EB44-A5A4-B9D33ABD9F5A}" srcOrd="2" destOrd="0" parTransId="{55E3AA5F-AC57-CB47-B4CF-0DF2A852F0A7}" sibTransId="{796ECC15-5CD4-9E4F-B8E2-5A6FFD549B12}"/>
    <dgm:cxn modelId="{6ABC4380-AD89-B445-AE69-FCE24143171D}" type="presOf" srcId="{92687053-B3E8-EF4E-A7BE-DED48D6C4CFE}" destId="{972726D7-8E75-6442-8871-BD5860945416}" srcOrd="0" destOrd="0" presId="urn:microsoft.com/office/officeart/2005/8/layout/orgChart1"/>
    <dgm:cxn modelId="{28D71481-7D3C-D246-AC7E-323A104046DA}" srcId="{160BC631-85EF-1A43-9F10-21597612AA44}" destId="{38D9EC9D-540F-7C42-B619-B00EA84C3A8E}" srcOrd="0" destOrd="0" parTransId="{E2564C41-DE36-D447-8948-86771707115D}" sibTransId="{DD192442-8EA9-5149-9284-9CB3BBF58274}"/>
    <dgm:cxn modelId="{7D368C82-B61C-F648-B6F1-DD197FBE3562}" type="presOf" srcId="{74468E0F-2109-1B4C-8F6F-40CC89FD435B}" destId="{72AB7042-0E9B-B246-ACC6-B89EBC6F8F5C}" srcOrd="0" destOrd="0" presId="urn:microsoft.com/office/officeart/2005/8/layout/orgChart1"/>
    <dgm:cxn modelId="{C7454997-D442-8643-8685-558F3806872D}" type="presOf" srcId="{5F1A93DA-8AAC-7645-8202-B32956D12A9E}" destId="{6BA2C99A-CDE8-7D47-9867-A2FC2F8A055F}" srcOrd="0" destOrd="0" presId="urn:microsoft.com/office/officeart/2005/8/layout/orgChart1"/>
    <dgm:cxn modelId="{4833DDA3-C3A4-DA4A-97B5-0F7303EED56F}" type="presOf" srcId="{B1F314E5-D0C8-FF44-920F-581505C36FA8}" destId="{F6A1781F-F9D5-ED4B-BFF4-34AC9243ED23}" srcOrd="0" destOrd="0" presId="urn:microsoft.com/office/officeart/2005/8/layout/orgChart1"/>
    <dgm:cxn modelId="{A3F07BAA-07B8-D34A-A2FD-8C2125A13C64}" type="presOf" srcId="{6E082E40-1570-EB44-A5A4-B9D33ABD9F5A}" destId="{6B9095E6-4F68-BF43-9D14-F99441AED119}" srcOrd="0" destOrd="0" presId="urn:microsoft.com/office/officeart/2005/8/layout/orgChart1"/>
    <dgm:cxn modelId="{6D830EAE-237E-3847-A7CF-762F5E51DA4E}" type="presOf" srcId="{1FE0C9D8-BB54-1541-BF3B-A66DBBAB540B}" destId="{32AA6491-3F4F-E545-B8B2-A3EBE95DA5E9}" srcOrd="0" destOrd="0" presId="urn:microsoft.com/office/officeart/2005/8/layout/orgChart1"/>
    <dgm:cxn modelId="{6038F3BC-8844-C843-A84A-728310C7832F}" type="presOf" srcId="{CA0F0D88-F2C1-A54B-B572-87B2C1E77D02}" destId="{3FFC6001-4625-024C-81FA-61EB2C014D17}" srcOrd="0" destOrd="0" presId="urn:microsoft.com/office/officeart/2005/8/layout/orgChart1"/>
    <dgm:cxn modelId="{0E0B85C6-1DD2-6B4D-9F5C-0B38DB86D5A5}" type="presOf" srcId="{C0ECC6B4-68CB-0B41-A69D-FE50B1DCACE8}" destId="{74963DE4-A0D9-4546-8466-6E9A67871F84}" srcOrd="1" destOrd="0" presId="urn:microsoft.com/office/officeart/2005/8/layout/orgChart1"/>
    <dgm:cxn modelId="{E9350BCB-1874-4E44-8108-BBFEC3C9D0BC}" type="presOf" srcId="{C0ECC6B4-68CB-0B41-A69D-FE50B1DCACE8}" destId="{69BD3B1D-E1E1-DD41-AC02-7B80BB7763AE}" srcOrd="0" destOrd="0" presId="urn:microsoft.com/office/officeart/2005/8/layout/orgChart1"/>
    <dgm:cxn modelId="{D73446D2-A4B3-EF49-A097-D18A6DB64CD1}" type="presOf" srcId="{6E082E40-1570-EB44-A5A4-B9D33ABD9F5A}" destId="{144D05C0-61F8-1346-AC7D-AD5A4942B3BB}" srcOrd="1" destOrd="0" presId="urn:microsoft.com/office/officeart/2005/8/layout/orgChart1"/>
    <dgm:cxn modelId="{DF305FDF-F729-CD4D-A350-F0561393492A}" type="presOf" srcId="{E2564C41-DE36-D447-8948-86771707115D}" destId="{28BD8270-E23B-3B44-AFE9-77FA952AA674}" srcOrd="0" destOrd="0" presId="urn:microsoft.com/office/officeart/2005/8/layout/orgChart1"/>
    <dgm:cxn modelId="{8FA3BCE1-AC1E-5F4D-8D10-1BBA7123B2DE}" srcId="{02407128-B327-AC4F-BA74-F7B65B65EBA6}" destId="{9A76D310-30A4-DC47-8FD0-7C9C40E60715}" srcOrd="0" destOrd="0" parTransId="{E0355570-6F6F-474C-978F-0DA5BE28A8A2}" sibTransId="{D3EF5D27-3B9B-164B-8A63-8E956B8D8D6D}"/>
    <dgm:cxn modelId="{A16A6BEA-4203-3943-9461-90BAA3F9D148}" type="presOf" srcId="{E421B091-DE64-BA47-B795-9B8206D5E60D}" destId="{E8E370E8-4BA9-FF45-9B81-ED71F2E1C3D0}" srcOrd="0" destOrd="0" presId="urn:microsoft.com/office/officeart/2005/8/layout/orgChart1"/>
    <dgm:cxn modelId="{9B4EA7ED-D214-4647-B9B5-2EBC58F711E4}" srcId="{38D9EC9D-540F-7C42-B619-B00EA84C3A8E}" destId="{69648993-4112-5B4C-8109-FA2D8323450E}" srcOrd="3" destOrd="0" parTransId="{CA0F0D88-F2C1-A54B-B572-87B2C1E77D02}" sibTransId="{37A8236C-021D-A04D-B08A-C99D24A5CD99}"/>
    <dgm:cxn modelId="{26027FEE-E22C-5046-B9D2-F1E810FC1806}" type="presOf" srcId="{949C5BE7-F4B5-7B46-8D71-BB3FB424A95A}" destId="{2881F387-4401-5944-8C35-249C3F97CF85}" srcOrd="1" destOrd="0" presId="urn:microsoft.com/office/officeart/2005/8/layout/orgChart1"/>
    <dgm:cxn modelId="{0C2B2BF2-8019-9A4B-903B-2CD63E59562F}" type="presOf" srcId="{E0355570-6F6F-474C-978F-0DA5BE28A8A2}" destId="{9CD98C15-DAB0-B44D-9FD9-3A7AC3912BDD}" srcOrd="0" destOrd="0" presId="urn:microsoft.com/office/officeart/2005/8/layout/orgChart1"/>
    <dgm:cxn modelId="{45C475F2-6C07-8841-8D78-C52F8E507E63}" type="presOf" srcId="{DE01ABDD-EAA6-D942-8A39-A0201175AC59}" destId="{DDC43959-E008-AF4B-BAB8-8CB72A0819A1}" srcOrd="0" destOrd="0" presId="urn:microsoft.com/office/officeart/2005/8/layout/orgChart1"/>
    <dgm:cxn modelId="{FC9A8EFE-1632-BD4B-A466-ABB4D4DBEF64}" srcId="{38D9EC9D-540F-7C42-B619-B00EA84C3A8E}" destId="{5F1A93DA-8AAC-7645-8202-B32956D12A9E}" srcOrd="0" destOrd="0" parTransId="{570F446B-866A-0743-AC06-C6284F5EE6E2}" sibTransId="{08A9243E-9E30-4E45-940F-EEAE52443F2C}"/>
    <dgm:cxn modelId="{358B158E-0AFE-5E43-9578-82F4F9CA0F62}" type="presParOf" srcId="{3BD761DB-D060-F341-9C2A-D61485F50BAF}" destId="{4633EAD4-0C43-074C-B520-A2E2909C198B}" srcOrd="0" destOrd="0" presId="urn:microsoft.com/office/officeart/2005/8/layout/orgChart1"/>
    <dgm:cxn modelId="{A6FD06BE-3C05-FB44-966A-6127CA63C19B}" type="presParOf" srcId="{4633EAD4-0C43-074C-B520-A2E2909C198B}" destId="{554DAE38-24BA-BD47-A191-EC9106305546}" srcOrd="0" destOrd="0" presId="urn:microsoft.com/office/officeart/2005/8/layout/orgChart1"/>
    <dgm:cxn modelId="{ED976F7F-42F6-4C4B-AB24-2CDF1241CE62}" type="presParOf" srcId="{554DAE38-24BA-BD47-A191-EC9106305546}" destId="{5A2CC0AA-DEDE-474D-9D2C-5412E24D5C5C}" srcOrd="0" destOrd="0" presId="urn:microsoft.com/office/officeart/2005/8/layout/orgChart1"/>
    <dgm:cxn modelId="{38EA8085-036B-7948-9F78-E09D8791BC90}" type="presParOf" srcId="{554DAE38-24BA-BD47-A191-EC9106305546}" destId="{4ADB2042-F129-FB4A-8FFC-96ECB599D67C}" srcOrd="1" destOrd="0" presId="urn:microsoft.com/office/officeart/2005/8/layout/orgChart1"/>
    <dgm:cxn modelId="{C101D746-4B4A-CC49-BD80-9FE68CA6D559}" type="presParOf" srcId="{4633EAD4-0C43-074C-B520-A2E2909C198B}" destId="{690EBD99-2D01-5843-9ABC-95F140837B84}" srcOrd="1" destOrd="0" presId="urn:microsoft.com/office/officeart/2005/8/layout/orgChart1"/>
    <dgm:cxn modelId="{994D20F0-8495-B342-AB4E-69A1890A74C4}" type="presParOf" srcId="{690EBD99-2D01-5843-9ABC-95F140837B84}" destId="{802AD0C1-D81A-B448-A240-C53432E55231}" srcOrd="0" destOrd="0" presId="urn:microsoft.com/office/officeart/2005/8/layout/orgChart1"/>
    <dgm:cxn modelId="{A3A01841-E4FD-9D43-ADB4-25D7A38151D3}" type="presParOf" srcId="{690EBD99-2D01-5843-9ABC-95F140837B84}" destId="{06C41175-9451-9440-A9ED-67D0880A4BD4}" srcOrd="1" destOrd="0" presId="urn:microsoft.com/office/officeart/2005/8/layout/orgChart1"/>
    <dgm:cxn modelId="{DDCE9D64-CFAE-CD43-A59B-2B76C27F33EC}" type="presParOf" srcId="{06C41175-9451-9440-A9ED-67D0880A4BD4}" destId="{9C5AC29E-97EC-C44C-B3AD-DC11F16122D6}" srcOrd="0" destOrd="0" presId="urn:microsoft.com/office/officeart/2005/8/layout/orgChart1"/>
    <dgm:cxn modelId="{5129B5A7-4C02-324B-8C6B-78ABCE5DA087}" type="presParOf" srcId="{9C5AC29E-97EC-C44C-B3AD-DC11F16122D6}" destId="{C3A2D11A-CFB3-DB41-AE2A-1E1FA73CAA08}" srcOrd="0" destOrd="0" presId="urn:microsoft.com/office/officeart/2005/8/layout/orgChart1"/>
    <dgm:cxn modelId="{A31DE2E1-0E0D-3C40-A5F9-005CD157A58A}" type="presParOf" srcId="{9C5AC29E-97EC-C44C-B3AD-DC11F16122D6}" destId="{4109819A-2073-3848-85DA-D73FAF6D98DF}" srcOrd="1" destOrd="0" presId="urn:microsoft.com/office/officeart/2005/8/layout/orgChart1"/>
    <dgm:cxn modelId="{4626AC90-0158-5445-827A-57B4004E300B}" type="presParOf" srcId="{06C41175-9451-9440-A9ED-67D0880A4BD4}" destId="{FB55C3F7-6335-EF40-9E0C-6957AD66AD59}" srcOrd="1" destOrd="0" presId="urn:microsoft.com/office/officeart/2005/8/layout/orgChart1"/>
    <dgm:cxn modelId="{6274E203-2712-6647-A996-4047453364EF}" type="presParOf" srcId="{FB55C3F7-6335-EF40-9E0C-6957AD66AD59}" destId="{28BD8270-E23B-3B44-AFE9-77FA952AA674}" srcOrd="0" destOrd="0" presId="urn:microsoft.com/office/officeart/2005/8/layout/orgChart1"/>
    <dgm:cxn modelId="{9C03BFF2-0798-A04F-969A-A5C8C0D0A7D1}" type="presParOf" srcId="{FB55C3F7-6335-EF40-9E0C-6957AD66AD59}" destId="{434D98C4-1921-604B-A926-51E0E06B1A41}" srcOrd="1" destOrd="0" presId="urn:microsoft.com/office/officeart/2005/8/layout/orgChart1"/>
    <dgm:cxn modelId="{6A8E9451-AE87-2A4D-B0EC-236ED418ECFD}" type="presParOf" srcId="{434D98C4-1921-604B-A926-51E0E06B1A41}" destId="{CF13C386-C158-544F-BFA1-A1ABD42086E1}" srcOrd="0" destOrd="0" presId="urn:microsoft.com/office/officeart/2005/8/layout/orgChart1"/>
    <dgm:cxn modelId="{EC7BD338-B8CA-974C-B54D-4F4BEA3899B2}" type="presParOf" srcId="{CF13C386-C158-544F-BFA1-A1ABD42086E1}" destId="{480D711D-E1C3-ED42-9796-80F3EA5C0E74}" srcOrd="0" destOrd="0" presId="urn:microsoft.com/office/officeart/2005/8/layout/orgChart1"/>
    <dgm:cxn modelId="{E3908BD7-82FE-4342-9213-9917D99578E5}" type="presParOf" srcId="{CF13C386-C158-544F-BFA1-A1ABD42086E1}" destId="{29D43956-6674-BA4D-85C3-0FEAEBD00A26}" srcOrd="1" destOrd="0" presId="urn:microsoft.com/office/officeart/2005/8/layout/orgChart1"/>
    <dgm:cxn modelId="{698ACF14-0D9E-794A-A94A-FBF1258EE143}" type="presParOf" srcId="{434D98C4-1921-604B-A926-51E0E06B1A41}" destId="{1D372629-3F31-2141-9FEF-E7E906917B00}" srcOrd="1" destOrd="0" presId="urn:microsoft.com/office/officeart/2005/8/layout/orgChart1"/>
    <dgm:cxn modelId="{6C99A78F-F98E-AA4D-828A-0F43B500987C}" type="presParOf" srcId="{1D372629-3F31-2141-9FEF-E7E906917B00}" destId="{1F0105F1-EBFC-6A4E-BC0C-D18D5C9812E1}" srcOrd="0" destOrd="0" presId="urn:microsoft.com/office/officeart/2005/8/layout/orgChart1"/>
    <dgm:cxn modelId="{0F36B89C-9DB0-054F-A79B-03E447FB1205}" type="presParOf" srcId="{1D372629-3F31-2141-9FEF-E7E906917B00}" destId="{5561EC09-3C5C-5046-B1B3-3089CE6B5D29}" srcOrd="1" destOrd="0" presId="urn:microsoft.com/office/officeart/2005/8/layout/orgChart1"/>
    <dgm:cxn modelId="{2EC94FA2-0C9D-C44F-85C9-5DB28302F0DF}" type="presParOf" srcId="{5561EC09-3C5C-5046-B1B3-3089CE6B5D29}" destId="{5147113B-CD49-A948-BB50-BF65136F7FBA}" srcOrd="0" destOrd="0" presId="urn:microsoft.com/office/officeart/2005/8/layout/orgChart1"/>
    <dgm:cxn modelId="{87A3BFCF-FF0C-5945-B842-0D46E475A3CA}" type="presParOf" srcId="{5147113B-CD49-A948-BB50-BF65136F7FBA}" destId="{6BA2C99A-CDE8-7D47-9867-A2FC2F8A055F}" srcOrd="0" destOrd="0" presId="urn:microsoft.com/office/officeart/2005/8/layout/orgChart1"/>
    <dgm:cxn modelId="{581531FA-CAB9-C34F-A602-038ECD2A0671}" type="presParOf" srcId="{5147113B-CD49-A948-BB50-BF65136F7FBA}" destId="{DD72AC09-9C9F-0540-B04D-89D298C93D4E}" srcOrd="1" destOrd="0" presId="urn:microsoft.com/office/officeart/2005/8/layout/orgChart1"/>
    <dgm:cxn modelId="{9EB283B8-C5C3-4440-B7D1-338B8F407649}" type="presParOf" srcId="{5561EC09-3C5C-5046-B1B3-3089CE6B5D29}" destId="{EB44C9B9-D401-1F4B-AFD1-224F858B77F8}" srcOrd="1" destOrd="0" presId="urn:microsoft.com/office/officeart/2005/8/layout/orgChart1"/>
    <dgm:cxn modelId="{7D92990F-3D39-E34C-BE8A-925235597A80}" type="presParOf" srcId="{5561EC09-3C5C-5046-B1B3-3089CE6B5D29}" destId="{9D6EF808-8B00-B54E-8ABA-A21E8C3AD580}" srcOrd="2" destOrd="0" presId="urn:microsoft.com/office/officeart/2005/8/layout/orgChart1"/>
    <dgm:cxn modelId="{2E7ED34F-691E-C549-848F-A59C5A9B68B2}" type="presParOf" srcId="{1D372629-3F31-2141-9FEF-E7E906917B00}" destId="{972726D7-8E75-6442-8871-BD5860945416}" srcOrd="2" destOrd="0" presId="urn:microsoft.com/office/officeart/2005/8/layout/orgChart1"/>
    <dgm:cxn modelId="{5A5539BD-8317-6F4E-A7AD-7A35D1732AFE}" type="presParOf" srcId="{1D372629-3F31-2141-9FEF-E7E906917B00}" destId="{BC9F3CB5-3A79-6F43-9C02-B8A5B404DAA7}" srcOrd="3" destOrd="0" presId="urn:microsoft.com/office/officeart/2005/8/layout/orgChart1"/>
    <dgm:cxn modelId="{51F26356-0A45-C646-A655-09D9D8A6C2D0}" type="presParOf" srcId="{BC9F3CB5-3A79-6F43-9C02-B8A5B404DAA7}" destId="{D8D71A44-A234-B342-9851-58F69B7FCE7F}" srcOrd="0" destOrd="0" presId="urn:microsoft.com/office/officeart/2005/8/layout/orgChart1"/>
    <dgm:cxn modelId="{80C371EF-ADB2-8F4D-862B-4F9C0833C110}" type="presParOf" srcId="{D8D71A44-A234-B342-9851-58F69B7FCE7F}" destId="{C7ED4B66-E3B3-D24A-BDBC-E09487BCF3C4}" srcOrd="0" destOrd="0" presId="urn:microsoft.com/office/officeart/2005/8/layout/orgChart1"/>
    <dgm:cxn modelId="{F4DDE386-7FDB-B449-95E6-E1C858EEE4C2}" type="presParOf" srcId="{D8D71A44-A234-B342-9851-58F69B7FCE7F}" destId="{35D4928F-E675-4A41-8A07-8A7BE1D32916}" srcOrd="1" destOrd="0" presId="urn:microsoft.com/office/officeart/2005/8/layout/orgChart1"/>
    <dgm:cxn modelId="{63E9A838-0744-6441-B991-D19C9A3D0D5E}" type="presParOf" srcId="{BC9F3CB5-3A79-6F43-9C02-B8A5B404DAA7}" destId="{6625B4E9-74F5-DB40-8BE6-B570B85C287F}" srcOrd="1" destOrd="0" presId="urn:microsoft.com/office/officeart/2005/8/layout/orgChart1"/>
    <dgm:cxn modelId="{72B4742D-BDDA-1E41-84C1-9A48C32BBA65}" type="presParOf" srcId="{BC9F3CB5-3A79-6F43-9C02-B8A5B404DAA7}" destId="{32F94F2F-FF3C-0242-A075-83B84E2CB886}" srcOrd="2" destOrd="0" presId="urn:microsoft.com/office/officeart/2005/8/layout/orgChart1"/>
    <dgm:cxn modelId="{D0BDECB6-F234-5E41-806E-9369FA0F45F5}" type="presParOf" srcId="{1D372629-3F31-2141-9FEF-E7E906917B00}" destId="{F7D2892D-7045-A34F-9F30-C4355CAD8A45}" srcOrd="4" destOrd="0" presId="urn:microsoft.com/office/officeart/2005/8/layout/orgChart1"/>
    <dgm:cxn modelId="{EACDFFBD-D5C7-2949-BA22-6B96DB819482}" type="presParOf" srcId="{1D372629-3F31-2141-9FEF-E7E906917B00}" destId="{BC9B4BF3-CBF5-6E42-88B5-E34A969BB7BA}" srcOrd="5" destOrd="0" presId="urn:microsoft.com/office/officeart/2005/8/layout/orgChart1"/>
    <dgm:cxn modelId="{B479ABAD-3397-894A-BF20-84AD83C6BC64}" type="presParOf" srcId="{BC9B4BF3-CBF5-6E42-88B5-E34A969BB7BA}" destId="{E08B612F-045B-5647-8C4E-74F38237705D}" srcOrd="0" destOrd="0" presId="urn:microsoft.com/office/officeart/2005/8/layout/orgChart1"/>
    <dgm:cxn modelId="{43E12B76-272C-274E-9A11-A0A1FB6BCB79}" type="presParOf" srcId="{E08B612F-045B-5647-8C4E-74F38237705D}" destId="{043B91E6-8E21-3E4E-AF1E-5FE4F1E48F95}" srcOrd="0" destOrd="0" presId="urn:microsoft.com/office/officeart/2005/8/layout/orgChart1"/>
    <dgm:cxn modelId="{71B00E69-8E87-BF43-BA2A-83A70B212CFD}" type="presParOf" srcId="{E08B612F-045B-5647-8C4E-74F38237705D}" destId="{304E2DF4-08F5-204A-88D1-007C14BFB92A}" srcOrd="1" destOrd="0" presId="urn:microsoft.com/office/officeart/2005/8/layout/orgChart1"/>
    <dgm:cxn modelId="{37C761B3-75D4-0746-965C-B5814D16ACD7}" type="presParOf" srcId="{BC9B4BF3-CBF5-6E42-88B5-E34A969BB7BA}" destId="{E424229B-5D14-DF44-84B8-5E4FE4EC4416}" srcOrd="1" destOrd="0" presId="urn:microsoft.com/office/officeart/2005/8/layout/orgChart1"/>
    <dgm:cxn modelId="{3EBDAC0C-6FA0-B741-A4A0-24BC37257FD2}" type="presParOf" srcId="{BC9B4BF3-CBF5-6E42-88B5-E34A969BB7BA}" destId="{A9363A47-FD90-2E49-950E-C0DD0FF777E2}" srcOrd="2" destOrd="0" presId="urn:microsoft.com/office/officeart/2005/8/layout/orgChart1"/>
    <dgm:cxn modelId="{3F8DBBC8-2D63-C240-A2DF-A131DA2B44DE}" type="presParOf" srcId="{1D372629-3F31-2141-9FEF-E7E906917B00}" destId="{3FFC6001-4625-024C-81FA-61EB2C014D17}" srcOrd="6" destOrd="0" presId="urn:microsoft.com/office/officeart/2005/8/layout/orgChart1"/>
    <dgm:cxn modelId="{AED60287-7C83-B74C-82EF-33B36683888E}" type="presParOf" srcId="{1D372629-3F31-2141-9FEF-E7E906917B00}" destId="{791CD826-8B0C-9140-B75E-32EBFE1A5243}" srcOrd="7" destOrd="0" presId="urn:microsoft.com/office/officeart/2005/8/layout/orgChart1"/>
    <dgm:cxn modelId="{EACBC1E0-445A-0D43-A959-6584D7B3B988}" type="presParOf" srcId="{791CD826-8B0C-9140-B75E-32EBFE1A5243}" destId="{CE3CE3C4-6B3B-4744-B93D-B35A2728BFBA}" srcOrd="0" destOrd="0" presId="urn:microsoft.com/office/officeart/2005/8/layout/orgChart1"/>
    <dgm:cxn modelId="{72A08A44-0103-7643-9B52-B464490806A2}" type="presParOf" srcId="{CE3CE3C4-6B3B-4744-B93D-B35A2728BFBA}" destId="{73B243AD-5797-454D-BE84-142B4C93C654}" srcOrd="0" destOrd="0" presId="urn:microsoft.com/office/officeart/2005/8/layout/orgChart1"/>
    <dgm:cxn modelId="{E1665097-ED8F-B944-ABC8-69A6251BA5C2}" type="presParOf" srcId="{CE3CE3C4-6B3B-4744-B93D-B35A2728BFBA}" destId="{F5B8AC82-7D3C-4B47-8CDE-F276C409EF3B}" srcOrd="1" destOrd="0" presId="urn:microsoft.com/office/officeart/2005/8/layout/orgChart1"/>
    <dgm:cxn modelId="{2621A2D4-8F79-4448-867C-4C86CC963561}" type="presParOf" srcId="{791CD826-8B0C-9140-B75E-32EBFE1A5243}" destId="{758067A0-DC24-9649-8F16-50A0DC293149}" srcOrd="1" destOrd="0" presId="urn:microsoft.com/office/officeart/2005/8/layout/orgChart1"/>
    <dgm:cxn modelId="{B1426230-1E0B-F443-97FC-0FB3D707FBFB}" type="presParOf" srcId="{791CD826-8B0C-9140-B75E-32EBFE1A5243}" destId="{BDAAE38D-4251-1D44-923F-5EF8BD6E8766}" srcOrd="2" destOrd="0" presId="urn:microsoft.com/office/officeart/2005/8/layout/orgChart1"/>
    <dgm:cxn modelId="{67F1B695-5C71-554E-AE52-E88EA31A91F6}" type="presParOf" srcId="{434D98C4-1921-604B-A926-51E0E06B1A41}" destId="{50FEB805-5631-5440-A331-9F6C56C83D4D}" srcOrd="2" destOrd="0" presId="urn:microsoft.com/office/officeart/2005/8/layout/orgChart1"/>
    <dgm:cxn modelId="{36ADDFA2-9726-DB4D-8F5D-00D4362A0096}" type="presParOf" srcId="{06C41175-9451-9440-A9ED-67D0880A4BD4}" destId="{0A31A9B8-AD63-344F-870E-EF1CBCCDB1D8}" srcOrd="2" destOrd="0" presId="urn:microsoft.com/office/officeart/2005/8/layout/orgChart1"/>
    <dgm:cxn modelId="{07CF87D2-0964-924A-B22A-0C0CCF634539}" type="presParOf" srcId="{690EBD99-2D01-5843-9ABC-95F140837B84}" destId="{C50A1D07-2552-9A4D-A9C9-1E392A09F980}" srcOrd="2" destOrd="0" presId="urn:microsoft.com/office/officeart/2005/8/layout/orgChart1"/>
    <dgm:cxn modelId="{BE2BD6F2-6917-E54D-9D47-02C4E83A8C89}" type="presParOf" srcId="{690EBD99-2D01-5843-9ABC-95F140837B84}" destId="{394929C4-1F68-084C-83FC-BCB1728A8A23}" srcOrd="3" destOrd="0" presId="urn:microsoft.com/office/officeart/2005/8/layout/orgChart1"/>
    <dgm:cxn modelId="{41857F9A-B72B-5B46-849D-2B7A0E8A8E55}" type="presParOf" srcId="{394929C4-1F68-084C-83FC-BCB1728A8A23}" destId="{792F0A46-B3DB-084B-A8B8-E8C836760C63}" srcOrd="0" destOrd="0" presId="urn:microsoft.com/office/officeart/2005/8/layout/orgChart1"/>
    <dgm:cxn modelId="{E27F9AE7-ED29-B346-BF46-23D49DC2B099}" type="presParOf" srcId="{792F0A46-B3DB-084B-A8B8-E8C836760C63}" destId="{6B9095E6-4F68-BF43-9D14-F99441AED119}" srcOrd="0" destOrd="0" presId="urn:microsoft.com/office/officeart/2005/8/layout/orgChart1"/>
    <dgm:cxn modelId="{5F8DED22-B0CB-D24D-A26A-1E8E2E635D6A}" type="presParOf" srcId="{792F0A46-B3DB-084B-A8B8-E8C836760C63}" destId="{144D05C0-61F8-1346-AC7D-AD5A4942B3BB}" srcOrd="1" destOrd="0" presId="urn:microsoft.com/office/officeart/2005/8/layout/orgChart1"/>
    <dgm:cxn modelId="{C337885E-D4E9-C24B-99D8-C507345F833E}" type="presParOf" srcId="{394929C4-1F68-084C-83FC-BCB1728A8A23}" destId="{81E2C0F3-153C-5442-AE0F-29A1716ECF12}" srcOrd="1" destOrd="0" presId="urn:microsoft.com/office/officeart/2005/8/layout/orgChart1"/>
    <dgm:cxn modelId="{BD904314-9230-FC40-A097-BF358083663F}" type="presParOf" srcId="{394929C4-1F68-084C-83FC-BCB1728A8A23}" destId="{460B236D-A80F-7343-8037-C1FA66600E4A}" srcOrd="2" destOrd="0" presId="urn:microsoft.com/office/officeart/2005/8/layout/orgChart1"/>
    <dgm:cxn modelId="{477A0731-5CFF-A04E-8D43-5306566A5EBC}" type="presParOf" srcId="{690EBD99-2D01-5843-9ABC-95F140837B84}" destId="{826018B3-0587-9147-A092-62821487697D}" srcOrd="4" destOrd="0" presId="urn:microsoft.com/office/officeart/2005/8/layout/orgChart1"/>
    <dgm:cxn modelId="{DF1A5227-99EA-F244-90CF-5CFB8A4BCA8F}" type="presParOf" srcId="{690EBD99-2D01-5843-9ABC-95F140837B84}" destId="{E08FF293-3F45-1043-A0D0-E4D8E3950D0E}" srcOrd="5" destOrd="0" presId="urn:microsoft.com/office/officeart/2005/8/layout/orgChart1"/>
    <dgm:cxn modelId="{71C98759-C725-6A4F-A02E-EE3219F07870}" type="presParOf" srcId="{E08FF293-3F45-1043-A0D0-E4D8E3950D0E}" destId="{266971D1-DFE1-4144-B3F5-86B53F9A8647}" srcOrd="0" destOrd="0" presId="urn:microsoft.com/office/officeart/2005/8/layout/orgChart1"/>
    <dgm:cxn modelId="{2944ACAD-37EC-4746-B269-BBFA2138DDAA}" type="presParOf" srcId="{266971D1-DFE1-4144-B3F5-86B53F9A8647}" destId="{F6A1781F-F9D5-ED4B-BFF4-34AC9243ED23}" srcOrd="0" destOrd="0" presId="urn:microsoft.com/office/officeart/2005/8/layout/orgChart1"/>
    <dgm:cxn modelId="{5CC93499-15C2-194D-916C-9DB249A836AE}" type="presParOf" srcId="{266971D1-DFE1-4144-B3F5-86B53F9A8647}" destId="{045D3DF6-8B4D-BC41-99FB-4A08FB711F28}" srcOrd="1" destOrd="0" presId="urn:microsoft.com/office/officeart/2005/8/layout/orgChart1"/>
    <dgm:cxn modelId="{6DE28943-F184-6749-BEA3-B1D0B6AE9D3C}" type="presParOf" srcId="{E08FF293-3F45-1043-A0D0-E4D8E3950D0E}" destId="{49C36A02-B0A9-F041-82C5-8D731BC0AFFB}" srcOrd="1" destOrd="0" presId="urn:microsoft.com/office/officeart/2005/8/layout/orgChart1"/>
    <dgm:cxn modelId="{C1584A0C-AF3C-BA4D-BA50-84019DA9C588}" type="presParOf" srcId="{E08FF293-3F45-1043-A0D0-E4D8E3950D0E}" destId="{9579D773-496E-494B-95C0-325B069379F1}" srcOrd="2" destOrd="0" presId="urn:microsoft.com/office/officeart/2005/8/layout/orgChart1"/>
    <dgm:cxn modelId="{906C6189-14E9-884C-BAAC-0DD5479F47F3}" type="presParOf" srcId="{690EBD99-2D01-5843-9ABC-95F140837B84}" destId="{32AA6491-3F4F-E545-B8B2-A3EBE95DA5E9}" srcOrd="6" destOrd="0" presId="urn:microsoft.com/office/officeart/2005/8/layout/orgChart1"/>
    <dgm:cxn modelId="{4705DBE4-C696-6140-AF2A-1C45B60381B3}" type="presParOf" srcId="{690EBD99-2D01-5843-9ABC-95F140837B84}" destId="{EE142549-B790-5D43-B658-0BBB48ECB675}" srcOrd="7" destOrd="0" presId="urn:microsoft.com/office/officeart/2005/8/layout/orgChart1"/>
    <dgm:cxn modelId="{2DF3B429-3A6A-934F-8780-7755C78F466A}" type="presParOf" srcId="{EE142549-B790-5D43-B658-0BBB48ECB675}" destId="{4D8A6C5E-97A5-A640-BD3C-5BA2573E3AB8}" srcOrd="0" destOrd="0" presId="urn:microsoft.com/office/officeart/2005/8/layout/orgChart1"/>
    <dgm:cxn modelId="{3A7C30E6-E4AA-2245-B8DF-44E15455E2D9}" type="presParOf" srcId="{4D8A6C5E-97A5-A640-BD3C-5BA2573E3AB8}" destId="{DDC43959-E008-AF4B-BAB8-8CB72A0819A1}" srcOrd="0" destOrd="0" presId="urn:microsoft.com/office/officeart/2005/8/layout/orgChart1"/>
    <dgm:cxn modelId="{AA288C1C-CFF4-6E4B-9C46-1319E74F7E95}" type="presParOf" srcId="{4D8A6C5E-97A5-A640-BD3C-5BA2573E3AB8}" destId="{89D7BBD0-5D70-8345-AF4D-156E2F369E9F}" srcOrd="1" destOrd="0" presId="urn:microsoft.com/office/officeart/2005/8/layout/orgChart1"/>
    <dgm:cxn modelId="{5B22FDF8-85D7-BE46-B47C-343B1733732C}" type="presParOf" srcId="{EE142549-B790-5D43-B658-0BBB48ECB675}" destId="{AD973449-5715-8743-9D18-67BF8C384244}" srcOrd="1" destOrd="0" presId="urn:microsoft.com/office/officeart/2005/8/layout/orgChart1"/>
    <dgm:cxn modelId="{E6258E6A-4EC8-EA45-AFA5-800AB22190C4}" type="presParOf" srcId="{EE142549-B790-5D43-B658-0BBB48ECB675}" destId="{2885955C-8E92-8F45-AAC2-9BFF544441D8}" srcOrd="2" destOrd="0" presId="urn:microsoft.com/office/officeart/2005/8/layout/orgChart1"/>
    <dgm:cxn modelId="{DA6A6E68-48C4-494C-8A0A-487A76C0BAD8}" type="presParOf" srcId="{690EBD99-2D01-5843-9ABC-95F140837B84}" destId="{9DC4E939-EA74-DA44-9508-06E7908EA005}" srcOrd="8" destOrd="0" presId="urn:microsoft.com/office/officeart/2005/8/layout/orgChart1"/>
    <dgm:cxn modelId="{A4FBBC06-7B45-7E46-9D5C-C4F1C651CCFC}" type="presParOf" srcId="{690EBD99-2D01-5843-9ABC-95F140837B84}" destId="{50DEB023-C59C-854E-B4E8-E755DD0D1576}" srcOrd="9" destOrd="0" presId="urn:microsoft.com/office/officeart/2005/8/layout/orgChart1"/>
    <dgm:cxn modelId="{9CF7639B-17AF-2242-8164-3AA5C86F5046}" type="presParOf" srcId="{50DEB023-C59C-854E-B4E8-E755DD0D1576}" destId="{E897574A-60DF-AB45-8992-FD8B449AFE46}" srcOrd="0" destOrd="0" presId="urn:microsoft.com/office/officeart/2005/8/layout/orgChart1"/>
    <dgm:cxn modelId="{0E738844-1A8C-9D4B-9FF0-CC570689F50C}" type="presParOf" srcId="{E897574A-60DF-AB45-8992-FD8B449AFE46}" destId="{EAB95CF8-5EE5-2740-BE61-9F8792F37383}" srcOrd="0" destOrd="0" presId="urn:microsoft.com/office/officeart/2005/8/layout/orgChart1"/>
    <dgm:cxn modelId="{BDF7C7D8-F178-4646-A964-25AED51AAD17}" type="presParOf" srcId="{E897574A-60DF-AB45-8992-FD8B449AFE46}" destId="{5B670E02-E94F-EC4A-815C-C76F9BF63D73}" srcOrd="1" destOrd="0" presId="urn:microsoft.com/office/officeart/2005/8/layout/orgChart1"/>
    <dgm:cxn modelId="{AB83BEDB-1F86-7847-9CC5-141F56C8FFD4}" type="presParOf" srcId="{50DEB023-C59C-854E-B4E8-E755DD0D1576}" destId="{92AB5E99-A03C-0541-871E-55A42DCAEF58}" srcOrd="1" destOrd="0" presId="urn:microsoft.com/office/officeart/2005/8/layout/orgChart1"/>
    <dgm:cxn modelId="{E1AFAE08-7BC8-C945-8543-66B94CE5F515}" type="presParOf" srcId="{92AB5E99-A03C-0541-871E-55A42DCAEF58}" destId="{7C03ECCA-1826-0D4F-9FD6-887847E5ADB6}" srcOrd="0" destOrd="0" presId="urn:microsoft.com/office/officeart/2005/8/layout/orgChart1"/>
    <dgm:cxn modelId="{B0AE8B34-0F7A-2C42-B6C7-7960BAA10AEB}" type="presParOf" srcId="{92AB5E99-A03C-0541-871E-55A42DCAEF58}" destId="{6EFA5684-E68D-F84D-B062-D5A808F2A34F}" srcOrd="1" destOrd="0" presId="urn:microsoft.com/office/officeart/2005/8/layout/orgChart1"/>
    <dgm:cxn modelId="{79FABC02-BF50-3949-9BE2-CDFE1BE817F3}" type="presParOf" srcId="{6EFA5684-E68D-F84D-B062-D5A808F2A34F}" destId="{75544EA2-1013-3944-BD5E-2DDFA681DA2D}" srcOrd="0" destOrd="0" presId="urn:microsoft.com/office/officeart/2005/8/layout/orgChart1"/>
    <dgm:cxn modelId="{8C7E4D3E-F546-6B4F-A15E-09FAC8023C41}" type="presParOf" srcId="{75544EA2-1013-3944-BD5E-2DDFA681DA2D}" destId="{E8E370E8-4BA9-FF45-9B81-ED71F2E1C3D0}" srcOrd="0" destOrd="0" presId="urn:microsoft.com/office/officeart/2005/8/layout/orgChart1"/>
    <dgm:cxn modelId="{CB282E68-C0EC-EB46-8B32-8C5AD763F89C}" type="presParOf" srcId="{75544EA2-1013-3944-BD5E-2DDFA681DA2D}" destId="{3DE09914-DE22-9F41-8DBC-61C9AB3EC359}" srcOrd="1" destOrd="0" presId="urn:microsoft.com/office/officeart/2005/8/layout/orgChart1"/>
    <dgm:cxn modelId="{C49F5BAD-9F8E-9045-97C6-B103826E58F1}" type="presParOf" srcId="{6EFA5684-E68D-F84D-B062-D5A808F2A34F}" destId="{C25B82FB-1CEC-5A4D-A6A4-055AFCCE7B09}" srcOrd="1" destOrd="0" presId="urn:microsoft.com/office/officeart/2005/8/layout/orgChart1"/>
    <dgm:cxn modelId="{42DFB610-6AB6-6E4B-BEB1-D19112C73B89}" type="presParOf" srcId="{C25B82FB-1CEC-5A4D-A6A4-055AFCCE7B09}" destId="{758C6CA9-8482-A244-AABE-2E5E58385B1B}" srcOrd="0" destOrd="0" presId="urn:microsoft.com/office/officeart/2005/8/layout/orgChart1"/>
    <dgm:cxn modelId="{C680938F-9BAB-D948-8C07-FE6E6E2E4AD4}" type="presParOf" srcId="{C25B82FB-1CEC-5A4D-A6A4-055AFCCE7B09}" destId="{A166F4F0-4F23-2C4B-BD53-A9B071354A8E}" srcOrd="1" destOrd="0" presId="urn:microsoft.com/office/officeart/2005/8/layout/orgChart1"/>
    <dgm:cxn modelId="{C5876644-D518-AC4D-BC50-39DCF1DEA07F}" type="presParOf" srcId="{A166F4F0-4F23-2C4B-BD53-A9B071354A8E}" destId="{8DA7F88A-030E-194B-8186-1501D49DE519}" srcOrd="0" destOrd="0" presId="urn:microsoft.com/office/officeart/2005/8/layout/orgChart1"/>
    <dgm:cxn modelId="{A4FFABDB-C790-CF47-ACC0-E01D043002CE}" type="presParOf" srcId="{8DA7F88A-030E-194B-8186-1501D49DE519}" destId="{C313047C-7F0C-9B48-AB2D-4936F923DF90}" srcOrd="0" destOrd="0" presId="urn:microsoft.com/office/officeart/2005/8/layout/orgChart1"/>
    <dgm:cxn modelId="{B5BFEFE5-62C5-7F48-B1CB-2C16553C4CE2}" type="presParOf" srcId="{8DA7F88A-030E-194B-8186-1501D49DE519}" destId="{2881F387-4401-5944-8C35-249C3F97CF85}" srcOrd="1" destOrd="0" presId="urn:microsoft.com/office/officeart/2005/8/layout/orgChart1"/>
    <dgm:cxn modelId="{20C6E11B-F6C0-2E4D-8E22-9FD527E8D7DD}" type="presParOf" srcId="{A166F4F0-4F23-2C4B-BD53-A9B071354A8E}" destId="{A5541C48-D10B-1E43-8168-7491F3F95887}" srcOrd="1" destOrd="0" presId="urn:microsoft.com/office/officeart/2005/8/layout/orgChart1"/>
    <dgm:cxn modelId="{206CB57A-EB52-664D-8D9D-1AB0872A7E11}" type="presParOf" srcId="{A166F4F0-4F23-2C4B-BD53-A9B071354A8E}" destId="{6E34FA3A-8211-9849-8CF6-E41FE884CCEC}" srcOrd="2" destOrd="0" presId="urn:microsoft.com/office/officeart/2005/8/layout/orgChart1"/>
    <dgm:cxn modelId="{69430AC5-CC16-7843-8599-44AEC6141CC8}" type="presParOf" srcId="{C25B82FB-1CEC-5A4D-A6A4-055AFCCE7B09}" destId="{72AB7042-0E9B-B246-ACC6-B89EBC6F8F5C}" srcOrd="2" destOrd="0" presId="urn:microsoft.com/office/officeart/2005/8/layout/orgChart1"/>
    <dgm:cxn modelId="{8AAEBC92-73B7-D444-A77E-93075FAAED8F}" type="presParOf" srcId="{C25B82FB-1CEC-5A4D-A6A4-055AFCCE7B09}" destId="{74D5E16F-AE28-1443-B4F5-35E487658C19}" srcOrd="3" destOrd="0" presId="urn:microsoft.com/office/officeart/2005/8/layout/orgChart1"/>
    <dgm:cxn modelId="{C884592A-67D3-0040-AAF4-8AACF100438C}" type="presParOf" srcId="{74D5E16F-AE28-1443-B4F5-35E487658C19}" destId="{199D0478-1603-E045-9F93-308FC00B74DB}" srcOrd="0" destOrd="0" presId="urn:microsoft.com/office/officeart/2005/8/layout/orgChart1"/>
    <dgm:cxn modelId="{D84FBAE6-EC25-F14E-93AE-95F1E39EE69A}" type="presParOf" srcId="{199D0478-1603-E045-9F93-308FC00B74DB}" destId="{D7B80442-CC85-AB48-A13B-A57B1CA36518}" srcOrd="0" destOrd="0" presId="urn:microsoft.com/office/officeart/2005/8/layout/orgChart1"/>
    <dgm:cxn modelId="{462D4F48-C320-3748-8618-6B5FD5F29DFE}" type="presParOf" srcId="{199D0478-1603-E045-9F93-308FC00B74DB}" destId="{4527E43D-85A4-514B-9C84-80AC8D8F721D}" srcOrd="1" destOrd="0" presId="urn:microsoft.com/office/officeart/2005/8/layout/orgChart1"/>
    <dgm:cxn modelId="{55556C74-1CB7-1F41-8ED5-1F930788EE24}" type="presParOf" srcId="{74D5E16F-AE28-1443-B4F5-35E487658C19}" destId="{B5B7BCB5-1C5C-2248-B519-71D412CA971A}" srcOrd="1" destOrd="0" presId="urn:microsoft.com/office/officeart/2005/8/layout/orgChart1"/>
    <dgm:cxn modelId="{D1F3C8E6-CC92-BD43-BB3C-287C0F99F7E6}" type="presParOf" srcId="{74D5E16F-AE28-1443-B4F5-35E487658C19}" destId="{81D0E443-4744-2D41-8579-71411FCB8854}" srcOrd="2" destOrd="0" presId="urn:microsoft.com/office/officeart/2005/8/layout/orgChart1"/>
    <dgm:cxn modelId="{766FB16E-DD02-4A48-ADFE-BA6F790EF22A}" type="presParOf" srcId="{C25B82FB-1CEC-5A4D-A6A4-055AFCCE7B09}" destId="{9D124163-64E5-6D4E-BF2F-9D3786447385}" srcOrd="4" destOrd="0" presId="urn:microsoft.com/office/officeart/2005/8/layout/orgChart1"/>
    <dgm:cxn modelId="{F83CDF6A-A213-D949-A45D-3A864A16E990}" type="presParOf" srcId="{C25B82FB-1CEC-5A4D-A6A4-055AFCCE7B09}" destId="{BA7BB4F6-ED3A-CC4B-AACE-C91722BB4F5E}" srcOrd="5" destOrd="0" presId="urn:microsoft.com/office/officeart/2005/8/layout/orgChart1"/>
    <dgm:cxn modelId="{7EDB1E37-5544-EC4E-BCD4-F426C7D8D83E}" type="presParOf" srcId="{BA7BB4F6-ED3A-CC4B-AACE-C91722BB4F5E}" destId="{8D038344-8E1B-5C40-8B4D-8BB49179520B}" srcOrd="0" destOrd="0" presId="urn:microsoft.com/office/officeart/2005/8/layout/orgChart1"/>
    <dgm:cxn modelId="{559A696F-BB37-DF45-805D-8A5D71721BD1}" type="presParOf" srcId="{8D038344-8E1B-5C40-8B4D-8BB49179520B}" destId="{69BD3B1D-E1E1-DD41-AC02-7B80BB7763AE}" srcOrd="0" destOrd="0" presId="urn:microsoft.com/office/officeart/2005/8/layout/orgChart1"/>
    <dgm:cxn modelId="{E6A86EE9-DBDA-FA4D-BE33-6E8224BBDE8E}" type="presParOf" srcId="{8D038344-8E1B-5C40-8B4D-8BB49179520B}" destId="{74963DE4-A0D9-4546-8466-6E9A67871F84}" srcOrd="1" destOrd="0" presId="urn:microsoft.com/office/officeart/2005/8/layout/orgChart1"/>
    <dgm:cxn modelId="{920B5003-DE38-6F40-828A-C33DDD186EE8}" type="presParOf" srcId="{BA7BB4F6-ED3A-CC4B-AACE-C91722BB4F5E}" destId="{42DFE831-BEBA-9548-ACFB-CD67E63D3CCD}" srcOrd="1" destOrd="0" presId="urn:microsoft.com/office/officeart/2005/8/layout/orgChart1"/>
    <dgm:cxn modelId="{74A749FF-9DB3-4348-98E3-264B53DCA290}" type="presParOf" srcId="{BA7BB4F6-ED3A-CC4B-AACE-C91722BB4F5E}" destId="{A2804678-9988-E14B-AF75-6FB641324400}" srcOrd="2" destOrd="0" presId="urn:microsoft.com/office/officeart/2005/8/layout/orgChart1"/>
    <dgm:cxn modelId="{9AC4493D-BE38-6647-AE3E-DCE4416078B0}" type="presParOf" srcId="{6EFA5684-E68D-F84D-B062-D5A808F2A34F}" destId="{0AD7EA9B-63C7-7C46-9A45-AF304FAA19FD}" srcOrd="2" destOrd="0" presId="urn:microsoft.com/office/officeart/2005/8/layout/orgChart1"/>
    <dgm:cxn modelId="{99E5F398-A00B-6D46-993D-B2F1A237D4FD}" type="presParOf" srcId="{50DEB023-C59C-854E-B4E8-E755DD0D1576}" destId="{FA030F0E-FA52-4F45-B381-0E2960645808}" srcOrd="2" destOrd="0" presId="urn:microsoft.com/office/officeart/2005/8/layout/orgChart1"/>
    <dgm:cxn modelId="{9B6045B4-925C-914F-9C0D-17BD9D580F22}" type="presParOf" srcId="{4633EAD4-0C43-074C-B520-A2E2909C198B}" destId="{AC4817D6-2E77-9D42-ADF4-7E1809822A7F}" srcOrd="2" destOrd="0" presId="urn:microsoft.com/office/officeart/2005/8/layout/orgChart1"/>
    <dgm:cxn modelId="{B3F31323-1EB3-814B-9F67-481B5E5479FF}" type="presParOf" srcId="{AC4817D6-2E77-9D42-ADF4-7E1809822A7F}" destId="{9CD98C15-DAB0-B44D-9FD9-3A7AC3912BDD}" srcOrd="0" destOrd="0" presId="urn:microsoft.com/office/officeart/2005/8/layout/orgChart1"/>
    <dgm:cxn modelId="{47DC6FDC-502A-924A-A121-E223D52974F6}" type="presParOf" srcId="{AC4817D6-2E77-9D42-ADF4-7E1809822A7F}" destId="{DD1791E7-185E-4D47-81F6-FDB101FC6ED3}" srcOrd="1" destOrd="0" presId="urn:microsoft.com/office/officeart/2005/8/layout/orgChart1"/>
    <dgm:cxn modelId="{C2FBA25E-CDE0-2645-97D4-192537C76D99}" type="presParOf" srcId="{DD1791E7-185E-4D47-81F6-FDB101FC6ED3}" destId="{FD0556F2-A251-024E-9DB5-7D27681AAA0F}" srcOrd="0" destOrd="0" presId="urn:microsoft.com/office/officeart/2005/8/layout/orgChart1"/>
    <dgm:cxn modelId="{EA298D2B-12CB-9F4E-82D5-94C9F7901521}" type="presParOf" srcId="{FD0556F2-A251-024E-9DB5-7D27681AAA0F}" destId="{BEB8E8C6-E8D4-814F-8CA6-675AA5E1F4A0}" srcOrd="0" destOrd="0" presId="urn:microsoft.com/office/officeart/2005/8/layout/orgChart1"/>
    <dgm:cxn modelId="{2FD09162-0093-8441-AA4C-467D91D40057}" type="presParOf" srcId="{FD0556F2-A251-024E-9DB5-7D27681AAA0F}" destId="{62F6E8F8-BF5E-8E4A-BBE5-C80A671012E4}" srcOrd="1" destOrd="0" presId="urn:microsoft.com/office/officeart/2005/8/layout/orgChart1"/>
    <dgm:cxn modelId="{B5411A33-6E52-A34F-9B75-611D021B65CF}" type="presParOf" srcId="{DD1791E7-185E-4D47-81F6-FDB101FC6ED3}" destId="{1DA6EBCC-5A79-7049-8376-EC038032004A}" srcOrd="1" destOrd="0" presId="urn:microsoft.com/office/officeart/2005/8/layout/orgChart1"/>
    <dgm:cxn modelId="{0F093175-7171-5E4C-AD6D-9FD7FE320F08}" type="presParOf" srcId="{DD1791E7-185E-4D47-81F6-FDB101FC6ED3}" destId="{037BC01F-B24A-6840-AEFB-9E2C7EB3A38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7892AD-2689-0D41-AE8B-8C1CD7C1D9FE}"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en-GB"/>
        </a:p>
      </dgm:t>
    </dgm:pt>
    <dgm:pt modelId="{3764A0D0-8B86-E244-8B21-3EDA746145A1}">
      <dgm:prSet phldrT="[Text]"/>
      <dgm:spPr/>
      <dgm:t>
        <a:bodyPr/>
        <a:lstStyle/>
        <a:p>
          <a:r>
            <a:rPr lang="en-GB" dirty="0"/>
            <a:t>Planning</a:t>
          </a:r>
        </a:p>
      </dgm:t>
    </dgm:pt>
    <dgm:pt modelId="{5C64650A-4F75-8747-834E-6DAA6ACEF05F}" type="parTrans" cxnId="{D4508EFA-909F-904F-9E62-6EF1E43AF1B4}">
      <dgm:prSet/>
      <dgm:spPr/>
      <dgm:t>
        <a:bodyPr/>
        <a:lstStyle/>
        <a:p>
          <a:endParaRPr lang="en-GB"/>
        </a:p>
      </dgm:t>
    </dgm:pt>
    <dgm:pt modelId="{627114E4-CA5B-2844-8BE6-048172F71C19}" type="sibTrans" cxnId="{D4508EFA-909F-904F-9E62-6EF1E43AF1B4}">
      <dgm:prSet/>
      <dgm:spPr/>
      <dgm:t>
        <a:bodyPr/>
        <a:lstStyle/>
        <a:p>
          <a:endParaRPr lang="en-GB"/>
        </a:p>
      </dgm:t>
    </dgm:pt>
    <dgm:pt modelId="{4C617B8C-0ADD-6746-93CE-EA5830CAAB8B}">
      <dgm:prSet phldrT="[Text]"/>
      <dgm:spPr/>
      <dgm:t>
        <a:bodyPr/>
        <a:lstStyle/>
        <a:p>
          <a:r>
            <a:rPr lang="en-GB" dirty="0"/>
            <a:t>Financial policy</a:t>
          </a:r>
        </a:p>
      </dgm:t>
    </dgm:pt>
    <dgm:pt modelId="{DAA78020-5FEF-4649-AFB4-51CDE66AC144}" type="parTrans" cxnId="{D36EDB0D-4DC8-A84E-84C8-264648319490}">
      <dgm:prSet/>
      <dgm:spPr/>
      <dgm:t>
        <a:bodyPr/>
        <a:lstStyle/>
        <a:p>
          <a:endParaRPr lang="en-GB"/>
        </a:p>
      </dgm:t>
    </dgm:pt>
    <dgm:pt modelId="{4F0B5592-DB17-D648-B565-CD741BE558E3}" type="sibTrans" cxnId="{D36EDB0D-4DC8-A84E-84C8-264648319490}">
      <dgm:prSet/>
      <dgm:spPr/>
      <dgm:t>
        <a:bodyPr/>
        <a:lstStyle/>
        <a:p>
          <a:endParaRPr lang="en-GB"/>
        </a:p>
      </dgm:t>
    </dgm:pt>
    <dgm:pt modelId="{EEA5D974-CC4E-E042-BAA0-B4F6838E715E}">
      <dgm:prSet phldrT="[Text]"/>
      <dgm:spPr/>
      <dgm:t>
        <a:bodyPr/>
        <a:lstStyle/>
        <a:p>
          <a:r>
            <a:rPr lang="en-GB" dirty="0"/>
            <a:t>Marketing policy</a:t>
          </a:r>
        </a:p>
      </dgm:t>
    </dgm:pt>
    <dgm:pt modelId="{F6118F61-14E1-FB41-8DAD-6132F6F6F2D3}" type="parTrans" cxnId="{80B63DB8-050E-A54D-A5F3-4563E73FC9BD}">
      <dgm:prSet/>
      <dgm:spPr/>
      <dgm:t>
        <a:bodyPr/>
        <a:lstStyle/>
        <a:p>
          <a:endParaRPr lang="en-GB"/>
        </a:p>
      </dgm:t>
    </dgm:pt>
    <dgm:pt modelId="{05A745BC-7AC9-1B49-B0A1-0AA38F8BCB0E}" type="sibTrans" cxnId="{80B63DB8-050E-A54D-A5F3-4563E73FC9BD}">
      <dgm:prSet/>
      <dgm:spPr/>
      <dgm:t>
        <a:bodyPr/>
        <a:lstStyle/>
        <a:p>
          <a:endParaRPr lang="en-GB"/>
        </a:p>
      </dgm:t>
    </dgm:pt>
    <dgm:pt modelId="{77FF320C-2645-1E4D-A319-D6A16EF95E3E}">
      <dgm:prSet phldrT="[Text]"/>
      <dgm:spPr/>
      <dgm:t>
        <a:bodyPr/>
        <a:lstStyle/>
        <a:p>
          <a:r>
            <a:rPr lang="en-GB" dirty="0"/>
            <a:t>Operational</a:t>
          </a:r>
        </a:p>
      </dgm:t>
    </dgm:pt>
    <dgm:pt modelId="{BE173183-8638-A948-B2DB-86ADC6EA9AFA}" type="parTrans" cxnId="{D96957E3-4BFF-6D40-AF9A-4DF92217E36B}">
      <dgm:prSet/>
      <dgm:spPr/>
      <dgm:t>
        <a:bodyPr/>
        <a:lstStyle/>
        <a:p>
          <a:endParaRPr lang="en-GB"/>
        </a:p>
      </dgm:t>
    </dgm:pt>
    <dgm:pt modelId="{6C4B2615-3ED1-7848-BB41-68F734C831E5}" type="sibTrans" cxnId="{D96957E3-4BFF-6D40-AF9A-4DF92217E36B}">
      <dgm:prSet/>
      <dgm:spPr/>
      <dgm:t>
        <a:bodyPr/>
        <a:lstStyle/>
        <a:p>
          <a:endParaRPr lang="en-GB"/>
        </a:p>
      </dgm:t>
    </dgm:pt>
    <dgm:pt modelId="{60453B55-3B97-4D4F-AB46-F773AC866A99}">
      <dgm:prSet phldrT="[Text]"/>
      <dgm:spPr/>
      <dgm:t>
        <a:bodyPr/>
        <a:lstStyle/>
        <a:p>
          <a:r>
            <a:rPr lang="en-GB" dirty="0"/>
            <a:t>Purchasing</a:t>
          </a:r>
        </a:p>
      </dgm:t>
    </dgm:pt>
    <dgm:pt modelId="{C33CD7DE-6DB1-194D-88EF-A9E3D4C55512}" type="parTrans" cxnId="{90545AA6-B514-2A4E-9FF3-445A3386A561}">
      <dgm:prSet/>
      <dgm:spPr/>
      <dgm:t>
        <a:bodyPr/>
        <a:lstStyle/>
        <a:p>
          <a:endParaRPr lang="en-GB"/>
        </a:p>
      </dgm:t>
    </dgm:pt>
    <dgm:pt modelId="{B4CDA75D-DD39-174C-95ED-587F30F43F90}" type="sibTrans" cxnId="{90545AA6-B514-2A4E-9FF3-445A3386A561}">
      <dgm:prSet/>
      <dgm:spPr/>
      <dgm:t>
        <a:bodyPr/>
        <a:lstStyle/>
        <a:p>
          <a:endParaRPr lang="en-GB"/>
        </a:p>
      </dgm:t>
    </dgm:pt>
    <dgm:pt modelId="{AF11B207-3FC4-F046-80A6-287BFA6CBFE3}">
      <dgm:prSet phldrT="[Text]"/>
      <dgm:spPr/>
      <dgm:t>
        <a:bodyPr/>
        <a:lstStyle/>
        <a:p>
          <a:r>
            <a:rPr lang="en-GB" dirty="0"/>
            <a:t>Receiving</a:t>
          </a:r>
        </a:p>
      </dgm:t>
    </dgm:pt>
    <dgm:pt modelId="{0F020450-6720-6E4C-9525-A4ED30E10881}" type="parTrans" cxnId="{BCD614EE-F478-8F48-88D1-C49AD1BA28BB}">
      <dgm:prSet/>
      <dgm:spPr/>
      <dgm:t>
        <a:bodyPr/>
        <a:lstStyle/>
        <a:p>
          <a:endParaRPr lang="en-GB"/>
        </a:p>
      </dgm:t>
    </dgm:pt>
    <dgm:pt modelId="{664C32F7-9C36-E14D-A397-85981FEE8FC6}" type="sibTrans" cxnId="{BCD614EE-F478-8F48-88D1-C49AD1BA28BB}">
      <dgm:prSet/>
      <dgm:spPr/>
      <dgm:t>
        <a:bodyPr/>
        <a:lstStyle/>
        <a:p>
          <a:endParaRPr lang="en-GB"/>
        </a:p>
      </dgm:t>
    </dgm:pt>
    <dgm:pt modelId="{EFE9E694-8196-7D4A-85C0-57B6278E0A3F}">
      <dgm:prSet/>
      <dgm:spPr/>
      <dgm:t>
        <a:bodyPr/>
        <a:lstStyle/>
        <a:p>
          <a:r>
            <a:rPr lang="en-GB" dirty="0"/>
            <a:t>Catering policy</a:t>
          </a:r>
        </a:p>
      </dgm:t>
    </dgm:pt>
    <dgm:pt modelId="{5259930E-A708-E447-87F4-7CB828878EB8}" type="parTrans" cxnId="{5D8428F7-11D8-C14C-A9DB-B83C9E0E1484}">
      <dgm:prSet/>
      <dgm:spPr/>
      <dgm:t>
        <a:bodyPr/>
        <a:lstStyle/>
        <a:p>
          <a:endParaRPr lang="en-GB"/>
        </a:p>
      </dgm:t>
    </dgm:pt>
    <dgm:pt modelId="{F5C002E3-2D72-F347-AEBA-0C23F7980005}" type="sibTrans" cxnId="{5D8428F7-11D8-C14C-A9DB-B83C9E0E1484}">
      <dgm:prSet/>
      <dgm:spPr/>
      <dgm:t>
        <a:bodyPr/>
        <a:lstStyle/>
        <a:p>
          <a:endParaRPr lang="en-GB"/>
        </a:p>
      </dgm:t>
    </dgm:pt>
    <dgm:pt modelId="{DE69A453-AAB6-F747-8A0E-A91825746EEF}">
      <dgm:prSet/>
      <dgm:spPr/>
      <dgm:t>
        <a:bodyPr/>
        <a:lstStyle/>
        <a:p>
          <a:r>
            <a:rPr lang="en-GB" dirty="0"/>
            <a:t>Storing and issuing</a:t>
          </a:r>
        </a:p>
      </dgm:t>
    </dgm:pt>
    <dgm:pt modelId="{5D7A0CB5-CA52-C348-9350-21C433229CFC}" type="parTrans" cxnId="{4B62866B-ED51-8D4B-993C-1673E0597043}">
      <dgm:prSet/>
      <dgm:spPr/>
      <dgm:t>
        <a:bodyPr/>
        <a:lstStyle/>
        <a:p>
          <a:endParaRPr lang="en-GB"/>
        </a:p>
      </dgm:t>
    </dgm:pt>
    <dgm:pt modelId="{F931A8C1-EBB0-C64B-BE09-2F17FFF2670B}" type="sibTrans" cxnId="{4B62866B-ED51-8D4B-993C-1673E0597043}">
      <dgm:prSet/>
      <dgm:spPr/>
      <dgm:t>
        <a:bodyPr/>
        <a:lstStyle/>
        <a:p>
          <a:endParaRPr lang="en-GB"/>
        </a:p>
      </dgm:t>
    </dgm:pt>
    <dgm:pt modelId="{2C5FC9C9-A7B6-5441-8DE3-60298E2AB171}">
      <dgm:prSet/>
      <dgm:spPr/>
      <dgm:t>
        <a:bodyPr/>
        <a:lstStyle/>
        <a:p>
          <a:r>
            <a:rPr lang="en-GB" dirty="0"/>
            <a:t>Preparing</a:t>
          </a:r>
        </a:p>
      </dgm:t>
    </dgm:pt>
    <dgm:pt modelId="{69B8085F-6150-5B47-AF87-451FBE4B768A}" type="parTrans" cxnId="{ED65E9BA-CC97-8E47-8F37-3EDAEAF429F3}">
      <dgm:prSet/>
      <dgm:spPr/>
      <dgm:t>
        <a:bodyPr/>
        <a:lstStyle/>
        <a:p>
          <a:endParaRPr lang="en-GB"/>
        </a:p>
      </dgm:t>
    </dgm:pt>
    <dgm:pt modelId="{B0488272-7F13-F542-97C9-713D63291FBC}" type="sibTrans" cxnId="{ED65E9BA-CC97-8E47-8F37-3EDAEAF429F3}">
      <dgm:prSet/>
      <dgm:spPr/>
      <dgm:t>
        <a:bodyPr/>
        <a:lstStyle/>
        <a:p>
          <a:endParaRPr lang="en-GB"/>
        </a:p>
      </dgm:t>
    </dgm:pt>
    <dgm:pt modelId="{8B59C6DD-74F0-0F47-98EB-14FACA3C90BD}">
      <dgm:prSet/>
      <dgm:spPr/>
      <dgm:t>
        <a:bodyPr/>
        <a:lstStyle/>
        <a:p>
          <a:r>
            <a:rPr lang="en-GB" dirty="0"/>
            <a:t>Selling</a:t>
          </a:r>
        </a:p>
      </dgm:t>
    </dgm:pt>
    <dgm:pt modelId="{BAC1613E-D324-6447-A4D6-C0D94FDCC1FF}" type="parTrans" cxnId="{E4EE9F74-432D-FB4F-9C73-498331A2035C}">
      <dgm:prSet/>
      <dgm:spPr/>
      <dgm:t>
        <a:bodyPr/>
        <a:lstStyle/>
        <a:p>
          <a:endParaRPr lang="en-GB"/>
        </a:p>
      </dgm:t>
    </dgm:pt>
    <dgm:pt modelId="{4F97BE3C-0015-2D4D-8E67-555AED0CCFFF}" type="sibTrans" cxnId="{E4EE9F74-432D-FB4F-9C73-498331A2035C}">
      <dgm:prSet/>
      <dgm:spPr/>
      <dgm:t>
        <a:bodyPr/>
        <a:lstStyle/>
        <a:p>
          <a:endParaRPr lang="en-GB"/>
        </a:p>
      </dgm:t>
    </dgm:pt>
    <dgm:pt modelId="{BE6C13B4-74F6-204D-8F01-D9246F73E7BC}" type="pres">
      <dgm:prSet presAssocID="{9F7892AD-2689-0D41-AE8B-8C1CD7C1D9FE}" presName="diagram" presStyleCnt="0">
        <dgm:presLayoutVars>
          <dgm:chPref val="1"/>
          <dgm:dir/>
          <dgm:animOne val="branch"/>
          <dgm:animLvl val="lvl"/>
          <dgm:resizeHandles/>
        </dgm:presLayoutVars>
      </dgm:prSet>
      <dgm:spPr/>
    </dgm:pt>
    <dgm:pt modelId="{3101F5E9-259A-EC4E-AA27-EEA124075D65}" type="pres">
      <dgm:prSet presAssocID="{3764A0D0-8B86-E244-8B21-3EDA746145A1}" presName="root" presStyleCnt="0"/>
      <dgm:spPr/>
    </dgm:pt>
    <dgm:pt modelId="{3215C97A-8214-9C4E-AB11-7044B20784D2}" type="pres">
      <dgm:prSet presAssocID="{3764A0D0-8B86-E244-8B21-3EDA746145A1}" presName="rootComposite" presStyleCnt="0"/>
      <dgm:spPr/>
    </dgm:pt>
    <dgm:pt modelId="{3DC218B8-A505-A242-8E47-6E1A728E963C}" type="pres">
      <dgm:prSet presAssocID="{3764A0D0-8B86-E244-8B21-3EDA746145A1}" presName="rootText" presStyleLbl="node1" presStyleIdx="0" presStyleCnt="2"/>
      <dgm:spPr/>
    </dgm:pt>
    <dgm:pt modelId="{49B6114C-0237-1D4B-9B1D-439D8A7F896B}" type="pres">
      <dgm:prSet presAssocID="{3764A0D0-8B86-E244-8B21-3EDA746145A1}" presName="rootConnector" presStyleLbl="node1" presStyleIdx="0" presStyleCnt="2"/>
      <dgm:spPr/>
    </dgm:pt>
    <dgm:pt modelId="{DA2DBFE6-5260-1149-A849-0EAC3C31D7CE}" type="pres">
      <dgm:prSet presAssocID="{3764A0D0-8B86-E244-8B21-3EDA746145A1}" presName="childShape" presStyleCnt="0"/>
      <dgm:spPr/>
    </dgm:pt>
    <dgm:pt modelId="{9F528F11-2AC5-0342-B42E-6305F542FAC7}" type="pres">
      <dgm:prSet presAssocID="{DAA78020-5FEF-4649-AFB4-51CDE66AC144}" presName="Name13" presStyleLbl="parChTrans1D2" presStyleIdx="0" presStyleCnt="8"/>
      <dgm:spPr/>
    </dgm:pt>
    <dgm:pt modelId="{5383A85E-59CC-5F45-9612-D4281828D009}" type="pres">
      <dgm:prSet presAssocID="{4C617B8C-0ADD-6746-93CE-EA5830CAAB8B}" presName="childText" presStyleLbl="bgAcc1" presStyleIdx="0" presStyleCnt="8">
        <dgm:presLayoutVars>
          <dgm:bulletEnabled val="1"/>
        </dgm:presLayoutVars>
      </dgm:prSet>
      <dgm:spPr/>
    </dgm:pt>
    <dgm:pt modelId="{3317B9CC-281F-574E-AAA5-5E7E498C9474}" type="pres">
      <dgm:prSet presAssocID="{F6118F61-14E1-FB41-8DAD-6132F6F6F2D3}" presName="Name13" presStyleLbl="parChTrans1D2" presStyleIdx="1" presStyleCnt="8"/>
      <dgm:spPr/>
    </dgm:pt>
    <dgm:pt modelId="{5489838B-CA38-3045-A983-E350BDE0E5BD}" type="pres">
      <dgm:prSet presAssocID="{EEA5D974-CC4E-E042-BAA0-B4F6838E715E}" presName="childText" presStyleLbl="bgAcc1" presStyleIdx="1" presStyleCnt="8">
        <dgm:presLayoutVars>
          <dgm:bulletEnabled val="1"/>
        </dgm:presLayoutVars>
      </dgm:prSet>
      <dgm:spPr/>
    </dgm:pt>
    <dgm:pt modelId="{EAABB8C5-5612-C34E-B421-8F32479B8D8F}" type="pres">
      <dgm:prSet presAssocID="{5259930E-A708-E447-87F4-7CB828878EB8}" presName="Name13" presStyleLbl="parChTrans1D2" presStyleIdx="2" presStyleCnt="8"/>
      <dgm:spPr/>
    </dgm:pt>
    <dgm:pt modelId="{CAC5924C-2BB4-FB43-A36C-3E4E5EFC0697}" type="pres">
      <dgm:prSet presAssocID="{EFE9E694-8196-7D4A-85C0-57B6278E0A3F}" presName="childText" presStyleLbl="bgAcc1" presStyleIdx="2" presStyleCnt="8">
        <dgm:presLayoutVars>
          <dgm:bulletEnabled val="1"/>
        </dgm:presLayoutVars>
      </dgm:prSet>
      <dgm:spPr/>
    </dgm:pt>
    <dgm:pt modelId="{E121CA4F-6098-4845-AFBC-BCBD334E1318}" type="pres">
      <dgm:prSet presAssocID="{77FF320C-2645-1E4D-A319-D6A16EF95E3E}" presName="root" presStyleCnt="0"/>
      <dgm:spPr/>
    </dgm:pt>
    <dgm:pt modelId="{33900C43-15DC-344A-9183-0DC06FC5D986}" type="pres">
      <dgm:prSet presAssocID="{77FF320C-2645-1E4D-A319-D6A16EF95E3E}" presName="rootComposite" presStyleCnt="0"/>
      <dgm:spPr/>
    </dgm:pt>
    <dgm:pt modelId="{0BD3E518-C8A0-A34F-9839-C6450F2A3F81}" type="pres">
      <dgm:prSet presAssocID="{77FF320C-2645-1E4D-A319-D6A16EF95E3E}" presName="rootText" presStyleLbl="node1" presStyleIdx="1" presStyleCnt="2"/>
      <dgm:spPr/>
    </dgm:pt>
    <dgm:pt modelId="{1FBA8D3A-70B2-CB43-A650-66BB0B1B9354}" type="pres">
      <dgm:prSet presAssocID="{77FF320C-2645-1E4D-A319-D6A16EF95E3E}" presName="rootConnector" presStyleLbl="node1" presStyleIdx="1" presStyleCnt="2"/>
      <dgm:spPr/>
    </dgm:pt>
    <dgm:pt modelId="{96C36686-1D8C-604C-A1E7-FA74AB145FC4}" type="pres">
      <dgm:prSet presAssocID="{77FF320C-2645-1E4D-A319-D6A16EF95E3E}" presName="childShape" presStyleCnt="0"/>
      <dgm:spPr/>
    </dgm:pt>
    <dgm:pt modelId="{0B7B60DD-EB9B-1446-9053-516F3C76C085}" type="pres">
      <dgm:prSet presAssocID="{C33CD7DE-6DB1-194D-88EF-A9E3D4C55512}" presName="Name13" presStyleLbl="parChTrans1D2" presStyleIdx="3" presStyleCnt="8"/>
      <dgm:spPr/>
    </dgm:pt>
    <dgm:pt modelId="{2068FF0D-478E-B446-888F-81CBD51CE11A}" type="pres">
      <dgm:prSet presAssocID="{60453B55-3B97-4D4F-AB46-F773AC866A99}" presName="childText" presStyleLbl="bgAcc1" presStyleIdx="3" presStyleCnt="8">
        <dgm:presLayoutVars>
          <dgm:bulletEnabled val="1"/>
        </dgm:presLayoutVars>
      </dgm:prSet>
      <dgm:spPr/>
    </dgm:pt>
    <dgm:pt modelId="{AAA1563C-DABB-9D40-B93C-541F7EA866B9}" type="pres">
      <dgm:prSet presAssocID="{0F020450-6720-6E4C-9525-A4ED30E10881}" presName="Name13" presStyleLbl="parChTrans1D2" presStyleIdx="4" presStyleCnt="8"/>
      <dgm:spPr/>
    </dgm:pt>
    <dgm:pt modelId="{E04A8621-BF14-6A47-B1CE-B30C89ED0BFE}" type="pres">
      <dgm:prSet presAssocID="{AF11B207-3FC4-F046-80A6-287BFA6CBFE3}" presName="childText" presStyleLbl="bgAcc1" presStyleIdx="4" presStyleCnt="8">
        <dgm:presLayoutVars>
          <dgm:bulletEnabled val="1"/>
        </dgm:presLayoutVars>
      </dgm:prSet>
      <dgm:spPr/>
    </dgm:pt>
    <dgm:pt modelId="{DC35773E-505D-2546-A4E8-4FBDE8C302D4}" type="pres">
      <dgm:prSet presAssocID="{5D7A0CB5-CA52-C348-9350-21C433229CFC}" presName="Name13" presStyleLbl="parChTrans1D2" presStyleIdx="5" presStyleCnt="8"/>
      <dgm:spPr/>
    </dgm:pt>
    <dgm:pt modelId="{EF66C012-8F9D-544E-B3AB-BD58C64EE8C6}" type="pres">
      <dgm:prSet presAssocID="{DE69A453-AAB6-F747-8A0E-A91825746EEF}" presName="childText" presStyleLbl="bgAcc1" presStyleIdx="5" presStyleCnt="8">
        <dgm:presLayoutVars>
          <dgm:bulletEnabled val="1"/>
        </dgm:presLayoutVars>
      </dgm:prSet>
      <dgm:spPr/>
    </dgm:pt>
    <dgm:pt modelId="{9D9880E0-73C3-9548-94C5-1CA0AC6C63BC}" type="pres">
      <dgm:prSet presAssocID="{69B8085F-6150-5B47-AF87-451FBE4B768A}" presName="Name13" presStyleLbl="parChTrans1D2" presStyleIdx="6" presStyleCnt="8"/>
      <dgm:spPr/>
    </dgm:pt>
    <dgm:pt modelId="{879253EC-C561-1844-A8CF-5E0B080E41B3}" type="pres">
      <dgm:prSet presAssocID="{2C5FC9C9-A7B6-5441-8DE3-60298E2AB171}" presName="childText" presStyleLbl="bgAcc1" presStyleIdx="6" presStyleCnt="8">
        <dgm:presLayoutVars>
          <dgm:bulletEnabled val="1"/>
        </dgm:presLayoutVars>
      </dgm:prSet>
      <dgm:spPr/>
    </dgm:pt>
    <dgm:pt modelId="{1E7D48B9-8D47-1447-836C-1AE9419639C0}" type="pres">
      <dgm:prSet presAssocID="{BAC1613E-D324-6447-A4D6-C0D94FDCC1FF}" presName="Name13" presStyleLbl="parChTrans1D2" presStyleIdx="7" presStyleCnt="8"/>
      <dgm:spPr/>
    </dgm:pt>
    <dgm:pt modelId="{66E4B787-688C-4240-8FE9-8FDA1C0C9587}" type="pres">
      <dgm:prSet presAssocID="{8B59C6DD-74F0-0F47-98EB-14FACA3C90BD}" presName="childText" presStyleLbl="bgAcc1" presStyleIdx="7" presStyleCnt="8">
        <dgm:presLayoutVars>
          <dgm:bulletEnabled val="1"/>
        </dgm:presLayoutVars>
      </dgm:prSet>
      <dgm:spPr/>
    </dgm:pt>
  </dgm:ptLst>
  <dgm:cxnLst>
    <dgm:cxn modelId="{D36EDB0D-4DC8-A84E-84C8-264648319490}" srcId="{3764A0D0-8B86-E244-8B21-3EDA746145A1}" destId="{4C617B8C-0ADD-6746-93CE-EA5830CAAB8B}" srcOrd="0" destOrd="0" parTransId="{DAA78020-5FEF-4649-AFB4-51CDE66AC144}" sibTransId="{4F0B5592-DB17-D648-B565-CD741BE558E3}"/>
    <dgm:cxn modelId="{12E17811-3B90-8642-9CBE-D20634E868D2}" type="presOf" srcId="{2C5FC9C9-A7B6-5441-8DE3-60298E2AB171}" destId="{879253EC-C561-1844-A8CF-5E0B080E41B3}" srcOrd="0" destOrd="0" presId="urn:microsoft.com/office/officeart/2005/8/layout/hierarchy3"/>
    <dgm:cxn modelId="{E2E5221C-0F1C-294D-8C2C-20438C72A4F7}" type="presOf" srcId="{4C617B8C-0ADD-6746-93CE-EA5830CAAB8B}" destId="{5383A85E-59CC-5F45-9612-D4281828D009}" srcOrd="0" destOrd="0" presId="urn:microsoft.com/office/officeart/2005/8/layout/hierarchy3"/>
    <dgm:cxn modelId="{6FAA5026-14AB-5D49-A1F3-6AC6981AB3EA}" type="presOf" srcId="{8B59C6DD-74F0-0F47-98EB-14FACA3C90BD}" destId="{66E4B787-688C-4240-8FE9-8FDA1C0C9587}" srcOrd="0" destOrd="0" presId="urn:microsoft.com/office/officeart/2005/8/layout/hierarchy3"/>
    <dgm:cxn modelId="{4E0CD02E-81C0-984A-B18D-17D53E5226E6}" type="presOf" srcId="{3764A0D0-8B86-E244-8B21-3EDA746145A1}" destId="{3DC218B8-A505-A242-8E47-6E1A728E963C}" srcOrd="0" destOrd="0" presId="urn:microsoft.com/office/officeart/2005/8/layout/hierarchy3"/>
    <dgm:cxn modelId="{1D66703D-F71E-8542-8C6F-2840A100B20E}" type="presOf" srcId="{F6118F61-14E1-FB41-8DAD-6132F6F6F2D3}" destId="{3317B9CC-281F-574E-AAA5-5E7E498C9474}" srcOrd="0" destOrd="0" presId="urn:microsoft.com/office/officeart/2005/8/layout/hierarchy3"/>
    <dgm:cxn modelId="{AB243D58-7162-3147-9F69-A0865D369B9A}" type="presOf" srcId="{77FF320C-2645-1E4D-A319-D6A16EF95E3E}" destId="{1FBA8D3A-70B2-CB43-A650-66BB0B1B9354}" srcOrd="1" destOrd="0" presId="urn:microsoft.com/office/officeart/2005/8/layout/hierarchy3"/>
    <dgm:cxn modelId="{3CE0885F-3C39-B84F-B244-A02DA223EC57}" type="presOf" srcId="{AF11B207-3FC4-F046-80A6-287BFA6CBFE3}" destId="{E04A8621-BF14-6A47-B1CE-B30C89ED0BFE}" srcOrd="0" destOrd="0" presId="urn:microsoft.com/office/officeart/2005/8/layout/hierarchy3"/>
    <dgm:cxn modelId="{BAACBF65-329E-354D-958F-D6AA0E9F7D3E}" type="presOf" srcId="{9F7892AD-2689-0D41-AE8B-8C1CD7C1D9FE}" destId="{BE6C13B4-74F6-204D-8F01-D9246F73E7BC}" srcOrd="0" destOrd="0" presId="urn:microsoft.com/office/officeart/2005/8/layout/hierarchy3"/>
    <dgm:cxn modelId="{4B62866B-ED51-8D4B-993C-1673E0597043}" srcId="{77FF320C-2645-1E4D-A319-D6A16EF95E3E}" destId="{DE69A453-AAB6-F747-8A0E-A91825746EEF}" srcOrd="2" destOrd="0" parTransId="{5D7A0CB5-CA52-C348-9350-21C433229CFC}" sibTransId="{F931A8C1-EBB0-C64B-BE09-2F17FFF2670B}"/>
    <dgm:cxn modelId="{586E076C-4E98-7642-A3E2-AF3CF818617B}" type="presOf" srcId="{77FF320C-2645-1E4D-A319-D6A16EF95E3E}" destId="{0BD3E518-C8A0-A34F-9839-C6450F2A3F81}" srcOrd="0" destOrd="0" presId="urn:microsoft.com/office/officeart/2005/8/layout/hierarchy3"/>
    <dgm:cxn modelId="{E4EE9F74-432D-FB4F-9C73-498331A2035C}" srcId="{77FF320C-2645-1E4D-A319-D6A16EF95E3E}" destId="{8B59C6DD-74F0-0F47-98EB-14FACA3C90BD}" srcOrd="4" destOrd="0" parTransId="{BAC1613E-D324-6447-A4D6-C0D94FDCC1FF}" sibTransId="{4F97BE3C-0015-2D4D-8E67-555AED0CCFFF}"/>
    <dgm:cxn modelId="{793DEA77-FF23-DB4F-8F85-CD5F60E5D1FC}" type="presOf" srcId="{DAA78020-5FEF-4649-AFB4-51CDE66AC144}" destId="{9F528F11-2AC5-0342-B42E-6305F542FAC7}" srcOrd="0" destOrd="0" presId="urn:microsoft.com/office/officeart/2005/8/layout/hierarchy3"/>
    <dgm:cxn modelId="{B74F249B-D8DE-464C-AF81-58CA76B61157}" type="presOf" srcId="{EFE9E694-8196-7D4A-85C0-57B6278E0A3F}" destId="{CAC5924C-2BB4-FB43-A36C-3E4E5EFC0697}" srcOrd="0" destOrd="0" presId="urn:microsoft.com/office/officeart/2005/8/layout/hierarchy3"/>
    <dgm:cxn modelId="{6A3125A1-6D58-7C4E-80EA-EB0F91D46CBB}" type="presOf" srcId="{EEA5D974-CC4E-E042-BAA0-B4F6838E715E}" destId="{5489838B-CA38-3045-A983-E350BDE0E5BD}" srcOrd="0" destOrd="0" presId="urn:microsoft.com/office/officeart/2005/8/layout/hierarchy3"/>
    <dgm:cxn modelId="{90545AA6-B514-2A4E-9FF3-445A3386A561}" srcId="{77FF320C-2645-1E4D-A319-D6A16EF95E3E}" destId="{60453B55-3B97-4D4F-AB46-F773AC866A99}" srcOrd="0" destOrd="0" parTransId="{C33CD7DE-6DB1-194D-88EF-A9E3D4C55512}" sibTransId="{B4CDA75D-DD39-174C-95ED-587F30F43F90}"/>
    <dgm:cxn modelId="{AA7121AA-43D2-FB44-BC21-12D439AD1717}" type="presOf" srcId="{5D7A0CB5-CA52-C348-9350-21C433229CFC}" destId="{DC35773E-505D-2546-A4E8-4FBDE8C302D4}" srcOrd="0" destOrd="0" presId="urn:microsoft.com/office/officeart/2005/8/layout/hierarchy3"/>
    <dgm:cxn modelId="{526ED9AC-55E8-4046-B224-77764335211B}" type="presOf" srcId="{BAC1613E-D324-6447-A4D6-C0D94FDCC1FF}" destId="{1E7D48B9-8D47-1447-836C-1AE9419639C0}" srcOrd="0" destOrd="0" presId="urn:microsoft.com/office/officeart/2005/8/layout/hierarchy3"/>
    <dgm:cxn modelId="{F6716DAE-E0C9-824B-A0A1-30CA7474E3F6}" type="presOf" srcId="{69B8085F-6150-5B47-AF87-451FBE4B768A}" destId="{9D9880E0-73C3-9548-94C5-1CA0AC6C63BC}" srcOrd="0" destOrd="0" presId="urn:microsoft.com/office/officeart/2005/8/layout/hierarchy3"/>
    <dgm:cxn modelId="{0EC7CAB4-7F0C-0348-95CD-AD8314CD19F1}" type="presOf" srcId="{5259930E-A708-E447-87F4-7CB828878EB8}" destId="{EAABB8C5-5612-C34E-B421-8F32479B8D8F}" srcOrd="0" destOrd="0" presId="urn:microsoft.com/office/officeart/2005/8/layout/hierarchy3"/>
    <dgm:cxn modelId="{6FAAD5B5-D0FD-F04A-8DF9-782D89FF28A7}" type="presOf" srcId="{DE69A453-AAB6-F747-8A0E-A91825746EEF}" destId="{EF66C012-8F9D-544E-B3AB-BD58C64EE8C6}" srcOrd="0" destOrd="0" presId="urn:microsoft.com/office/officeart/2005/8/layout/hierarchy3"/>
    <dgm:cxn modelId="{80B63DB8-050E-A54D-A5F3-4563E73FC9BD}" srcId="{3764A0D0-8B86-E244-8B21-3EDA746145A1}" destId="{EEA5D974-CC4E-E042-BAA0-B4F6838E715E}" srcOrd="1" destOrd="0" parTransId="{F6118F61-14E1-FB41-8DAD-6132F6F6F2D3}" sibTransId="{05A745BC-7AC9-1B49-B0A1-0AA38F8BCB0E}"/>
    <dgm:cxn modelId="{ED65E9BA-CC97-8E47-8F37-3EDAEAF429F3}" srcId="{77FF320C-2645-1E4D-A319-D6A16EF95E3E}" destId="{2C5FC9C9-A7B6-5441-8DE3-60298E2AB171}" srcOrd="3" destOrd="0" parTransId="{69B8085F-6150-5B47-AF87-451FBE4B768A}" sibTransId="{B0488272-7F13-F542-97C9-713D63291FBC}"/>
    <dgm:cxn modelId="{A770EEC0-E2A8-5948-A060-2D99CD4EBDF6}" type="presOf" srcId="{60453B55-3B97-4D4F-AB46-F773AC866A99}" destId="{2068FF0D-478E-B446-888F-81CBD51CE11A}" srcOrd="0" destOrd="0" presId="urn:microsoft.com/office/officeart/2005/8/layout/hierarchy3"/>
    <dgm:cxn modelId="{115F8EDB-B604-154E-8EF0-DEDF996E71BF}" type="presOf" srcId="{3764A0D0-8B86-E244-8B21-3EDA746145A1}" destId="{49B6114C-0237-1D4B-9B1D-439D8A7F896B}" srcOrd="1" destOrd="0" presId="urn:microsoft.com/office/officeart/2005/8/layout/hierarchy3"/>
    <dgm:cxn modelId="{9CC6ADDF-1833-3C44-9910-17D9098C2F83}" type="presOf" srcId="{C33CD7DE-6DB1-194D-88EF-A9E3D4C55512}" destId="{0B7B60DD-EB9B-1446-9053-516F3C76C085}" srcOrd="0" destOrd="0" presId="urn:microsoft.com/office/officeart/2005/8/layout/hierarchy3"/>
    <dgm:cxn modelId="{D96957E3-4BFF-6D40-AF9A-4DF92217E36B}" srcId="{9F7892AD-2689-0D41-AE8B-8C1CD7C1D9FE}" destId="{77FF320C-2645-1E4D-A319-D6A16EF95E3E}" srcOrd="1" destOrd="0" parTransId="{BE173183-8638-A948-B2DB-86ADC6EA9AFA}" sibTransId="{6C4B2615-3ED1-7848-BB41-68F734C831E5}"/>
    <dgm:cxn modelId="{BCD614EE-F478-8F48-88D1-C49AD1BA28BB}" srcId="{77FF320C-2645-1E4D-A319-D6A16EF95E3E}" destId="{AF11B207-3FC4-F046-80A6-287BFA6CBFE3}" srcOrd="1" destOrd="0" parTransId="{0F020450-6720-6E4C-9525-A4ED30E10881}" sibTransId="{664C32F7-9C36-E14D-A397-85981FEE8FC6}"/>
    <dgm:cxn modelId="{5D8428F7-11D8-C14C-A9DB-B83C9E0E1484}" srcId="{3764A0D0-8B86-E244-8B21-3EDA746145A1}" destId="{EFE9E694-8196-7D4A-85C0-57B6278E0A3F}" srcOrd="2" destOrd="0" parTransId="{5259930E-A708-E447-87F4-7CB828878EB8}" sibTransId="{F5C002E3-2D72-F347-AEBA-0C23F7980005}"/>
    <dgm:cxn modelId="{D4508EFA-909F-904F-9E62-6EF1E43AF1B4}" srcId="{9F7892AD-2689-0D41-AE8B-8C1CD7C1D9FE}" destId="{3764A0D0-8B86-E244-8B21-3EDA746145A1}" srcOrd="0" destOrd="0" parTransId="{5C64650A-4F75-8747-834E-6DAA6ACEF05F}" sibTransId="{627114E4-CA5B-2844-8BE6-048172F71C19}"/>
    <dgm:cxn modelId="{2B0CE7FA-1F3F-6F48-9BC4-A9AB215C9698}" type="presOf" srcId="{0F020450-6720-6E4C-9525-A4ED30E10881}" destId="{AAA1563C-DABB-9D40-B93C-541F7EA866B9}" srcOrd="0" destOrd="0" presId="urn:microsoft.com/office/officeart/2005/8/layout/hierarchy3"/>
    <dgm:cxn modelId="{DF182810-1479-544E-905B-A97DD32F9F5D}" type="presParOf" srcId="{BE6C13B4-74F6-204D-8F01-D9246F73E7BC}" destId="{3101F5E9-259A-EC4E-AA27-EEA124075D65}" srcOrd="0" destOrd="0" presId="urn:microsoft.com/office/officeart/2005/8/layout/hierarchy3"/>
    <dgm:cxn modelId="{3A65C87C-0775-954A-ABEB-B298463ED969}" type="presParOf" srcId="{3101F5E9-259A-EC4E-AA27-EEA124075D65}" destId="{3215C97A-8214-9C4E-AB11-7044B20784D2}" srcOrd="0" destOrd="0" presId="urn:microsoft.com/office/officeart/2005/8/layout/hierarchy3"/>
    <dgm:cxn modelId="{BD21ADA7-DA1F-1A41-975A-9623819B3B98}" type="presParOf" srcId="{3215C97A-8214-9C4E-AB11-7044B20784D2}" destId="{3DC218B8-A505-A242-8E47-6E1A728E963C}" srcOrd="0" destOrd="0" presId="urn:microsoft.com/office/officeart/2005/8/layout/hierarchy3"/>
    <dgm:cxn modelId="{6532666F-4D9F-5046-8B78-041CF7CC115F}" type="presParOf" srcId="{3215C97A-8214-9C4E-AB11-7044B20784D2}" destId="{49B6114C-0237-1D4B-9B1D-439D8A7F896B}" srcOrd="1" destOrd="0" presId="urn:microsoft.com/office/officeart/2005/8/layout/hierarchy3"/>
    <dgm:cxn modelId="{6C31598E-8E43-D743-BA28-DA6F05ECF3E0}" type="presParOf" srcId="{3101F5E9-259A-EC4E-AA27-EEA124075D65}" destId="{DA2DBFE6-5260-1149-A849-0EAC3C31D7CE}" srcOrd="1" destOrd="0" presId="urn:microsoft.com/office/officeart/2005/8/layout/hierarchy3"/>
    <dgm:cxn modelId="{267959ED-D67D-8E42-9115-96C4A56DDC8A}" type="presParOf" srcId="{DA2DBFE6-5260-1149-A849-0EAC3C31D7CE}" destId="{9F528F11-2AC5-0342-B42E-6305F542FAC7}" srcOrd="0" destOrd="0" presId="urn:microsoft.com/office/officeart/2005/8/layout/hierarchy3"/>
    <dgm:cxn modelId="{178BAA7E-E144-B14E-B9D6-669DB365718B}" type="presParOf" srcId="{DA2DBFE6-5260-1149-A849-0EAC3C31D7CE}" destId="{5383A85E-59CC-5F45-9612-D4281828D009}" srcOrd="1" destOrd="0" presId="urn:microsoft.com/office/officeart/2005/8/layout/hierarchy3"/>
    <dgm:cxn modelId="{089604AB-C722-C04B-9205-7114B9E614CD}" type="presParOf" srcId="{DA2DBFE6-5260-1149-A849-0EAC3C31D7CE}" destId="{3317B9CC-281F-574E-AAA5-5E7E498C9474}" srcOrd="2" destOrd="0" presId="urn:microsoft.com/office/officeart/2005/8/layout/hierarchy3"/>
    <dgm:cxn modelId="{44020975-18C6-1A4E-9992-27FA35C7B200}" type="presParOf" srcId="{DA2DBFE6-5260-1149-A849-0EAC3C31D7CE}" destId="{5489838B-CA38-3045-A983-E350BDE0E5BD}" srcOrd="3" destOrd="0" presId="urn:microsoft.com/office/officeart/2005/8/layout/hierarchy3"/>
    <dgm:cxn modelId="{D78A36CA-040B-CE4E-B781-337218575C4F}" type="presParOf" srcId="{DA2DBFE6-5260-1149-A849-0EAC3C31D7CE}" destId="{EAABB8C5-5612-C34E-B421-8F32479B8D8F}" srcOrd="4" destOrd="0" presId="urn:microsoft.com/office/officeart/2005/8/layout/hierarchy3"/>
    <dgm:cxn modelId="{31367896-0742-B34B-937A-DE5C993FA89D}" type="presParOf" srcId="{DA2DBFE6-5260-1149-A849-0EAC3C31D7CE}" destId="{CAC5924C-2BB4-FB43-A36C-3E4E5EFC0697}" srcOrd="5" destOrd="0" presId="urn:microsoft.com/office/officeart/2005/8/layout/hierarchy3"/>
    <dgm:cxn modelId="{35ED0C2E-0B4A-CE48-A25B-6025868EDE30}" type="presParOf" srcId="{BE6C13B4-74F6-204D-8F01-D9246F73E7BC}" destId="{E121CA4F-6098-4845-AFBC-BCBD334E1318}" srcOrd="1" destOrd="0" presId="urn:microsoft.com/office/officeart/2005/8/layout/hierarchy3"/>
    <dgm:cxn modelId="{1F1A3F34-8EF4-4743-AFCE-FB353DED3554}" type="presParOf" srcId="{E121CA4F-6098-4845-AFBC-BCBD334E1318}" destId="{33900C43-15DC-344A-9183-0DC06FC5D986}" srcOrd="0" destOrd="0" presId="urn:microsoft.com/office/officeart/2005/8/layout/hierarchy3"/>
    <dgm:cxn modelId="{0AB205C4-3869-5143-8A46-8AD47C55F56A}" type="presParOf" srcId="{33900C43-15DC-344A-9183-0DC06FC5D986}" destId="{0BD3E518-C8A0-A34F-9839-C6450F2A3F81}" srcOrd="0" destOrd="0" presId="urn:microsoft.com/office/officeart/2005/8/layout/hierarchy3"/>
    <dgm:cxn modelId="{13A6E82F-32A7-AB44-81BB-B7CF84D46B8E}" type="presParOf" srcId="{33900C43-15DC-344A-9183-0DC06FC5D986}" destId="{1FBA8D3A-70B2-CB43-A650-66BB0B1B9354}" srcOrd="1" destOrd="0" presId="urn:microsoft.com/office/officeart/2005/8/layout/hierarchy3"/>
    <dgm:cxn modelId="{5A24358F-8047-6641-ACFE-5A4C5FB794F5}" type="presParOf" srcId="{E121CA4F-6098-4845-AFBC-BCBD334E1318}" destId="{96C36686-1D8C-604C-A1E7-FA74AB145FC4}" srcOrd="1" destOrd="0" presId="urn:microsoft.com/office/officeart/2005/8/layout/hierarchy3"/>
    <dgm:cxn modelId="{EC91DE14-6848-FC44-8E95-FA1E436808A4}" type="presParOf" srcId="{96C36686-1D8C-604C-A1E7-FA74AB145FC4}" destId="{0B7B60DD-EB9B-1446-9053-516F3C76C085}" srcOrd="0" destOrd="0" presId="urn:microsoft.com/office/officeart/2005/8/layout/hierarchy3"/>
    <dgm:cxn modelId="{78AAEF53-7B11-CE4A-B8DD-87B80E3DF6F1}" type="presParOf" srcId="{96C36686-1D8C-604C-A1E7-FA74AB145FC4}" destId="{2068FF0D-478E-B446-888F-81CBD51CE11A}" srcOrd="1" destOrd="0" presId="urn:microsoft.com/office/officeart/2005/8/layout/hierarchy3"/>
    <dgm:cxn modelId="{756CD625-7BA2-3549-87AE-BBFAC0BB0141}" type="presParOf" srcId="{96C36686-1D8C-604C-A1E7-FA74AB145FC4}" destId="{AAA1563C-DABB-9D40-B93C-541F7EA866B9}" srcOrd="2" destOrd="0" presId="urn:microsoft.com/office/officeart/2005/8/layout/hierarchy3"/>
    <dgm:cxn modelId="{E2FF85AC-DEFA-FF48-A16C-CAEB037966CC}" type="presParOf" srcId="{96C36686-1D8C-604C-A1E7-FA74AB145FC4}" destId="{E04A8621-BF14-6A47-B1CE-B30C89ED0BFE}" srcOrd="3" destOrd="0" presId="urn:microsoft.com/office/officeart/2005/8/layout/hierarchy3"/>
    <dgm:cxn modelId="{1C37006E-8F9B-8D43-8899-60E6AF7FBD5B}" type="presParOf" srcId="{96C36686-1D8C-604C-A1E7-FA74AB145FC4}" destId="{DC35773E-505D-2546-A4E8-4FBDE8C302D4}" srcOrd="4" destOrd="0" presId="urn:microsoft.com/office/officeart/2005/8/layout/hierarchy3"/>
    <dgm:cxn modelId="{512D7CFA-E0D1-9F4E-B0F8-09216935FAB1}" type="presParOf" srcId="{96C36686-1D8C-604C-A1E7-FA74AB145FC4}" destId="{EF66C012-8F9D-544E-B3AB-BD58C64EE8C6}" srcOrd="5" destOrd="0" presId="urn:microsoft.com/office/officeart/2005/8/layout/hierarchy3"/>
    <dgm:cxn modelId="{8FE3F4EC-D863-5C4E-A9A4-D1BF1DC09002}" type="presParOf" srcId="{96C36686-1D8C-604C-A1E7-FA74AB145FC4}" destId="{9D9880E0-73C3-9548-94C5-1CA0AC6C63BC}" srcOrd="6" destOrd="0" presId="urn:microsoft.com/office/officeart/2005/8/layout/hierarchy3"/>
    <dgm:cxn modelId="{8E55BAD0-A672-A14B-9B59-7017621D257C}" type="presParOf" srcId="{96C36686-1D8C-604C-A1E7-FA74AB145FC4}" destId="{879253EC-C561-1844-A8CF-5E0B080E41B3}" srcOrd="7" destOrd="0" presId="urn:microsoft.com/office/officeart/2005/8/layout/hierarchy3"/>
    <dgm:cxn modelId="{C4BF57B0-81C3-D24E-B387-F95A12F9C00C}" type="presParOf" srcId="{96C36686-1D8C-604C-A1E7-FA74AB145FC4}" destId="{1E7D48B9-8D47-1447-836C-1AE9419639C0}" srcOrd="8" destOrd="0" presId="urn:microsoft.com/office/officeart/2005/8/layout/hierarchy3"/>
    <dgm:cxn modelId="{80362009-3301-FF49-9F99-5866922FA031}" type="presParOf" srcId="{96C36686-1D8C-604C-A1E7-FA74AB145FC4}" destId="{66E4B787-688C-4240-8FE9-8FDA1C0C9587}"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F9A88-D36F-9542-AFCD-907A40CFE580}">
      <dsp:nvSpPr>
        <dsp:cNvPr id="0" name=""/>
        <dsp:cNvSpPr/>
      </dsp:nvSpPr>
      <dsp:spPr>
        <a:xfrm>
          <a:off x="4817957" y="1192702"/>
          <a:ext cx="2213524" cy="396401"/>
        </a:xfrm>
        <a:custGeom>
          <a:avLst/>
          <a:gdLst/>
          <a:ahLst/>
          <a:cxnLst/>
          <a:rect l="0" t="0" r="0" b="0"/>
          <a:pathLst>
            <a:path>
              <a:moveTo>
                <a:pt x="0" y="0"/>
              </a:moveTo>
              <a:lnTo>
                <a:pt x="0" y="246836"/>
              </a:lnTo>
              <a:lnTo>
                <a:pt x="2213524" y="246836"/>
              </a:lnTo>
              <a:lnTo>
                <a:pt x="2213524" y="3964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65B66F-B0BD-AA49-BFC7-21CF262D035C}">
      <dsp:nvSpPr>
        <dsp:cNvPr id="0" name=""/>
        <dsp:cNvSpPr/>
      </dsp:nvSpPr>
      <dsp:spPr>
        <a:xfrm>
          <a:off x="2622887" y="2700806"/>
          <a:ext cx="1523167" cy="456201"/>
        </a:xfrm>
        <a:custGeom>
          <a:avLst/>
          <a:gdLst/>
          <a:ahLst/>
          <a:cxnLst/>
          <a:rect l="0" t="0" r="0" b="0"/>
          <a:pathLst>
            <a:path>
              <a:moveTo>
                <a:pt x="0" y="0"/>
              </a:moveTo>
              <a:lnTo>
                <a:pt x="0" y="306636"/>
              </a:lnTo>
              <a:lnTo>
                <a:pt x="1523167" y="306636"/>
              </a:lnTo>
              <a:lnTo>
                <a:pt x="1523167" y="4562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58CAD4-38B0-524D-809A-970A576FF016}">
      <dsp:nvSpPr>
        <dsp:cNvPr id="0" name=""/>
        <dsp:cNvSpPr/>
      </dsp:nvSpPr>
      <dsp:spPr>
        <a:xfrm>
          <a:off x="1241851" y="2700806"/>
          <a:ext cx="1381035" cy="456201"/>
        </a:xfrm>
        <a:custGeom>
          <a:avLst/>
          <a:gdLst/>
          <a:ahLst/>
          <a:cxnLst/>
          <a:rect l="0" t="0" r="0" b="0"/>
          <a:pathLst>
            <a:path>
              <a:moveTo>
                <a:pt x="1381035" y="0"/>
              </a:moveTo>
              <a:lnTo>
                <a:pt x="1381035" y="306636"/>
              </a:lnTo>
              <a:lnTo>
                <a:pt x="0" y="306636"/>
              </a:lnTo>
              <a:lnTo>
                <a:pt x="0" y="45620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A1DBFD-7727-FF4B-B822-30B43504FA0B}">
      <dsp:nvSpPr>
        <dsp:cNvPr id="0" name=""/>
        <dsp:cNvSpPr/>
      </dsp:nvSpPr>
      <dsp:spPr>
        <a:xfrm>
          <a:off x="2622887" y="1192702"/>
          <a:ext cx="2195070" cy="482898"/>
        </a:xfrm>
        <a:custGeom>
          <a:avLst/>
          <a:gdLst/>
          <a:ahLst/>
          <a:cxnLst/>
          <a:rect l="0" t="0" r="0" b="0"/>
          <a:pathLst>
            <a:path>
              <a:moveTo>
                <a:pt x="2195070" y="0"/>
              </a:moveTo>
              <a:lnTo>
                <a:pt x="2195070" y="333332"/>
              </a:lnTo>
              <a:lnTo>
                <a:pt x="0" y="333332"/>
              </a:lnTo>
              <a:lnTo>
                <a:pt x="0" y="48289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097382-EFF9-294F-8E63-A5352F03F75A}">
      <dsp:nvSpPr>
        <dsp:cNvPr id="0" name=""/>
        <dsp:cNvSpPr/>
      </dsp:nvSpPr>
      <dsp:spPr>
        <a:xfrm>
          <a:off x="2282234" y="167495"/>
          <a:ext cx="5071445" cy="10252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A0172B-06D3-E24F-AC19-45D0CC30DC96}">
      <dsp:nvSpPr>
        <dsp:cNvPr id="0" name=""/>
        <dsp:cNvSpPr/>
      </dsp:nvSpPr>
      <dsp:spPr>
        <a:xfrm>
          <a:off x="2461623" y="337915"/>
          <a:ext cx="5071445" cy="102520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FOOD &amp; BEVERAGE OUTLETS</a:t>
          </a:r>
        </a:p>
      </dsp:txBody>
      <dsp:txXfrm>
        <a:off x="2491650" y="367942"/>
        <a:ext cx="5011391" cy="965152"/>
      </dsp:txXfrm>
    </dsp:sp>
    <dsp:sp modelId="{1461B4DE-3E8F-8D40-8E67-F9BA979BB887}">
      <dsp:nvSpPr>
        <dsp:cNvPr id="0" name=""/>
        <dsp:cNvSpPr/>
      </dsp:nvSpPr>
      <dsp:spPr>
        <a:xfrm>
          <a:off x="986819" y="1675600"/>
          <a:ext cx="3272135" cy="10252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B09774-BC36-F444-9B48-6DC660D8DD78}">
      <dsp:nvSpPr>
        <dsp:cNvPr id="0" name=""/>
        <dsp:cNvSpPr/>
      </dsp:nvSpPr>
      <dsp:spPr>
        <a:xfrm>
          <a:off x="1166207" y="1846019"/>
          <a:ext cx="3272135" cy="102520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COMMERCIAL (Profit orientated)</a:t>
          </a:r>
        </a:p>
        <a:p>
          <a:pPr marL="0" lvl="0" indent="0" algn="ctr" defTabSz="711200">
            <a:lnSpc>
              <a:spcPct val="90000"/>
            </a:lnSpc>
            <a:spcBef>
              <a:spcPct val="0"/>
            </a:spcBef>
            <a:spcAft>
              <a:spcPct val="35000"/>
            </a:spcAft>
            <a:buNone/>
          </a:pPr>
          <a:r>
            <a:rPr lang="en-GB" sz="1400" b="0" kern="1200" dirty="0"/>
            <a:t>Public or private ownership</a:t>
          </a:r>
        </a:p>
        <a:p>
          <a:pPr marL="0" lvl="0" indent="0" algn="ctr" defTabSz="711200">
            <a:lnSpc>
              <a:spcPct val="90000"/>
            </a:lnSpc>
            <a:spcBef>
              <a:spcPct val="0"/>
            </a:spcBef>
            <a:spcAft>
              <a:spcPct val="35000"/>
            </a:spcAft>
            <a:buNone/>
          </a:pPr>
          <a:r>
            <a:rPr lang="en-GB" sz="1400" b="0" kern="1200" dirty="0"/>
            <a:t>(Catering main or secondary activity)</a:t>
          </a:r>
          <a:endParaRPr lang="en-GB" sz="900" b="0" kern="1200" dirty="0"/>
        </a:p>
      </dsp:txBody>
      <dsp:txXfrm>
        <a:off x="1196234" y="1876046"/>
        <a:ext cx="3212081" cy="965152"/>
      </dsp:txXfrm>
    </dsp:sp>
    <dsp:sp modelId="{42EE15B7-F774-9F48-887C-24C2DB10F46E}">
      <dsp:nvSpPr>
        <dsp:cNvPr id="0" name=""/>
        <dsp:cNvSpPr/>
      </dsp:nvSpPr>
      <dsp:spPr>
        <a:xfrm>
          <a:off x="3854" y="3157008"/>
          <a:ext cx="2475994" cy="18794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713C88-67A0-954E-9716-57E5BE859C02}">
      <dsp:nvSpPr>
        <dsp:cNvPr id="0" name=""/>
        <dsp:cNvSpPr/>
      </dsp:nvSpPr>
      <dsp:spPr>
        <a:xfrm>
          <a:off x="183242" y="3327427"/>
          <a:ext cx="2475994" cy="187943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RESTRICTED MARKET</a:t>
          </a:r>
        </a:p>
        <a:p>
          <a:pPr marL="0" lvl="0" indent="0" algn="ctr" defTabSz="800100">
            <a:lnSpc>
              <a:spcPct val="90000"/>
            </a:lnSpc>
            <a:spcBef>
              <a:spcPct val="0"/>
            </a:spcBef>
            <a:spcAft>
              <a:spcPct val="35000"/>
            </a:spcAft>
            <a:buNone/>
          </a:pPr>
          <a:r>
            <a:rPr lang="en-GB" sz="1400" b="0" kern="1200" dirty="0"/>
            <a:t>Travel  catering</a:t>
          </a:r>
        </a:p>
        <a:p>
          <a:pPr marL="0" lvl="0" indent="0" algn="ctr" defTabSz="800100">
            <a:lnSpc>
              <a:spcPct val="90000"/>
            </a:lnSpc>
            <a:spcBef>
              <a:spcPct val="0"/>
            </a:spcBef>
            <a:spcAft>
              <a:spcPct val="35000"/>
            </a:spcAft>
            <a:buNone/>
          </a:pPr>
          <a:r>
            <a:rPr lang="en-GB" sz="1400" b="0" kern="1200" dirty="0"/>
            <a:t>Clubs</a:t>
          </a:r>
        </a:p>
        <a:p>
          <a:pPr marL="0" lvl="0" indent="0" algn="ctr" defTabSz="800100">
            <a:lnSpc>
              <a:spcPct val="90000"/>
            </a:lnSpc>
            <a:spcBef>
              <a:spcPct val="0"/>
            </a:spcBef>
            <a:spcAft>
              <a:spcPct val="35000"/>
            </a:spcAft>
            <a:buNone/>
          </a:pPr>
          <a:r>
            <a:rPr lang="en-GB" sz="1400" b="0" kern="1200" dirty="0"/>
            <a:t>Contract food service</a:t>
          </a:r>
        </a:p>
        <a:p>
          <a:pPr marL="0" lvl="0" indent="0" algn="ctr" defTabSz="800100">
            <a:lnSpc>
              <a:spcPct val="90000"/>
            </a:lnSpc>
            <a:spcBef>
              <a:spcPct val="0"/>
            </a:spcBef>
            <a:spcAft>
              <a:spcPct val="35000"/>
            </a:spcAft>
            <a:buNone/>
          </a:pPr>
          <a:r>
            <a:rPr lang="en-GB" sz="1400" b="0" kern="1200" dirty="0"/>
            <a:t>Function and event catering</a:t>
          </a:r>
        </a:p>
      </dsp:txBody>
      <dsp:txXfrm>
        <a:off x="238289" y="3382474"/>
        <a:ext cx="2365900" cy="1769345"/>
      </dsp:txXfrm>
    </dsp:sp>
    <dsp:sp modelId="{37E2A156-FD72-2046-B942-301D300EB506}">
      <dsp:nvSpPr>
        <dsp:cNvPr id="0" name=""/>
        <dsp:cNvSpPr/>
      </dsp:nvSpPr>
      <dsp:spPr>
        <a:xfrm>
          <a:off x="2838626" y="3157008"/>
          <a:ext cx="2614857" cy="19020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673408-C5F5-0442-9F7B-67FA1C10DC5F}">
      <dsp:nvSpPr>
        <dsp:cNvPr id="0" name=""/>
        <dsp:cNvSpPr/>
      </dsp:nvSpPr>
      <dsp:spPr>
        <a:xfrm>
          <a:off x="3018014" y="3327427"/>
          <a:ext cx="2614857" cy="19020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OPEN MARKET</a:t>
          </a:r>
        </a:p>
        <a:p>
          <a:pPr marL="0" lvl="0" indent="0" algn="ctr" defTabSz="800100">
            <a:lnSpc>
              <a:spcPct val="90000"/>
            </a:lnSpc>
            <a:spcBef>
              <a:spcPct val="0"/>
            </a:spcBef>
            <a:spcAft>
              <a:spcPct val="35000"/>
            </a:spcAft>
            <a:buNone/>
          </a:pPr>
          <a:r>
            <a:rPr lang="en-GB" sz="1400" b="0" kern="1200" dirty="0"/>
            <a:t>Hotels/Restaurants</a:t>
          </a:r>
        </a:p>
        <a:p>
          <a:pPr marL="0" lvl="0" indent="0" algn="ctr" defTabSz="800100">
            <a:lnSpc>
              <a:spcPct val="90000"/>
            </a:lnSpc>
            <a:spcBef>
              <a:spcPct val="0"/>
            </a:spcBef>
            <a:spcAft>
              <a:spcPct val="35000"/>
            </a:spcAft>
            <a:buNone/>
          </a:pPr>
          <a:r>
            <a:rPr lang="en-GB" sz="1400" b="0" kern="1200" dirty="0"/>
            <a:t>Fast-food/take-aways</a:t>
          </a:r>
        </a:p>
        <a:p>
          <a:pPr marL="0" lvl="0" indent="0" algn="ctr" defTabSz="800100">
            <a:lnSpc>
              <a:spcPct val="90000"/>
            </a:lnSpc>
            <a:spcBef>
              <a:spcPct val="0"/>
            </a:spcBef>
            <a:spcAft>
              <a:spcPct val="35000"/>
            </a:spcAft>
            <a:buNone/>
          </a:pPr>
          <a:r>
            <a:rPr lang="en-GB" sz="1400" b="0" kern="1200" dirty="0"/>
            <a:t>Retail/Leisure</a:t>
          </a:r>
        </a:p>
        <a:p>
          <a:pPr marL="0" lvl="0" indent="0" algn="ctr" defTabSz="800100">
            <a:lnSpc>
              <a:spcPct val="90000"/>
            </a:lnSpc>
            <a:spcBef>
              <a:spcPct val="0"/>
            </a:spcBef>
            <a:spcAft>
              <a:spcPct val="35000"/>
            </a:spcAft>
            <a:buNone/>
          </a:pPr>
          <a:r>
            <a:rPr lang="en-GB" sz="1400" b="0" kern="1200" dirty="0"/>
            <a:t>Pubs &amp; bars</a:t>
          </a:r>
        </a:p>
      </dsp:txBody>
      <dsp:txXfrm>
        <a:off x="3073722" y="3383135"/>
        <a:ext cx="2503441" cy="1790608"/>
      </dsp:txXfrm>
    </dsp:sp>
    <dsp:sp modelId="{CB78C443-078F-9845-938A-A7F27D1FCC3A}">
      <dsp:nvSpPr>
        <dsp:cNvPr id="0" name=""/>
        <dsp:cNvSpPr/>
      </dsp:nvSpPr>
      <dsp:spPr>
        <a:xfrm>
          <a:off x="5665955" y="1589103"/>
          <a:ext cx="2731052" cy="31175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93B4E-24B7-AA4D-8A97-B14B3BC01162}">
      <dsp:nvSpPr>
        <dsp:cNvPr id="0" name=""/>
        <dsp:cNvSpPr/>
      </dsp:nvSpPr>
      <dsp:spPr>
        <a:xfrm>
          <a:off x="5845343" y="1759522"/>
          <a:ext cx="2731052" cy="311753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SUBSIDISED</a:t>
          </a:r>
          <a:r>
            <a:rPr lang="en-GB" sz="1600" b="1" kern="1200" baseline="0" dirty="0"/>
            <a:t> OR WELFARE (Cost orientated)</a:t>
          </a:r>
        </a:p>
        <a:p>
          <a:pPr marL="0" lvl="0" indent="0" algn="ctr" defTabSz="711200">
            <a:lnSpc>
              <a:spcPct val="90000"/>
            </a:lnSpc>
            <a:spcBef>
              <a:spcPct val="0"/>
            </a:spcBef>
            <a:spcAft>
              <a:spcPct val="35000"/>
            </a:spcAft>
            <a:buNone/>
          </a:pPr>
          <a:r>
            <a:rPr lang="en-GB" sz="1400" kern="1200" baseline="0" dirty="0"/>
            <a:t>Institutional catering</a:t>
          </a:r>
        </a:p>
        <a:p>
          <a:pPr marL="0" lvl="0" indent="0" algn="ctr" defTabSz="711200">
            <a:lnSpc>
              <a:spcPct val="90000"/>
            </a:lnSpc>
            <a:spcBef>
              <a:spcPct val="0"/>
            </a:spcBef>
            <a:spcAft>
              <a:spcPct val="35000"/>
            </a:spcAft>
            <a:buNone/>
          </a:pPr>
          <a:r>
            <a:rPr lang="en-GB" sz="1400" kern="1200" baseline="0" dirty="0"/>
            <a:t>Schools</a:t>
          </a:r>
        </a:p>
        <a:p>
          <a:pPr marL="0" lvl="0" indent="0" algn="ctr" defTabSz="711200">
            <a:lnSpc>
              <a:spcPct val="90000"/>
            </a:lnSpc>
            <a:spcBef>
              <a:spcPct val="0"/>
            </a:spcBef>
            <a:spcAft>
              <a:spcPct val="35000"/>
            </a:spcAft>
            <a:buNone/>
          </a:pPr>
          <a:r>
            <a:rPr lang="en-GB" sz="1400" kern="1200" baseline="0" dirty="0"/>
            <a:t>Universities and colleges</a:t>
          </a:r>
        </a:p>
        <a:p>
          <a:pPr marL="0" lvl="0" indent="0" algn="ctr" defTabSz="711200">
            <a:lnSpc>
              <a:spcPct val="90000"/>
            </a:lnSpc>
            <a:spcBef>
              <a:spcPct val="0"/>
            </a:spcBef>
            <a:spcAft>
              <a:spcPct val="35000"/>
            </a:spcAft>
            <a:buNone/>
          </a:pPr>
          <a:r>
            <a:rPr lang="en-GB" sz="1400" kern="1200" baseline="0" dirty="0"/>
            <a:t>Hospitals</a:t>
          </a:r>
        </a:p>
        <a:p>
          <a:pPr marL="0" lvl="0" indent="0" algn="ctr" defTabSz="711200">
            <a:lnSpc>
              <a:spcPct val="90000"/>
            </a:lnSpc>
            <a:spcBef>
              <a:spcPct val="0"/>
            </a:spcBef>
            <a:spcAft>
              <a:spcPct val="35000"/>
            </a:spcAft>
            <a:buNone/>
          </a:pPr>
          <a:r>
            <a:rPr lang="en-GB" sz="1400" kern="1200" baseline="0" dirty="0"/>
            <a:t>The services</a:t>
          </a:r>
        </a:p>
        <a:p>
          <a:pPr marL="0" lvl="0" indent="0" algn="ctr" defTabSz="711200">
            <a:lnSpc>
              <a:spcPct val="90000"/>
            </a:lnSpc>
            <a:spcBef>
              <a:spcPct val="0"/>
            </a:spcBef>
            <a:spcAft>
              <a:spcPct val="35000"/>
            </a:spcAft>
            <a:buNone/>
          </a:pPr>
          <a:r>
            <a:rPr lang="en-GB" sz="1400" kern="1200" baseline="0" dirty="0"/>
            <a:t>Prisons</a:t>
          </a:r>
        </a:p>
        <a:p>
          <a:pPr marL="0" lvl="0" indent="0" algn="ctr" defTabSz="711200">
            <a:lnSpc>
              <a:spcPct val="90000"/>
            </a:lnSpc>
            <a:spcBef>
              <a:spcPct val="0"/>
            </a:spcBef>
            <a:spcAft>
              <a:spcPct val="35000"/>
            </a:spcAft>
            <a:buNone/>
          </a:pPr>
          <a:r>
            <a:rPr lang="en-GB" sz="1400" kern="1200" baseline="0" dirty="0"/>
            <a:t>Employee catering: contract food service/in-house caterer</a:t>
          </a:r>
          <a:endParaRPr lang="en-GB" sz="900" kern="1200" baseline="0" dirty="0"/>
        </a:p>
        <a:p>
          <a:pPr marL="0" lvl="0" indent="0" algn="ctr" defTabSz="711200">
            <a:lnSpc>
              <a:spcPct val="90000"/>
            </a:lnSpc>
            <a:spcBef>
              <a:spcPct val="0"/>
            </a:spcBef>
            <a:spcAft>
              <a:spcPct val="35000"/>
            </a:spcAft>
            <a:buNone/>
          </a:pPr>
          <a:endParaRPr lang="en-GB" sz="900" kern="1200" dirty="0"/>
        </a:p>
      </dsp:txBody>
      <dsp:txXfrm>
        <a:off x="5925333" y="1839512"/>
        <a:ext cx="2571072" cy="29575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55D4D-313A-AA4E-A8BA-3E74D681DC4D}">
      <dsp:nvSpPr>
        <dsp:cNvPr id="0" name=""/>
        <dsp:cNvSpPr/>
      </dsp:nvSpPr>
      <dsp:spPr>
        <a:xfrm>
          <a:off x="5931469" y="3879765"/>
          <a:ext cx="2818535" cy="182577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ctr" defTabSz="889000">
            <a:lnSpc>
              <a:spcPct val="90000"/>
            </a:lnSpc>
            <a:spcBef>
              <a:spcPct val="0"/>
            </a:spcBef>
            <a:spcAft>
              <a:spcPct val="15000"/>
            </a:spcAft>
            <a:buNone/>
          </a:pPr>
          <a:r>
            <a:rPr lang="en-GB" sz="2000" kern="1200" dirty="0"/>
            <a:t>Managing people</a:t>
          </a:r>
        </a:p>
      </dsp:txBody>
      <dsp:txXfrm>
        <a:off x="6817136" y="4376314"/>
        <a:ext cx="1892763" cy="1289117"/>
      </dsp:txXfrm>
    </dsp:sp>
    <dsp:sp modelId="{765A7D35-1F63-244B-9183-A5D726A36712}">
      <dsp:nvSpPr>
        <dsp:cNvPr id="0" name=""/>
        <dsp:cNvSpPr/>
      </dsp:nvSpPr>
      <dsp:spPr>
        <a:xfrm>
          <a:off x="28246" y="3879765"/>
          <a:ext cx="2818535" cy="182577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ctr" defTabSz="889000">
            <a:lnSpc>
              <a:spcPct val="90000"/>
            </a:lnSpc>
            <a:spcBef>
              <a:spcPct val="0"/>
            </a:spcBef>
            <a:spcAft>
              <a:spcPct val="15000"/>
            </a:spcAft>
            <a:buNone/>
          </a:pPr>
          <a:r>
            <a:rPr lang="en-GB" sz="2000" kern="1200" dirty="0"/>
            <a:t> Personal</a:t>
          </a:r>
        </a:p>
        <a:p>
          <a:pPr marL="228600" lvl="1" indent="-228600" algn="ctr" defTabSz="889000">
            <a:lnSpc>
              <a:spcPct val="90000"/>
            </a:lnSpc>
            <a:spcBef>
              <a:spcPct val="0"/>
            </a:spcBef>
            <a:spcAft>
              <a:spcPct val="15000"/>
            </a:spcAft>
            <a:buNone/>
          </a:pPr>
          <a:r>
            <a:rPr lang="en-GB" sz="2000" kern="1200" dirty="0"/>
            <a:t> skills</a:t>
          </a:r>
        </a:p>
      </dsp:txBody>
      <dsp:txXfrm>
        <a:off x="68352" y="4376314"/>
        <a:ext cx="1892763" cy="1289117"/>
      </dsp:txXfrm>
    </dsp:sp>
    <dsp:sp modelId="{16CC07BD-7258-E24C-A1DF-ACC359961B7B}">
      <dsp:nvSpPr>
        <dsp:cNvPr id="0" name=""/>
        <dsp:cNvSpPr/>
      </dsp:nvSpPr>
      <dsp:spPr>
        <a:xfrm>
          <a:off x="5947512" y="0"/>
          <a:ext cx="2818535" cy="182577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ctr" defTabSz="889000">
            <a:lnSpc>
              <a:spcPct val="90000"/>
            </a:lnSpc>
            <a:spcBef>
              <a:spcPct val="0"/>
            </a:spcBef>
            <a:spcAft>
              <a:spcPct val="15000"/>
            </a:spcAft>
            <a:buNone/>
          </a:pPr>
          <a:r>
            <a:rPr lang="en-GB" sz="2000" kern="1200" dirty="0"/>
            <a:t>   Managing operations</a:t>
          </a:r>
        </a:p>
      </dsp:txBody>
      <dsp:txXfrm>
        <a:off x="6833178" y="40106"/>
        <a:ext cx="1892763" cy="1289117"/>
      </dsp:txXfrm>
    </dsp:sp>
    <dsp:sp modelId="{8A643F20-729A-EE44-A059-A2843CB056FB}">
      <dsp:nvSpPr>
        <dsp:cNvPr id="0" name=""/>
        <dsp:cNvSpPr/>
      </dsp:nvSpPr>
      <dsp:spPr>
        <a:xfrm>
          <a:off x="0" y="36570"/>
          <a:ext cx="2818535" cy="182577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ctr" defTabSz="889000">
            <a:lnSpc>
              <a:spcPct val="90000"/>
            </a:lnSpc>
            <a:spcBef>
              <a:spcPct val="0"/>
            </a:spcBef>
            <a:spcAft>
              <a:spcPct val="15000"/>
            </a:spcAft>
            <a:buNone/>
          </a:pPr>
          <a:r>
            <a:rPr lang="en-GB" sz="2000" kern="1200" dirty="0"/>
            <a:t>Managing the</a:t>
          </a:r>
        </a:p>
        <a:p>
          <a:pPr marL="228600" lvl="1" indent="-228600" algn="ctr" defTabSz="889000">
            <a:lnSpc>
              <a:spcPct val="90000"/>
            </a:lnSpc>
            <a:spcBef>
              <a:spcPct val="0"/>
            </a:spcBef>
            <a:spcAft>
              <a:spcPct val="15000"/>
            </a:spcAft>
            <a:buNone/>
          </a:pPr>
          <a:r>
            <a:rPr lang="en-GB" sz="2000" kern="1200" dirty="0"/>
            <a:t>   business</a:t>
          </a:r>
        </a:p>
      </dsp:txBody>
      <dsp:txXfrm>
        <a:off x="40106" y="76676"/>
        <a:ext cx="1892763" cy="1289117"/>
      </dsp:txXfrm>
    </dsp:sp>
    <dsp:sp modelId="{AB9EDF24-6712-984D-82C2-95C96026B02E}">
      <dsp:nvSpPr>
        <dsp:cNvPr id="0" name=""/>
        <dsp:cNvSpPr/>
      </dsp:nvSpPr>
      <dsp:spPr>
        <a:xfrm>
          <a:off x="1855470" y="325215"/>
          <a:ext cx="2470497" cy="2470497"/>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t>Managing business:</a:t>
          </a:r>
        </a:p>
        <a:p>
          <a:pPr marL="0" lvl="0" indent="0" algn="ctr" defTabSz="622300">
            <a:lnSpc>
              <a:spcPct val="90000"/>
            </a:lnSpc>
            <a:spcBef>
              <a:spcPct val="0"/>
            </a:spcBef>
            <a:spcAft>
              <a:spcPct val="35000"/>
            </a:spcAft>
            <a:buNone/>
          </a:pPr>
          <a:r>
            <a:rPr lang="en-GB" sz="1400" kern="1200" dirty="0"/>
            <a:t>performance</a:t>
          </a:r>
        </a:p>
        <a:p>
          <a:pPr marL="0" lvl="0" indent="0" algn="ctr" defTabSz="622300">
            <a:lnSpc>
              <a:spcPct val="90000"/>
            </a:lnSpc>
            <a:spcBef>
              <a:spcPct val="0"/>
            </a:spcBef>
            <a:spcAft>
              <a:spcPct val="35000"/>
            </a:spcAft>
            <a:buNone/>
          </a:pPr>
          <a:r>
            <a:rPr lang="en-GB" sz="1400" kern="1200" dirty="0"/>
            <a:t>objectives</a:t>
          </a:r>
        </a:p>
        <a:p>
          <a:pPr marL="0" lvl="0" indent="0" algn="ctr" defTabSz="622300">
            <a:lnSpc>
              <a:spcPct val="90000"/>
            </a:lnSpc>
            <a:spcBef>
              <a:spcPct val="0"/>
            </a:spcBef>
            <a:spcAft>
              <a:spcPct val="35000"/>
            </a:spcAft>
            <a:buNone/>
          </a:pPr>
          <a:r>
            <a:rPr lang="en-GB" sz="1400" kern="1200" dirty="0"/>
            <a:t>strategic decisions</a:t>
          </a:r>
        </a:p>
        <a:p>
          <a:pPr marL="0" lvl="0" indent="0" algn="ctr" defTabSz="622300">
            <a:lnSpc>
              <a:spcPct val="90000"/>
            </a:lnSpc>
            <a:spcBef>
              <a:spcPct val="0"/>
            </a:spcBef>
            <a:spcAft>
              <a:spcPct val="35000"/>
            </a:spcAft>
            <a:buNone/>
          </a:pPr>
          <a:r>
            <a:rPr lang="en-GB" sz="1400" kern="1200" dirty="0"/>
            <a:t>legal complexity</a:t>
          </a:r>
        </a:p>
      </dsp:txBody>
      <dsp:txXfrm>
        <a:off x="2579062" y="1048807"/>
        <a:ext cx="1746905" cy="1746905"/>
      </dsp:txXfrm>
    </dsp:sp>
    <dsp:sp modelId="{BC836549-2822-0B43-BF29-C29C844C4CCA}">
      <dsp:nvSpPr>
        <dsp:cNvPr id="0" name=""/>
        <dsp:cNvSpPr/>
      </dsp:nvSpPr>
      <dsp:spPr>
        <a:xfrm rot="5400000">
          <a:off x="4440079" y="325215"/>
          <a:ext cx="2470497" cy="2470497"/>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t>Day to day operations</a:t>
          </a:r>
        </a:p>
        <a:p>
          <a:pPr marL="0" lvl="0" indent="0" algn="ctr" defTabSz="622300">
            <a:lnSpc>
              <a:spcPct val="90000"/>
            </a:lnSpc>
            <a:spcBef>
              <a:spcPct val="0"/>
            </a:spcBef>
            <a:spcAft>
              <a:spcPct val="35000"/>
            </a:spcAft>
            <a:buNone/>
          </a:pPr>
          <a:r>
            <a:rPr lang="en-GB" sz="1400" kern="1200" dirty="0"/>
            <a:t>Specialist technical areas</a:t>
          </a:r>
        </a:p>
        <a:p>
          <a:pPr marL="0" lvl="0" indent="0" algn="ctr" defTabSz="622300">
            <a:lnSpc>
              <a:spcPct val="90000"/>
            </a:lnSpc>
            <a:spcBef>
              <a:spcPct val="0"/>
            </a:spcBef>
            <a:spcAft>
              <a:spcPct val="35000"/>
            </a:spcAft>
            <a:buNone/>
          </a:pPr>
          <a:r>
            <a:rPr lang="en-GB" sz="1400" kern="1200" dirty="0"/>
            <a:t>Managing a crisis</a:t>
          </a:r>
        </a:p>
      </dsp:txBody>
      <dsp:txXfrm rot="-5400000">
        <a:off x="4440079" y="1048807"/>
        <a:ext cx="1746905" cy="1746905"/>
      </dsp:txXfrm>
    </dsp:sp>
    <dsp:sp modelId="{9E281FA0-8446-3C40-BFFF-F0C904F28118}">
      <dsp:nvSpPr>
        <dsp:cNvPr id="0" name=""/>
        <dsp:cNvSpPr/>
      </dsp:nvSpPr>
      <dsp:spPr>
        <a:xfrm rot="10800000">
          <a:off x="4440079" y="2909824"/>
          <a:ext cx="2470497" cy="2470497"/>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t>Managing:</a:t>
          </a:r>
        </a:p>
        <a:p>
          <a:pPr marL="0" lvl="0" indent="0" algn="ctr" defTabSz="622300">
            <a:lnSpc>
              <a:spcPct val="90000"/>
            </a:lnSpc>
            <a:spcBef>
              <a:spcPct val="0"/>
            </a:spcBef>
            <a:spcAft>
              <a:spcPct val="35000"/>
            </a:spcAft>
            <a:buNone/>
          </a:pPr>
          <a:r>
            <a:rPr lang="en-GB" sz="1400" kern="1200" dirty="0"/>
            <a:t> individuals</a:t>
          </a:r>
        </a:p>
        <a:p>
          <a:pPr marL="0" lvl="0" indent="0" algn="ctr" defTabSz="622300">
            <a:lnSpc>
              <a:spcPct val="90000"/>
            </a:lnSpc>
            <a:spcBef>
              <a:spcPct val="0"/>
            </a:spcBef>
            <a:spcAft>
              <a:spcPct val="35000"/>
            </a:spcAft>
            <a:buNone/>
          </a:pPr>
          <a:r>
            <a:rPr lang="en-GB" sz="1400" kern="1200" dirty="0"/>
            <a:t> teams</a:t>
          </a:r>
        </a:p>
        <a:p>
          <a:pPr marL="0" lvl="0" indent="0" algn="ctr" defTabSz="622300">
            <a:lnSpc>
              <a:spcPct val="90000"/>
            </a:lnSpc>
            <a:spcBef>
              <a:spcPct val="0"/>
            </a:spcBef>
            <a:spcAft>
              <a:spcPct val="35000"/>
            </a:spcAft>
            <a:buNone/>
          </a:pPr>
          <a:r>
            <a:rPr lang="en-GB" sz="1400" kern="1200" dirty="0"/>
            <a:t>external contracts</a:t>
          </a:r>
        </a:p>
        <a:p>
          <a:pPr marL="0" lvl="0" indent="0" algn="ctr" defTabSz="622300">
            <a:lnSpc>
              <a:spcPct val="90000"/>
            </a:lnSpc>
            <a:spcBef>
              <a:spcPct val="0"/>
            </a:spcBef>
            <a:spcAft>
              <a:spcPct val="35000"/>
            </a:spcAft>
            <a:buNone/>
          </a:pPr>
          <a:r>
            <a:rPr lang="en-GB" sz="1400" kern="1200" dirty="0"/>
            <a:t>personnel administration</a:t>
          </a:r>
        </a:p>
      </dsp:txBody>
      <dsp:txXfrm rot="10800000">
        <a:off x="4440079" y="2909824"/>
        <a:ext cx="1746905" cy="1746905"/>
      </dsp:txXfrm>
    </dsp:sp>
    <dsp:sp modelId="{4CEAAC9B-8FF6-6F45-B2D6-92C3BC365095}">
      <dsp:nvSpPr>
        <dsp:cNvPr id="0" name=""/>
        <dsp:cNvSpPr/>
      </dsp:nvSpPr>
      <dsp:spPr>
        <a:xfrm rot="16200000">
          <a:off x="1855470" y="2909824"/>
          <a:ext cx="2470497" cy="2470497"/>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t>Training</a:t>
          </a:r>
        </a:p>
        <a:p>
          <a:pPr marL="0" lvl="0" indent="0" algn="ctr" defTabSz="622300">
            <a:lnSpc>
              <a:spcPct val="90000"/>
            </a:lnSpc>
            <a:spcBef>
              <a:spcPct val="0"/>
            </a:spcBef>
            <a:spcAft>
              <a:spcPct val="35000"/>
            </a:spcAft>
            <a:buNone/>
          </a:pPr>
          <a:r>
            <a:rPr lang="en-GB" sz="1400" kern="1200" dirty="0"/>
            <a:t>Interpersonal skills</a:t>
          </a:r>
        </a:p>
        <a:p>
          <a:pPr marL="0" lvl="0" indent="0" algn="ctr" defTabSz="622300">
            <a:lnSpc>
              <a:spcPct val="90000"/>
            </a:lnSpc>
            <a:spcBef>
              <a:spcPct val="0"/>
            </a:spcBef>
            <a:spcAft>
              <a:spcPct val="35000"/>
            </a:spcAft>
            <a:buNone/>
          </a:pPr>
          <a:r>
            <a:rPr lang="en-GB" sz="1400" kern="1200" dirty="0"/>
            <a:t>Self-development</a:t>
          </a:r>
        </a:p>
        <a:p>
          <a:pPr marL="0" lvl="0" indent="0" algn="ctr" defTabSz="622300">
            <a:lnSpc>
              <a:spcPct val="90000"/>
            </a:lnSpc>
            <a:spcBef>
              <a:spcPct val="0"/>
            </a:spcBef>
            <a:spcAft>
              <a:spcPct val="35000"/>
            </a:spcAft>
            <a:buNone/>
          </a:pPr>
          <a:r>
            <a:rPr lang="en-GB" sz="1400" kern="1200" dirty="0"/>
            <a:t>IT</a:t>
          </a:r>
        </a:p>
      </dsp:txBody>
      <dsp:txXfrm rot="5400000">
        <a:off x="2579062" y="2909824"/>
        <a:ext cx="1746905" cy="1746905"/>
      </dsp:txXfrm>
    </dsp:sp>
    <dsp:sp modelId="{CDA74DFB-CB73-064E-B2D8-95EDD70E7AE9}">
      <dsp:nvSpPr>
        <dsp:cNvPr id="0" name=""/>
        <dsp:cNvSpPr/>
      </dsp:nvSpPr>
      <dsp:spPr>
        <a:xfrm>
          <a:off x="3956535" y="2339270"/>
          <a:ext cx="852977" cy="741719"/>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DDDE42-9EBC-8243-A167-F05D04302F85}">
      <dsp:nvSpPr>
        <dsp:cNvPr id="0" name=""/>
        <dsp:cNvSpPr/>
      </dsp:nvSpPr>
      <dsp:spPr>
        <a:xfrm rot="10800000">
          <a:off x="3956535" y="2624547"/>
          <a:ext cx="852977" cy="741719"/>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98C15-DAB0-B44D-9FD9-3A7AC3912BDD}">
      <dsp:nvSpPr>
        <dsp:cNvPr id="0" name=""/>
        <dsp:cNvSpPr/>
      </dsp:nvSpPr>
      <dsp:spPr>
        <a:xfrm>
          <a:off x="4013633" y="683105"/>
          <a:ext cx="143091" cy="626876"/>
        </a:xfrm>
        <a:custGeom>
          <a:avLst/>
          <a:gdLst/>
          <a:ahLst/>
          <a:cxnLst/>
          <a:rect l="0" t="0" r="0" b="0"/>
          <a:pathLst>
            <a:path>
              <a:moveTo>
                <a:pt x="143091" y="0"/>
              </a:moveTo>
              <a:lnTo>
                <a:pt x="143091" y="626876"/>
              </a:lnTo>
              <a:lnTo>
                <a:pt x="0" y="6268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124163-64E5-6D4E-BF2F-9D3786447385}">
      <dsp:nvSpPr>
        <dsp:cNvPr id="0" name=""/>
        <dsp:cNvSpPr/>
      </dsp:nvSpPr>
      <dsp:spPr>
        <a:xfrm>
          <a:off x="7291369" y="3438259"/>
          <a:ext cx="130085" cy="2511394"/>
        </a:xfrm>
        <a:custGeom>
          <a:avLst/>
          <a:gdLst/>
          <a:ahLst/>
          <a:cxnLst/>
          <a:rect l="0" t="0" r="0" b="0"/>
          <a:pathLst>
            <a:path>
              <a:moveTo>
                <a:pt x="130085" y="0"/>
              </a:moveTo>
              <a:lnTo>
                <a:pt x="0" y="2511394"/>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72AB7042-0E9B-B246-ACC6-B89EBC6F8F5C}">
      <dsp:nvSpPr>
        <dsp:cNvPr id="0" name=""/>
        <dsp:cNvSpPr/>
      </dsp:nvSpPr>
      <dsp:spPr>
        <a:xfrm>
          <a:off x="7253601" y="3438259"/>
          <a:ext cx="167852" cy="2503988"/>
        </a:xfrm>
        <a:custGeom>
          <a:avLst/>
          <a:gdLst/>
          <a:ahLst/>
          <a:cxnLst/>
          <a:rect l="0" t="0" r="0" b="0"/>
          <a:pathLst>
            <a:path>
              <a:moveTo>
                <a:pt x="167852" y="0"/>
              </a:moveTo>
              <a:lnTo>
                <a:pt x="167852" y="2503988"/>
              </a:lnTo>
              <a:lnTo>
                <a:pt x="0" y="250398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8C6CA9-8482-A244-AABE-2E5E58385B1B}">
      <dsp:nvSpPr>
        <dsp:cNvPr id="0" name=""/>
        <dsp:cNvSpPr/>
      </dsp:nvSpPr>
      <dsp:spPr>
        <a:xfrm>
          <a:off x="5689845" y="3438259"/>
          <a:ext cx="1731608" cy="2453367"/>
        </a:xfrm>
        <a:custGeom>
          <a:avLst/>
          <a:gdLst/>
          <a:ahLst/>
          <a:cxnLst/>
          <a:rect l="0" t="0" r="0" b="0"/>
          <a:pathLst>
            <a:path>
              <a:moveTo>
                <a:pt x="1731608" y="0"/>
              </a:moveTo>
              <a:lnTo>
                <a:pt x="1731608" y="2453367"/>
              </a:lnTo>
              <a:lnTo>
                <a:pt x="0" y="245336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03ECCA-1826-0D4F-9FD6-887847E5ADB6}">
      <dsp:nvSpPr>
        <dsp:cNvPr id="0" name=""/>
        <dsp:cNvSpPr/>
      </dsp:nvSpPr>
      <dsp:spPr>
        <a:xfrm>
          <a:off x="7891898" y="2596501"/>
          <a:ext cx="91440" cy="160371"/>
        </a:xfrm>
        <a:custGeom>
          <a:avLst/>
          <a:gdLst/>
          <a:ahLst/>
          <a:cxnLst/>
          <a:rect l="0" t="0" r="0" b="0"/>
          <a:pathLst>
            <a:path>
              <a:moveTo>
                <a:pt x="45720" y="0"/>
              </a:moveTo>
              <a:lnTo>
                <a:pt x="45720" y="17279"/>
              </a:lnTo>
              <a:lnTo>
                <a:pt x="74665" y="17279"/>
              </a:lnTo>
              <a:lnTo>
                <a:pt x="74665" y="16037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C4E939-EA74-DA44-9508-06E7908EA005}">
      <dsp:nvSpPr>
        <dsp:cNvPr id="0" name=""/>
        <dsp:cNvSpPr/>
      </dsp:nvSpPr>
      <dsp:spPr>
        <a:xfrm>
          <a:off x="4156724" y="683105"/>
          <a:ext cx="3780893" cy="1232009"/>
        </a:xfrm>
        <a:custGeom>
          <a:avLst/>
          <a:gdLst/>
          <a:ahLst/>
          <a:cxnLst/>
          <a:rect l="0" t="0" r="0" b="0"/>
          <a:pathLst>
            <a:path>
              <a:moveTo>
                <a:pt x="0" y="0"/>
              </a:moveTo>
              <a:lnTo>
                <a:pt x="0" y="1088917"/>
              </a:lnTo>
              <a:lnTo>
                <a:pt x="3780893" y="1088917"/>
              </a:lnTo>
              <a:lnTo>
                <a:pt x="3780893" y="12320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AA6491-3F4F-E545-B8B2-A3EBE95DA5E9}">
      <dsp:nvSpPr>
        <dsp:cNvPr id="0" name=""/>
        <dsp:cNvSpPr/>
      </dsp:nvSpPr>
      <dsp:spPr>
        <a:xfrm>
          <a:off x="4156724" y="683105"/>
          <a:ext cx="1648956" cy="1253752"/>
        </a:xfrm>
        <a:custGeom>
          <a:avLst/>
          <a:gdLst/>
          <a:ahLst/>
          <a:cxnLst/>
          <a:rect l="0" t="0" r="0" b="0"/>
          <a:pathLst>
            <a:path>
              <a:moveTo>
                <a:pt x="0" y="0"/>
              </a:moveTo>
              <a:lnTo>
                <a:pt x="0" y="1110660"/>
              </a:lnTo>
              <a:lnTo>
                <a:pt x="1648956" y="1110660"/>
              </a:lnTo>
              <a:lnTo>
                <a:pt x="1648956" y="12537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6018B3-0587-9147-A092-62821487697D}">
      <dsp:nvSpPr>
        <dsp:cNvPr id="0" name=""/>
        <dsp:cNvSpPr/>
      </dsp:nvSpPr>
      <dsp:spPr>
        <a:xfrm>
          <a:off x="4111004" y="683105"/>
          <a:ext cx="91440" cy="1253752"/>
        </a:xfrm>
        <a:custGeom>
          <a:avLst/>
          <a:gdLst/>
          <a:ahLst/>
          <a:cxnLst/>
          <a:rect l="0" t="0" r="0" b="0"/>
          <a:pathLst>
            <a:path>
              <a:moveTo>
                <a:pt x="45720" y="0"/>
              </a:moveTo>
              <a:lnTo>
                <a:pt x="45720" y="12537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0A1D07-2552-9A4D-A9C9-1E392A09F980}">
      <dsp:nvSpPr>
        <dsp:cNvPr id="0" name=""/>
        <dsp:cNvSpPr/>
      </dsp:nvSpPr>
      <dsp:spPr>
        <a:xfrm>
          <a:off x="2507768" y="683105"/>
          <a:ext cx="1648956" cy="1253752"/>
        </a:xfrm>
        <a:custGeom>
          <a:avLst/>
          <a:gdLst/>
          <a:ahLst/>
          <a:cxnLst/>
          <a:rect l="0" t="0" r="0" b="0"/>
          <a:pathLst>
            <a:path>
              <a:moveTo>
                <a:pt x="1648956" y="0"/>
              </a:moveTo>
              <a:lnTo>
                <a:pt x="1648956" y="1110660"/>
              </a:lnTo>
              <a:lnTo>
                <a:pt x="0" y="1110660"/>
              </a:lnTo>
              <a:lnTo>
                <a:pt x="0" y="12537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FC6001-4625-024C-81FA-61EB2C014D17}">
      <dsp:nvSpPr>
        <dsp:cNvPr id="0" name=""/>
        <dsp:cNvSpPr/>
      </dsp:nvSpPr>
      <dsp:spPr>
        <a:xfrm>
          <a:off x="313702" y="3585813"/>
          <a:ext cx="4108082" cy="682593"/>
        </a:xfrm>
        <a:custGeom>
          <a:avLst/>
          <a:gdLst/>
          <a:ahLst/>
          <a:cxnLst/>
          <a:rect l="0" t="0" r="0" b="0"/>
          <a:pathLst>
            <a:path>
              <a:moveTo>
                <a:pt x="0" y="0"/>
              </a:moveTo>
              <a:lnTo>
                <a:pt x="0" y="682593"/>
              </a:lnTo>
              <a:lnTo>
                <a:pt x="4108082" y="68259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D2892D-7045-A34F-9F30-C4355CAD8A45}">
      <dsp:nvSpPr>
        <dsp:cNvPr id="0" name=""/>
        <dsp:cNvSpPr/>
      </dsp:nvSpPr>
      <dsp:spPr>
        <a:xfrm>
          <a:off x="313702" y="3585813"/>
          <a:ext cx="2650595" cy="669530"/>
        </a:xfrm>
        <a:custGeom>
          <a:avLst/>
          <a:gdLst/>
          <a:ahLst/>
          <a:cxnLst/>
          <a:rect l="0" t="0" r="0" b="0"/>
          <a:pathLst>
            <a:path>
              <a:moveTo>
                <a:pt x="0" y="0"/>
              </a:moveTo>
              <a:lnTo>
                <a:pt x="0" y="669530"/>
              </a:lnTo>
              <a:lnTo>
                <a:pt x="2650595" y="66953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2726D7-8E75-6442-8871-BD5860945416}">
      <dsp:nvSpPr>
        <dsp:cNvPr id="0" name=""/>
        <dsp:cNvSpPr/>
      </dsp:nvSpPr>
      <dsp:spPr>
        <a:xfrm>
          <a:off x="313702" y="3585813"/>
          <a:ext cx="1171849" cy="658376"/>
        </a:xfrm>
        <a:custGeom>
          <a:avLst/>
          <a:gdLst/>
          <a:ahLst/>
          <a:cxnLst/>
          <a:rect l="0" t="0" r="0" b="0"/>
          <a:pathLst>
            <a:path>
              <a:moveTo>
                <a:pt x="0" y="0"/>
              </a:moveTo>
              <a:lnTo>
                <a:pt x="0" y="658376"/>
              </a:lnTo>
              <a:lnTo>
                <a:pt x="1171849" y="65837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0105F1-EBFC-6A4E-BC0C-D18D5C9812E1}">
      <dsp:nvSpPr>
        <dsp:cNvPr id="0" name=""/>
        <dsp:cNvSpPr/>
      </dsp:nvSpPr>
      <dsp:spPr>
        <a:xfrm>
          <a:off x="38844" y="3585813"/>
          <a:ext cx="274857" cy="645552"/>
        </a:xfrm>
        <a:custGeom>
          <a:avLst/>
          <a:gdLst/>
          <a:ahLst/>
          <a:cxnLst/>
          <a:rect l="0" t="0" r="0" b="0"/>
          <a:pathLst>
            <a:path>
              <a:moveTo>
                <a:pt x="274857" y="0"/>
              </a:moveTo>
              <a:lnTo>
                <a:pt x="0" y="645552"/>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28BD8270-E23B-3B44-AFE9-77FA952AA674}">
      <dsp:nvSpPr>
        <dsp:cNvPr id="0" name=""/>
        <dsp:cNvSpPr/>
      </dsp:nvSpPr>
      <dsp:spPr>
        <a:xfrm>
          <a:off x="813091" y="2618244"/>
          <a:ext cx="91440" cy="286182"/>
        </a:xfrm>
        <a:custGeom>
          <a:avLst/>
          <a:gdLst/>
          <a:ahLst/>
          <a:cxnLst/>
          <a:rect l="0" t="0" r="0" b="0"/>
          <a:pathLst>
            <a:path>
              <a:moveTo>
                <a:pt x="45720" y="0"/>
              </a:moveTo>
              <a:lnTo>
                <a:pt x="45720" y="2861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2AD0C1-D81A-B448-A240-C53432E55231}">
      <dsp:nvSpPr>
        <dsp:cNvPr id="0" name=""/>
        <dsp:cNvSpPr/>
      </dsp:nvSpPr>
      <dsp:spPr>
        <a:xfrm>
          <a:off x="858811" y="683105"/>
          <a:ext cx="3297913" cy="1253752"/>
        </a:xfrm>
        <a:custGeom>
          <a:avLst/>
          <a:gdLst/>
          <a:ahLst/>
          <a:cxnLst/>
          <a:rect l="0" t="0" r="0" b="0"/>
          <a:pathLst>
            <a:path>
              <a:moveTo>
                <a:pt x="3297913" y="0"/>
              </a:moveTo>
              <a:lnTo>
                <a:pt x="3297913" y="1110660"/>
              </a:lnTo>
              <a:lnTo>
                <a:pt x="0" y="1110660"/>
              </a:lnTo>
              <a:lnTo>
                <a:pt x="0" y="12537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2CC0AA-DEDE-474D-9D2C-5412E24D5C5C}">
      <dsp:nvSpPr>
        <dsp:cNvPr id="0" name=""/>
        <dsp:cNvSpPr/>
      </dsp:nvSpPr>
      <dsp:spPr>
        <a:xfrm>
          <a:off x="3475337" y="1718"/>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General Manager</a:t>
          </a:r>
        </a:p>
      </dsp:txBody>
      <dsp:txXfrm>
        <a:off x="3475337" y="1718"/>
        <a:ext cx="1362773" cy="681386"/>
      </dsp:txXfrm>
    </dsp:sp>
    <dsp:sp modelId="{C3A2D11A-CFB3-DB41-AE2A-1E1FA73CAA08}">
      <dsp:nvSpPr>
        <dsp:cNvPr id="0" name=""/>
        <dsp:cNvSpPr/>
      </dsp:nvSpPr>
      <dsp:spPr>
        <a:xfrm>
          <a:off x="177424" y="1936857"/>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Food</a:t>
          </a:r>
          <a:r>
            <a:rPr lang="en-GB" sz="1500" kern="1200" baseline="0" dirty="0"/>
            <a:t> and Beverage Manager</a:t>
          </a:r>
          <a:endParaRPr lang="en-GB" sz="1500" kern="1200" dirty="0"/>
        </a:p>
      </dsp:txBody>
      <dsp:txXfrm>
        <a:off x="177424" y="1936857"/>
        <a:ext cx="1362773" cy="681386"/>
      </dsp:txXfrm>
    </dsp:sp>
    <dsp:sp modelId="{480D711D-E1C3-ED42-9796-80F3EA5C0E74}">
      <dsp:nvSpPr>
        <dsp:cNvPr id="0" name=""/>
        <dsp:cNvSpPr/>
      </dsp:nvSpPr>
      <dsp:spPr>
        <a:xfrm>
          <a:off x="177424" y="2904426"/>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Assistant Food and Beverage Manager</a:t>
          </a:r>
        </a:p>
      </dsp:txBody>
      <dsp:txXfrm>
        <a:off x="177424" y="2904426"/>
        <a:ext cx="1362773" cy="681386"/>
      </dsp:txXfrm>
    </dsp:sp>
    <dsp:sp modelId="{6BA2C99A-CDE8-7D47-9867-A2FC2F8A055F}">
      <dsp:nvSpPr>
        <dsp:cNvPr id="0" name=""/>
        <dsp:cNvSpPr/>
      </dsp:nvSpPr>
      <dsp:spPr>
        <a:xfrm>
          <a:off x="38844" y="3890673"/>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Head Chef</a:t>
          </a:r>
        </a:p>
      </dsp:txBody>
      <dsp:txXfrm>
        <a:off x="38844" y="3890673"/>
        <a:ext cx="1362773" cy="681386"/>
      </dsp:txXfrm>
    </dsp:sp>
    <dsp:sp modelId="{C7ED4B66-E3B3-D24A-BDBC-E09487BCF3C4}">
      <dsp:nvSpPr>
        <dsp:cNvPr id="0" name=""/>
        <dsp:cNvSpPr/>
      </dsp:nvSpPr>
      <dsp:spPr>
        <a:xfrm>
          <a:off x="1485551" y="3903496"/>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Restaurant Manager</a:t>
          </a:r>
        </a:p>
      </dsp:txBody>
      <dsp:txXfrm>
        <a:off x="1485551" y="3903496"/>
        <a:ext cx="1362773" cy="681386"/>
      </dsp:txXfrm>
    </dsp:sp>
    <dsp:sp modelId="{043B91E6-8E21-3E4E-AF1E-5FE4F1E48F95}">
      <dsp:nvSpPr>
        <dsp:cNvPr id="0" name=""/>
        <dsp:cNvSpPr/>
      </dsp:nvSpPr>
      <dsp:spPr>
        <a:xfrm>
          <a:off x="2964297" y="3914651"/>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Floor Service Manager</a:t>
          </a:r>
        </a:p>
      </dsp:txBody>
      <dsp:txXfrm>
        <a:off x="2964297" y="3914651"/>
        <a:ext cx="1362773" cy="681386"/>
      </dsp:txXfrm>
    </dsp:sp>
    <dsp:sp modelId="{73B243AD-5797-454D-BE84-142B4C93C654}">
      <dsp:nvSpPr>
        <dsp:cNvPr id="0" name=""/>
        <dsp:cNvSpPr/>
      </dsp:nvSpPr>
      <dsp:spPr>
        <a:xfrm>
          <a:off x="4421784" y="3927713"/>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GB" sz="1100" kern="1200" dirty="0"/>
            <a:t>Banqueting Head Manager</a:t>
          </a:r>
        </a:p>
      </dsp:txBody>
      <dsp:txXfrm>
        <a:off x="4421784" y="3927713"/>
        <a:ext cx="1362773" cy="681386"/>
      </dsp:txXfrm>
    </dsp:sp>
    <dsp:sp modelId="{6B9095E6-4F68-BF43-9D14-F99441AED119}">
      <dsp:nvSpPr>
        <dsp:cNvPr id="0" name=""/>
        <dsp:cNvSpPr/>
      </dsp:nvSpPr>
      <dsp:spPr>
        <a:xfrm>
          <a:off x="1826381" y="1936857"/>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HR</a:t>
          </a:r>
        </a:p>
      </dsp:txBody>
      <dsp:txXfrm>
        <a:off x="1826381" y="1936857"/>
        <a:ext cx="1362773" cy="681386"/>
      </dsp:txXfrm>
    </dsp:sp>
    <dsp:sp modelId="{F6A1781F-F9D5-ED4B-BFF4-34AC9243ED23}">
      <dsp:nvSpPr>
        <dsp:cNvPr id="0" name=""/>
        <dsp:cNvSpPr/>
      </dsp:nvSpPr>
      <dsp:spPr>
        <a:xfrm>
          <a:off x="3475337" y="1936857"/>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Marketing</a:t>
          </a:r>
        </a:p>
      </dsp:txBody>
      <dsp:txXfrm>
        <a:off x="3475337" y="1936857"/>
        <a:ext cx="1362773" cy="681386"/>
      </dsp:txXfrm>
    </dsp:sp>
    <dsp:sp modelId="{DDC43959-E008-AF4B-BAB8-8CB72A0819A1}">
      <dsp:nvSpPr>
        <dsp:cNvPr id="0" name=""/>
        <dsp:cNvSpPr/>
      </dsp:nvSpPr>
      <dsp:spPr>
        <a:xfrm>
          <a:off x="5124294" y="1936857"/>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Control</a:t>
          </a:r>
          <a:r>
            <a:rPr lang="en-GB" sz="1500" kern="1200" baseline="0" dirty="0"/>
            <a:t> Office</a:t>
          </a:r>
          <a:endParaRPr lang="en-GB" sz="1500" kern="1200" dirty="0"/>
        </a:p>
      </dsp:txBody>
      <dsp:txXfrm>
        <a:off x="5124294" y="1936857"/>
        <a:ext cx="1362773" cy="681386"/>
      </dsp:txXfrm>
    </dsp:sp>
    <dsp:sp modelId="{EAB95CF8-5EE5-2740-BE61-9F8792F37383}">
      <dsp:nvSpPr>
        <dsp:cNvPr id="0" name=""/>
        <dsp:cNvSpPr/>
      </dsp:nvSpPr>
      <dsp:spPr>
        <a:xfrm>
          <a:off x="7256231" y="1915114"/>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Front of House Manager</a:t>
          </a:r>
        </a:p>
      </dsp:txBody>
      <dsp:txXfrm>
        <a:off x="7256231" y="1915114"/>
        <a:ext cx="1362773" cy="681386"/>
      </dsp:txXfrm>
    </dsp:sp>
    <dsp:sp modelId="{E8E370E8-4BA9-FF45-9B81-ED71F2E1C3D0}">
      <dsp:nvSpPr>
        <dsp:cNvPr id="0" name=""/>
        <dsp:cNvSpPr/>
      </dsp:nvSpPr>
      <dsp:spPr>
        <a:xfrm>
          <a:off x="7285176" y="2756872"/>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Assistant Front of House Manager</a:t>
          </a:r>
        </a:p>
      </dsp:txBody>
      <dsp:txXfrm>
        <a:off x="7285176" y="2756872"/>
        <a:ext cx="1362773" cy="681386"/>
      </dsp:txXfrm>
    </dsp:sp>
    <dsp:sp modelId="{C313047C-7F0C-9B48-AB2D-4936F923DF90}">
      <dsp:nvSpPr>
        <dsp:cNvPr id="0" name=""/>
        <dsp:cNvSpPr/>
      </dsp:nvSpPr>
      <dsp:spPr>
        <a:xfrm>
          <a:off x="4327071" y="5550933"/>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Head Housekeeper</a:t>
          </a:r>
        </a:p>
      </dsp:txBody>
      <dsp:txXfrm>
        <a:off x="4327071" y="5550933"/>
        <a:ext cx="1362773" cy="681386"/>
      </dsp:txXfrm>
    </dsp:sp>
    <dsp:sp modelId="{D7B80442-CC85-AB48-A13B-A57B1CA36518}">
      <dsp:nvSpPr>
        <dsp:cNvPr id="0" name=""/>
        <dsp:cNvSpPr/>
      </dsp:nvSpPr>
      <dsp:spPr>
        <a:xfrm>
          <a:off x="5890827" y="5601554"/>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Reception Manager</a:t>
          </a:r>
        </a:p>
      </dsp:txBody>
      <dsp:txXfrm>
        <a:off x="5890827" y="5601554"/>
        <a:ext cx="1362773" cy="681386"/>
      </dsp:txXfrm>
    </dsp:sp>
    <dsp:sp modelId="{69BD3B1D-E1E1-DD41-AC02-7B80BB7763AE}">
      <dsp:nvSpPr>
        <dsp:cNvPr id="0" name=""/>
        <dsp:cNvSpPr/>
      </dsp:nvSpPr>
      <dsp:spPr>
        <a:xfrm>
          <a:off x="7291369" y="5608960"/>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Head Cashier</a:t>
          </a:r>
        </a:p>
      </dsp:txBody>
      <dsp:txXfrm>
        <a:off x="7291369" y="5608960"/>
        <a:ext cx="1362773" cy="681386"/>
      </dsp:txXfrm>
    </dsp:sp>
    <dsp:sp modelId="{BEB8E8C6-E8D4-814F-8CA6-675AA5E1F4A0}">
      <dsp:nvSpPr>
        <dsp:cNvPr id="0" name=""/>
        <dsp:cNvSpPr/>
      </dsp:nvSpPr>
      <dsp:spPr>
        <a:xfrm>
          <a:off x="2650859" y="969287"/>
          <a:ext cx="1362773" cy="6813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GB" sz="1500" kern="1200" dirty="0"/>
            <a:t>Deputy Manager</a:t>
          </a:r>
        </a:p>
      </dsp:txBody>
      <dsp:txXfrm>
        <a:off x="2650859" y="969287"/>
        <a:ext cx="1362773" cy="6813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218B8-A505-A242-8E47-6E1A728E963C}">
      <dsp:nvSpPr>
        <dsp:cNvPr id="0" name=""/>
        <dsp:cNvSpPr/>
      </dsp:nvSpPr>
      <dsp:spPr>
        <a:xfrm>
          <a:off x="2374327" y="2420"/>
          <a:ext cx="1703168" cy="8515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n-GB" sz="2500" kern="1200" dirty="0"/>
            <a:t>Planning</a:t>
          </a:r>
        </a:p>
      </dsp:txBody>
      <dsp:txXfrm>
        <a:off x="2399269" y="27362"/>
        <a:ext cx="1653284" cy="801700"/>
      </dsp:txXfrm>
    </dsp:sp>
    <dsp:sp modelId="{9F528F11-2AC5-0342-B42E-6305F542FAC7}">
      <dsp:nvSpPr>
        <dsp:cNvPr id="0" name=""/>
        <dsp:cNvSpPr/>
      </dsp:nvSpPr>
      <dsp:spPr>
        <a:xfrm>
          <a:off x="2544644" y="854004"/>
          <a:ext cx="170316" cy="638688"/>
        </a:xfrm>
        <a:custGeom>
          <a:avLst/>
          <a:gdLst/>
          <a:ahLst/>
          <a:cxnLst/>
          <a:rect l="0" t="0" r="0" b="0"/>
          <a:pathLst>
            <a:path>
              <a:moveTo>
                <a:pt x="0" y="0"/>
              </a:moveTo>
              <a:lnTo>
                <a:pt x="0" y="638688"/>
              </a:lnTo>
              <a:lnTo>
                <a:pt x="170316" y="6386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83A85E-59CC-5F45-9612-D4281828D009}">
      <dsp:nvSpPr>
        <dsp:cNvPr id="0" name=""/>
        <dsp:cNvSpPr/>
      </dsp:nvSpPr>
      <dsp:spPr>
        <a:xfrm>
          <a:off x="2714960" y="1066900"/>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dirty="0"/>
            <a:t>Financial policy</a:t>
          </a:r>
        </a:p>
      </dsp:txBody>
      <dsp:txXfrm>
        <a:off x="2739902" y="1091842"/>
        <a:ext cx="1312650" cy="801700"/>
      </dsp:txXfrm>
    </dsp:sp>
    <dsp:sp modelId="{3317B9CC-281F-574E-AAA5-5E7E498C9474}">
      <dsp:nvSpPr>
        <dsp:cNvPr id="0" name=""/>
        <dsp:cNvSpPr/>
      </dsp:nvSpPr>
      <dsp:spPr>
        <a:xfrm>
          <a:off x="2544644" y="854004"/>
          <a:ext cx="170316" cy="1703168"/>
        </a:xfrm>
        <a:custGeom>
          <a:avLst/>
          <a:gdLst/>
          <a:ahLst/>
          <a:cxnLst/>
          <a:rect l="0" t="0" r="0" b="0"/>
          <a:pathLst>
            <a:path>
              <a:moveTo>
                <a:pt x="0" y="0"/>
              </a:moveTo>
              <a:lnTo>
                <a:pt x="0" y="1703168"/>
              </a:lnTo>
              <a:lnTo>
                <a:pt x="170316" y="17031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89838B-CA38-3045-A983-E350BDE0E5BD}">
      <dsp:nvSpPr>
        <dsp:cNvPr id="0" name=""/>
        <dsp:cNvSpPr/>
      </dsp:nvSpPr>
      <dsp:spPr>
        <a:xfrm>
          <a:off x="2714960" y="2131380"/>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dirty="0"/>
            <a:t>Marketing policy</a:t>
          </a:r>
        </a:p>
      </dsp:txBody>
      <dsp:txXfrm>
        <a:off x="2739902" y="2156322"/>
        <a:ext cx="1312650" cy="801700"/>
      </dsp:txXfrm>
    </dsp:sp>
    <dsp:sp modelId="{EAABB8C5-5612-C34E-B421-8F32479B8D8F}">
      <dsp:nvSpPr>
        <dsp:cNvPr id="0" name=""/>
        <dsp:cNvSpPr/>
      </dsp:nvSpPr>
      <dsp:spPr>
        <a:xfrm>
          <a:off x="2544644" y="854004"/>
          <a:ext cx="170316" cy="2767648"/>
        </a:xfrm>
        <a:custGeom>
          <a:avLst/>
          <a:gdLst/>
          <a:ahLst/>
          <a:cxnLst/>
          <a:rect l="0" t="0" r="0" b="0"/>
          <a:pathLst>
            <a:path>
              <a:moveTo>
                <a:pt x="0" y="0"/>
              </a:moveTo>
              <a:lnTo>
                <a:pt x="0" y="2767648"/>
              </a:lnTo>
              <a:lnTo>
                <a:pt x="170316" y="27676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C5924C-2BB4-FB43-A36C-3E4E5EFC0697}">
      <dsp:nvSpPr>
        <dsp:cNvPr id="0" name=""/>
        <dsp:cNvSpPr/>
      </dsp:nvSpPr>
      <dsp:spPr>
        <a:xfrm>
          <a:off x="2714960" y="3195861"/>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dirty="0"/>
            <a:t>Catering policy</a:t>
          </a:r>
        </a:p>
      </dsp:txBody>
      <dsp:txXfrm>
        <a:off x="2739902" y="3220803"/>
        <a:ext cx="1312650" cy="801700"/>
      </dsp:txXfrm>
    </dsp:sp>
    <dsp:sp modelId="{0BD3E518-C8A0-A34F-9839-C6450F2A3F81}">
      <dsp:nvSpPr>
        <dsp:cNvPr id="0" name=""/>
        <dsp:cNvSpPr/>
      </dsp:nvSpPr>
      <dsp:spPr>
        <a:xfrm>
          <a:off x="4503287" y="2420"/>
          <a:ext cx="1703168" cy="8515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n-GB" sz="2500" kern="1200" dirty="0"/>
            <a:t>Operational</a:t>
          </a:r>
        </a:p>
      </dsp:txBody>
      <dsp:txXfrm>
        <a:off x="4528229" y="27362"/>
        <a:ext cx="1653284" cy="801700"/>
      </dsp:txXfrm>
    </dsp:sp>
    <dsp:sp modelId="{0B7B60DD-EB9B-1446-9053-516F3C76C085}">
      <dsp:nvSpPr>
        <dsp:cNvPr id="0" name=""/>
        <dsp:cNvSpPr/>
      </dsp:nvSpPr>
      <dsp:spPr>
        <a:xfrm>
          <a:off x="4673604" y="854004"/>
          <a:ext cx="170316" cy="638688"/>
        </a:xfrm>
        <a:custGeom>
          <a:avLst/>
          <a:gdLst/>
          <a:ahLst/>
          <a:cxnLst/>
          <a:rect l="0" t="0" r="0" b="0"/>
          <a:pathLst>
            <a:path>
              <a:moveTo>
                <a:pt x="0" y="0"/>
              </a:moveTo>
              <a:lnTo>
                <a:pt x="0" y="638688"/>
              </a:lnTo>
              <a:lnTo>
                <a:pt x="170316" y="6386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68FF0D-478E-B446-888F-81CBD51CE11A}">
      <dsp:nvSpPr>
        <dsp:cNvPr id="0" name=""/>
        <dsp:cNvSpPr/>
      </dsp:nvSpPr>
      <dsp:spPr>
        <a:xfrm>
          <a:off x="4843921" y="1066900"/>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dirty="0"/>
            <a:t>Purchasing</a:t>
          </a:r>
        </a:p>
      </dsp:txBody>
      <dsp:txXfrm>
        <a:off x="4868863" y="1091842"/>
        <a:ext cx="1312650" cy="801700"/>
      </dsp:txXfrm>
    </dsp:sp>
    <dsp:sp modelId="{AAA1563C-DABB-9D40-B93C-541F7EA866B9}">
      <dsp:nvSpPr>
        <dsp:cNvPr id="0" name=""/>
        <dsp:cNvSpPr/>
      </dsp:nvSpPr>
      <dsp:spPr>
        <a:xfrm>
          <a:off x="4673604" y="854004"/>
          <a:ext cx="170316" cy="1703168"/>
        </a:xfrm>
        <a:custGeom>
          <a:avLst/>
          <a:gdLst/>
          <a:ahLst/>
          <a:cxnLst/>
          <a:rect l="0" t="0" r="0" b="0"/>
          <a:pathLst>
            <a:path>
              <a:moveTo>
                <a:pt x="0" y="0"/>
              </a:moveTo>
              <a:lnTo>
                <a:pt x="0" y="1703168"/>
              </a:lnTo>
              <a:lnTo>
                <a:pt x="170316" y="17031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A8621-BF14-6A47-B1CE-B30C89ED0BFE}">
      <dsp:nvSpPr>
        <dsp:cNvPr id="0" name=""/>
        <dsp:cNvSpPr/>
      </dsp:nvSpPr>
      <dsp:spPr>
        <a:xfrm>
          <a:off x="4843921" y="2131380"/>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dirty="0"/>
            <a:t>Receiving</a:t>
          </a:r>
        </a:p>
      </dsp:txBody>
      <dsp:txXfrm>
        <a:off x="4868863" y="2156322"/>
        <a:ext cx="1312650" cy="801700"/>
      </dsp:txXfrm>
    </dsp:sp>
    <dsp:sp modelId="{DC35773E-505D-2546-A4E8-4FBDE8C302D4}">
      <dsp:nvSpPr>
        <dsp:cNvPr id="0" name=""/>
        <dsp:cNvSpPr/>
      </dsp:nvSpPr>
      <dsp:spPr>
        <a:xfrm>
          <a:off x="4673604" y="854004"/>
          <a:ext cx="170316" cy="2767648"/>
        </a:xfrm>
        <a:custGeom>
          <a:avLst/>
          <a:gdLst/>
          <a:ahLst/>
          <a:cxnLst/>
          <a:rect l="0" t="0" r="0" b="0"/>
          <a:pathLst>
            <a:path>
              <a:moveTo>
                <a:pt x="0" y="0"/>
              </a:moveTo>
              <a:lnTo>
                <a:pt x="0" y="2767648"/>
              </a:lnTo>
              <a:lnTo>
                <a:pt x="170316" y="27676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66C012-8F9D-544E-B3AB-BD58C64EE8C6}">
      <dsp:nvSpPr>
        <dsp:cNvPr id="0" name=""/>
        <dsp:cNvSpPr/>
      </dsp:nvSpPr>
      <dsp:spPr>
        <a:xfrm>
          <a:off x="4843921" y="3195861"/>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dirty="0"/>
            <a:t>Storing and issuing</a:t>
          </a:r>
        </a:p>
      </dsp:txBody>
      <dsp:txXfrm>
        <a:off x="4868863" y="3220803"/>
        <a:ext cx="1312650" cy="801700"/>
      </dsp:txXfrm>
    </dsp:sp>
    <dsp:sp modelId="{9D9880E0-73C3-9548-94C5-1CA0AC6C63BC}">
      <dsp:nvSpPr>
        <dsp:cNvPr id="0" name=""/>
        <dsp:cNvSpPr/>
      </dsp:nvSpPr>
      <dsp:spPr>
        <a:xfrm>
          <a:off x="4673604" y="854004"/>
          <a:ext cx="170316" cy="3832128"/>
        </a:xfrm>
        <a:custGeom>
          <a:avLst/>
          <a:gdLst/>
          <a:ahLst/>
          <a:cxnLst/>
          <a:rect l="0" t="0" r="0" b="0"/>
          <a:pathLst>
            <a:path>
              <a:moveTo>
                <a:pt x="0" y="0"/>
              </a:moveTo>
              <a:lnTo>
                <a:pt x="0" y="3832128"/>
              </a:lnTo>
              <a:lnTo>
                <a:pt x="170316" y="38321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9253EC-C561-1844-A8CF-5E0B080E41B3}">
      <dsp:nvSpPr>
        <dsp:cNvPr id="0" name=""/>
        <dsp:cNvSpPr/>
      </dsp:nvSpPr>
      <dsp:spPr>
        <a:xfrm>
          <a:off x="4843921" y="4260341"/>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dirty="0"/>
            <a:t>Preparing</a:t>
          </a:r>
        </a:p>
      </dsp:txBody>
      <dsp:txXfrm>
        <a:off x="4868863" y="4285283"/>
        <a:ext cx="1312650" cy="801700"/>
      </dsp:txXfrm>
    </dsp:sp>
    <dsp:sp modelId="{1E7D48B9-8D47-1447-836C-1AE9419639C0}">
      <dsp:nvSpPr>
        <dsp:cNvPr id="0" name=""/>
        <dsp:cNvSpPr/>
      </dsp:nvSpPr>
      <dsp:spPr>
        <a:xfrm>
          <a:off x="4673604" y="854004"/>
          <a:ext cx="170316" cy="4896608"/>
        </a:xfrm>
        <a:custGeom>
          <a:avLst/>
          <a:gdLst/>
          <a:ahLst/>
          <a:cxnLst/>
          <a:rect l="0" t="0" r="0" b="0"/>
          <a:pathLst>
            <a:path>
              <a:moveTo>
                <a:pt x="0" y="0"/>
              </a:moveTo>
              <a:lnTo>
                <a:pt x="0" y="4896608"/>
              </a:lnTo>
              <a:lnTo>
                <a:pt x="170316" y="48966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E4B787-688C-4240-8FE9-8FDA1C0C9587}">
      <dsp:nvSpPr>
        <dsp:cNvPr id="0" name=""/>
        <dsp:cNvSpPr/>
      </dsp:nvSpPr>
      <dsp:spPr>
        <a:xfrm>
          <a:off x="4843921" y="5324821"/>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kern="1200" dirty="0"/>
            <a:t>Selling</a:t>
          </a:r>
        </a:p>
      </dsp:txBody>
      <dsp:txXfrm>
        <a:off x="4868863" y="5349763"/>
        <a:ext cx="1312650" cy="8017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E01B3-8FC9-8F45-9282-71B2E8120024}" type="datetimeFigureOut">
              <a:rPr lang="en-GB" smtClean="0"/>
              <a:t>27/10/2020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03D747-0CCA-044B-A86F-004C751E46E0}" type="slidenum">
              <a:rPr lang="en-GB" smtClean="0"/>
              <a:t>‹#›</a:t>
            </a:fld>
            <a:endParaRPr lang="en-GB"/>
          </a:p>
        </p:txBody>
      </p:sp>
    </p:spTree>
    <p:extLst>
      <p:ext uri="{BB962C8B-B14F-4D97-AF65-F5344CB8AC3E}">
        <p14:creationId xmlns:p14="http://schemas.microsoft.com/office/powerpoint/2010/main" val="154012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B03D747-0CCA-044B-A86F-004C751E46E0}" type="slidenum">
              <a:rPr lang="en-GB" smtClean="0"/>
              <a:t>200</a:t>
            </a:fld>
            <a:endParaRPr lang="en-GB"/>
          </a:p>
        </p:txBody>
      </p:sp>
    </p:spTree>
    <p:extLst>
      <p:ext uri="{BB962C8B-B14F-4D97-AF65-F5344CB8AC3E}">
        <p14:creationId xmlns:p14="http://schemas.microsoft.com/office/powerpoint/2010/main" val="3214619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F8A61CCE-74E0-3743-B31B-39A93C3BBD1B}" type="datetimeFigureOut">
              <a:rPr lang="en-US" smtClean="0"/>
              <a:pPr/>
              <a:t>10/23/20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2322525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8A61CCE-74E0-3743-B31B-39A93C3BBD1B}" type="datetimeFigureOut">
              <a:rPr lang="en-US" smtClean="0"/>
              <a:pPr/>
              <a:t>10/23/20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1818819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8A61CCE-74E0-3743-B31B-39A93C3BBD1B}" type="datetimeFigureOut">
              <a:rPr lang="en-US" smtClean="0"/>
              <a:pPr/>
              <a:t>10/23/20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2901519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8A61CCE-74E0-3743-B31B-39A93C3BBD1B}" type="datetimeFigureOut">
              <a:rPr lang="en-US" smtClean="0"/>
              <a:pPr/>
              <a:t>10/23/20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67277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F8A61CCE-74E0-3743-B31B-39A93C3BBD1B}" type="datetimeFigureOut">
              <a:rPr lang="en-US" smtClean="0"/>
              <a:pPr/>
              <a:t>10/23/20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316163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8A61CCE-74E0-3743-B31B-39A93C3BBD1B}" type="datetimeFigureOut">
              <a:rPr lang="en-US" smtClean="0"/>
              <a:pPr/>
              <a:t>10/23/20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51012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61CCE-74E0-3743-B31B-39A93C3BBD1B}" type="datetimeFigureOut">
              <a:rPr lang="en-US" smtClean="0"/>
              <a:pPr/>
              <a:t>10/23/20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2930663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F8A61CCE-74E0-3743-B31B-39A93C3BBD1B}" type="datetimeFigureOut">
              <a:rPr lang="en-US" smtClean="0"/>
              <a:pPr/>
              <a:t>10/23/20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1615054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F8A61CCE-74E0-3743-B31B-39A93C3BBD1B}" type="datetimeFigureOut">
              <a:rPr lang="en-US" smtClean="0"/>
              <a:pPr/>
              <a:t>10/23/20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1502191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8A61CCE-74E0-3743-B31B-39A93C3BBD1B}" type="datetimeFigureOut">
              <a:rPr lang="en-US" smtClean="0"/>
              <a:pPr/>
              <a:t>10/23/20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4182798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8A61CCE-74E0-3743-B31B-39A93C3BBD1B}" type="datetimeFigureOut">
              <a:rPr lang="en-US" smtClean="0"/>
              <a:pPr/>
              <a:t>10/23/20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a:p>
        </p:txBody>
      </p:sp>
    </p:spTree>
    <p:extLst>
      <p:ext uri="{BB962C8B-B14F-4D97-AF65-F5344CB8AC3E}">
        <p14:creationId xmlns:p14="http://schemas.microsoft.com/office/powerpoint/2010/main" val="1358853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A61CCE-74E0-3743-B31B-39A93C3BBD1B}" type="datetimeFigureOut">
              <a:rPr lang="en-US" smtClean="0"/>
              <a:pPr/>
              <a:t>10/23/20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373BAD-9398-8C4F-80D4-5C6B9204A41A}" type="slidenum">
              <a:rPr lang="en-US" smtClean="0"/>
              <a:pPr/>
              <a:t>‹#›</a:t>
            </a:fld>
            <a:endParaRPr lang="en-US"/>
          </a:p>
        </p:txBody>
      </p:sp>
    </p:spTree>
    <p:extLst>
      <p:ext uri="{BB962C8B-B14F-4D97-AF65-F5344CB8AC3E}">
        <p14:creationId xmlns:p14="http://schemas.microsoft.com/office/powerpoint/2010/main" val="14481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www.youtube.com/watch?v=Hd5Rr-XT7AA" TargetMode="External"/><Relationship Id="rId2" Type="http://schemas.openxmlformats.org/officeDocument/2006/relationships/hyperlink" Target="https://www.youtube.com/watch?v=-eGHUPOjMts"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youtube.com/watch?v=441CyJjIM9o" TargetMode="External"/><Relationship Id="rId2" Type="http://schemas.openxmlformats.org/officeDocument/2006/relationships/hyperlink" Target="https://www.youtube.com/watch?v=-kd-zX-JOVU" TargetMode="External"/><Relationship Id="rId1" Type="http://schemas.openxmlformats.org/officeDocument/2006/relationships/slideLayout" Target="../slideLayouts/slideLayout2.xml"/><Relationship Id="rId4" Type="http://schemas.openxmlformats.org/officeDocument/2006/relationships/hyperlink" Target="https://www.youtube.com/watch?v=oefz8JSnnrM"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hyperlink" Target="https://www.winetraveler.com/grape-varieties/"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en.wikipedia.org/wiki/File:VodkaBelt.png" TargetMode="Externa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hyperlink" Target="https://www.youtube.com/watch?v=nsYYiFXJZqM&amp;feature=emb_logo" TargetMode="Externa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s://www.youtube.com/watch?v=W4igpb41Cto" TargetMode="External"/><Relationship Id="rId2" Type="http://schemas.openxmlformats.org/officeDocument/2006/relationships/hyperlink" Target="https://www.youtube.com/watch?v=Y4-X7NZ2cFw" TargetMode="External"/><Relationship Id="rId1" Type="http://schemas.openxmlformats.org/officeDocument/2006/relationships/slideLayout" Target="../slideLayouts/slideLayout2.xml"/><Relationship Id="rId4" Type="http://schemas.openxmlformats.org/officeDocument/2006/relationships/hyperlink" Target="https://www.youtube.com/watch?v=R2TDnErsHBs" TargetMode="External"/></Relationships>
</file>

<file path=ppt/slides/_rels/slide160.xml.rels><?xml version="1.0" encoding="UTF-8" standalone="yes"?>
<Relationships xmlns="http://schemas.openxmlformats.org/package/2006/relationships"><Relationship Id="rId3" Type="http://schemas.openxmlformats.org/officeDocument/2006/relationships/hyperlink" Target="https://www.youtube.com/watch?v=3-x8UWTu0vQ" TargetMode="External"/><Relationship Id="rId2" Type="http://schemas.openxmlformats.org/officeDocument/2006/relationships/hyperlink" Target="https://www.youtube.com/watch?v=gPixpAY3Rac" TargetMode="External"/><Relationship Id="rId1" Type="http://schemas.openxmlformats.org/officeDocument/2006/relationships/slideLayout" Target="../slideLayouts/slideLayout2.xml"/><Relationship Id="rId5" Type="http://schemas.openxmlformats.org/officeDocument/2006/relationships/hyperlink" Target="https://www.youtube.com/watch?v=6ev4sJEBfWQ" TargetMode="External"/><Relationship Id="rId4" Type="http://schemas.openxmlformats.org/officeDocument/2006/relationships/hyperlink" Target="https://www.youtube.com/watch?v=JrkTcHeH_oo" TargetMode="Externa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hyperlink" Target="https://www.youtube.com/watch?feature=share&amp;v=vGPUh3LzDx0&amp;app=desktop" TargetMode="External"/><Relationship Id="rId2" Type="http://schemas.openxmlformats.org/officeDocument/2006/relationships/hyperlink" Target="https://www.youtube.com/watch?v=69HnmC6Iugw&amp;feature=emb_title" TargetMode="Externa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https://www.youtube.com/watch?v=nrZwI7mwCcA" TargetMode="External"/><Relationship Id="rId2" Type="http://schemas.openxmlformats.org/officeDocument/2006/relationships/hyperlink" Target="https://www.youtube.com/watch?v=dQxRV8D_01I" TargetMode="External"/><Relationship Id="rId1" Type="http://schemas.openxmlformats.org/officeDocument/2006/relationships/slideLayout" Target="../slideLayouts/slideLayout2.xml"/><Relationship Id="rId5" Type="http://schemas.openxmlformats.org/officeDocument/2006/relationships/hyperlink" Target="https://www.youtube.com/watch?v=6XUfzRVfauk&amp;t=71s" TargetMode="External"/><Relationship Id="rId4" Type="http://schemas.openxmlformats.org/officeDocument/2006/relationships/hyperlink" Target="https://www.youtube.com/watch?v=98RQbBRrXjU" TargetMode="Externa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86.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hyperlink" Target="https://www.thespruceeats.com/afternoon-vs-high-tea-difference-435327" TargetMode="External"/><Relationship Id="rId2" Type="http://schemas.openxmlformats.org/officeDocument/2006/relationships/hyperlink" Target="https://afternoontea.co.uk/information/what-is-afternoon-tea/"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17/06/relationships/model3d" Target="../media/model3d1.glb"/></Relationships>
</file>

<file path=ppt/slides/_rels/slide188.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List_of_Michelin_starred_restaurants_in_Scotland" TargetMode="Externa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Restaurant Services</a:t>
            </a: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4096997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US" sz="4400" dirty="0"/>
          </a:p>
          <a:p>
            <a:pPr marL="0" indent="0" algn="ctr">
              <a:buNone/>
            </a:pPr>
            <a:r>
              <a:rPr lang="en-US" sz="4400" dirty="0"/>
              <a:t>Restaurant Services</a:t>
            </a:r>
          </a:p>
        </p:txBody>
      </p:sp>
    </p:spTree>
    <p:extLst>
      <p:ext uri="{BB962C8B-B14F-4D97-AF65-F5344CB8AC3E}">
        <p14:creationId xmlns:p14="http://schemas.microsoft.com/office/powerpoint/2010/main" val="404766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393B6-0A67-E64C-A556-A6281CCB9DE2}"/>
              </a:ext>
            </a:extLst>
          </p:cNvPr>
          <p:cNvSpPr>
            <a:spLocks noGrp="1"/>
          </p:cNvSpPr>
          <p:nvPr>
            <p:ph type="title"/>
          </p:nvPr>
        </p:nvSpPr>
        <p:spPr/>
        <p:txBody>
          <a:bodyPr/>
          <a:lstStyle/>
          <a:p>
            <a:r>
              <a:rPr lang="en-US" dirty="0"/>
              <a:t>Aims</a:t>
            </a:r>
          </a:p>
        </p:txBody>
      </p:sp>
      <p:sp>
        <p:nvSpPr>
          <p:cNvPr id="3" name="Content Placeholder 2">
            <a:extLst>
              <a:ext uri="{FF2B5EF4-FFF2-40B4-BE49-F238E27FC236}">
                <a16:creationId xmlns:a16="http://schemas.microsoft.com/office/drawing/2014/main" id="{37CE7F18-1EA0-FC44-A04E-3B5FBC47FC68}"/>
              </a:ext>
            </a:extLst>
          </p:cNvPr>
          <p:cNvSpPr>
            <a:spLocks noGrp="1"/>
          </p:cNvSpPr>
          <p:nvPr>
            <p:ph idx="1"/>
          </p:nvPr>
        </p:nvSpPr>
        <p:spPr>
          <a:xfrm>
            <a:off x="457200" y="1417638"/>
            <a:ext cx="8229600" cy="4983162"/>
          </a:xfrm>
        </p:spPr>
        <p:txBody>
          <a:bodyPr>
            <a:normAutofit fontScale="92500"/>
          </a:bodyPr>
          <a:lstStyle/>
          <a:p>
            <a:pPr marL="0" indent="0" algn="ctr">
              <a:buNone/>
            </a:pPr>
            <a:r>
              <a:rPr lang="en-GB" sz="3000" dirty="0"/>
              <a:t>Restaurant Services aims to equip you with the ability to apply theoretical and technical aspects of the food service sector of the hospitality industry, including an overview of personnel, meals and menus, beverages and control. </a:t>
            </a:r>
          </a:p>
          <a:p>
            <a:pPr marL="0" indent="0" algn="ctr">
              <a:buNone/>
            </a:pPr>
            <a:endParaRPr lang="en-GB" sz="3000" dirty="0"/>
          </a:p>
          <a:p>
            <a:pPr marL="0" indent="0" algn="ctr">
              <a:buNone/>
            </a:pPr>
            <a:r>
              <a:rPr lang="en-GB" sz="3000" dirty="0"/>
              <a:t>Upon successful completion you will have informed awareness of the range of dishes and accompaniments that may be included on the menu, as well as different styles of food service methods and procedures. </a:t>
            </a:r>
          </a:p>
          <a:p>
            <a:pPr marL="0" indent="0" algn="ctr">
              <a:buNone/>
            </a:pPr>
            <a:r>
              <a:rPr lang="en-GB" sz="2400" i="1" dirty="0"/>
              <a:t>This unit forms part of the Hospitality Management Qualification.</a:t>
            </a:r>
            <a:endParaRPr lang="en-GB" sz="2400" dirty="0"/>
          </a:p>
          <a:p>
            <a:endParaRPr lang="en-US" dirty="0"/>
          </a:p>
        </p:txBody>
      </p:sp>
    </p:spTree>
    <p:extLst>
      <p:ext uri="{BB962C8B-B14F-4D97-AF65-F5344CB8AC3E}">
        <p14:creationId xmlns:p14="http://schemas.microsoft.com/office/powerpoint/2010/main" val="3719382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38C89-A2EE-8E44-9AC1-462323952763}"/>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A440CC15-E55A-2A41-B108-BFCDF8222708}"/>
              </a:ext>
            </a:extLst>
          </p:cNvPr>
          <p:cNvSpPr>
            <a:spLocks noGrp="1"/>
          </p:cNvSpPr>
          <p:nvPr>
            <p:ph idx="1"/>
          </p:nvPr>
        </p:nvSpPr>
        <p:spPr/>
        <p:txBody>
          <a:bodyPr>
            <a:normAutofit fontScale="70000" lnSpcReduction="20000"/>
          </a:bodyPr>
          <a:lstStyle/>
          <a:p>
            <a:pPr marL="0" indent="0" algn="ctr">
              <a:buNone/>
            </a:pPr>
            <a:r>
              <a:rPr lang="en-GB" sz="2800" b="1" dirty="0"/>
              <a:t>On completion of this unit you will know and understand the:</a:t>
            </a:r>
          </a:p>
          <a:p>
            <a:pPr marL="0" indent="0">
              <a:buNone/>
            </a:pPr>
            <a:endParaRPr lang="en-GB" sz="2800" dirty="0"/>
          </a:p>
          <a:p>
            <a:r>
              <a:rPr lang="en-US" dirty="0"/>
              <a:t>Importance of restaurant service in the hospitality industry</a:t>
            </a:r>
          </a:p>
          <a:p>
            <a:endParaRPr lang="en-US" dirty="0"/>
          </a:p>
          <a:p>
            <a:r>
              <a:rPr lang="en-US" dirty="0"/>
              <a:t>Difference between the roles and duties of a range of personnel that participate in the service of food and beverages</a:t>
            </a:r>
          </a:p>
          <a:p>
            <a:endParaRPr lang="en-US" dirty="0"/>
          </a:p>
          <a:p>
            <a:r>
              <a:rPr lang="en-US" dirty="0"/>
              <a:t>Characteristics of different types of menu</a:t>
            </a:r>
          </a:p>
          <a:p>
            <a:endParaRPr lang="en-US" dirty="0"/>
          </a:p>
          <a:p>
            <a:r>
              <a:rPr lang="en-US" dirty="0"/>
              <a:t>Suitable control procedures for food, beverages, linen and customer bills</a:t>
            </a:r>
          </a:p>
          <a:p>
            <a:endParaRPr lang="en-US" dirty="0"/>
          </a:p>
          <a:p>
            <a:r>
              <a:rPr lang="en-US" dirty="0"/>
              <a:t>Different styles of food service</a:t>
            </a:r>
          </a:p>
        </p:txBody>
      </p:sp>
    </p:spTree>
    <p:extLst>
      <p:ext uri="{BB962C8B-B14F-4D97-AF65-F5344CB8AC3E}">
        <p14:creationId xmlns:p14="http://schemas.microsoft.com/office/powerpoint/2010/main" val="945634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592DA-2313-1048-8B16-97DCDD8F6805}"/>
              </a:ext>
            </a:extLst>
          </p:cNvPr>
          <p:cNvSpPr>
            <a:spLocks noGrp="1"/>
          </p:cNvSpPr>
          <p:nvPr>
            <p:ph type="title"/>
          </p:nvPr>
        </p:nvSpPr>
        <p:spPr/>
        <p:txBody>
          <a:bodyPr>
            <a:normAutofit/>
          </a:bodyPr>
          <a:lstStyle/>
          <a:p>
            <a:r>
              <a:rPr lang="en-US" sz="3200" dirty="0"/>
              <a:t>Unit Content</a:t>
            </a:r>
          </a:p>
        </p:txBody>
      </p:sp>
      <p:sp>
        <p:nvSpPr>
          <p:cNvPr id="3" name="Content Placeholder 2">
            <a:extLst>
              <a:ext uri="{FF2B5EF4-FFF2-40B4-BE49-F238E27FC236}">
                <a16:creationId xmlns:a16="http://schemas.microsoft.com/office/drawing/2014/main" id="{84806E02-F231-F741-B727-190DFE5A5DFC}"/>
              </a:ext>
            </a:extLst>
          </p:cNvPr>
          <p:cNvSpPr>
            <a:spLocks noGrp="1"/>
          </p:cNvSpPr>
          <p:nvPr>
            <p:ph idx="1"/>
          </p:nvPr>
        </p:nvSpPr>
        <p:spPr/>
        <p:txBody>
          <a:bodyPr>
            <a:normAutofit fontScale="85000" lnSpcReduction="20000"/>
          </a:bodyPr>
          <a:lstStyle/>
          <a:p>
            <a:pPr marL="514350" indent="-514350">
              <a:buFont typeface="+mj-lt"/>
              <a:buAutoNum type="arabicPeriod"/>
            </a:pPr>
            <a:r>
              <a:rPr lang="en-US" dirty="0"/>
              <a:t>The foodservice industry</a:t>
            </a:r>
          </a:p>
          <a:p>
            <a:pPr marL="514350" indent="-514350">
              <a:buFont typeface="+mj-lt"/>
              <a:buAutoNum type="arabicPeriod"/>
            </a:pPr>
            <a:r>
              <a:rPr lang="en-US" dirty="0"/>
              <a:t>Food and beverage service areas and equipment</a:t>
            </a:r>
          </a:p>
          <a:p>
            <a:pPr marL="514350" indent="-514350">
              <a:buFont typeface="+mj-lt"/>
              <a:buAutoNum type="arabicPeriod"/>
            </a:pPr>
            <a:r>
              <a:rPr lang="en-US" dirty="0"/>
              <a:t>The menu, menu knowledge and accompaniments</a:t>
            </a:r>
          </a:p>
          <a:p>
            <a:pPr marL="514350" indent="-514350">
              <a:buFont typeface="+mj-lt"/>
              <a:buAutoNum type="arabicPeriod"/>
            </a:pPr>
            <a:r>
              <a:rPr lang="en-US" dirty="0"/>
              <a:t>Beverages, alcoholic and non-alcoholic</a:t>
            </a:r>
          </a:p>
          <a:p>
            <a:pPr marL="514350" indent="-514350">
              <a:buFont typeface="+mj-lt"/>
              <a:buAutoNum type="arabicPeriod"/>
            </a:pPr>
            <a:r>
              <a:rPr lang="en-US" dirty="0"/>
              <a:t>The food and beverage service sequence</a:t>
            </a:r>
          </a:p>
          <a:p>
            <a:pPr marL="514350" indent="-514350">
              <a:buFont typeface="+mj-lt"/>
              <a:buAutoNum type="arabicPeriod"/>
            </a:pPr>
            <a:r>
              <a:rPr lang="en-US" dirty="0"/>
              <a:t>The service of breakfast and afternoon tea</a:t>
            </a:r>
          </a:p>
          <a:p>
            <a:pPr marL="514350" indent="-514350">
              <a:buFont typeface="+mj-lt"/>
              <a:buAutoNum type="arabicPeriod"/>
            </a:pPr>
            <a:r>
              <a:rPr lang="en-US" dirty="0"/>
              <a:t>Specialist forms of service</a:t>
            </a:r>
          </a:p>
          <a:p>
            <a:pPr marL="514350" indent="-514350">
              <a:buFont typeface="+mj-lt"/>
              <a:buAutoNum type="arabicPeriod"/>
            </a:pPr>
            <a:r>
              <a:rPr lang="en-US" dirty="0"/>
              <a:t>Gueridon service</a:t>
            </a:r>
          </a:p>
          <a:p>
            <a:pPr marL="514350" indent="-514350">
              <a:buFont typeface="+mj-lt"/>
              <a:buAutoNum type="arabicPeriod"/>
            </a:pPr>
            <a:r>
              <a:rPr lang="en-US" dirty="0"/>
              <a:t>Function catering</a:t>
            </a:r>
          </a:p>
          <a:p>
            <a:pPr marL="514350" indent="-514350">
              <a:buFont typeface="+mj-lt"/>
              <a:buAutoNum type="arabicPeriod"/>
            </a:pPr>
            <a:r>
              <a:rPr lang="en-US" dirty="0"/>
              <a:t>Supervisory aspects of food and beverage service</a:t>
            </a:r>
          </a:p>
        </p:txBody>
      </p:sp>
    </p:spTree>
    <p:extLst>
      <p:ext uri="{BB962C8B-B14F-4D97-AF65-F5344CB8AC3E}">
        <p14:creationId xmlns:p14="http://schemas.microsoft.com/office/powerpoint/2010/main" val="2854737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1.The Foodservice Industry</a:t>
            </a: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2716651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36840-8DF6-FA4C-A529-475B7E22289C}"/>
              </a:ext>
            </a:extLst>
          </p:cNvPr>
          <p:cNvSpPr>
            <a:spLocks noGrp="1"/>
          </p:cNvSpPr>
          <p:nvPr>
            <p:ph type="title"/>
          </p:nvPr>
        </p:nvSpPr>
        <p:spPr/>
        <p:txBody>
          <a:bodyPr>
            <a:normAutofit/>
          </a:bodyPr>
          <a:lstStyle/>
          <a:p>
            <a:r>
              <a:rPr lang="en-GB" sz="3200" b="1" dirty="0"/>
              <a:t>What is food and beverage?</a:t>
            </a:r>
          </a:p>
        </p:txBody>
      </p:sp>
      <p:sp>
        <p:nvSpPr>
          <p:cNvPr id="3" name="Content Placeholder 2">
            <a:extLst>
              <a:ext uri="{FF2B5EF4-FFF2-40B4-BE49-F238E27FC236}">
                <a16:creationId xmlns:a16="http://schemas.microsoft.com/office/drawing/2014/main" id="{56A66B32-8A21-2640-9943-44213FCA42D7}"/>
              </a:ext>
            </a:extLst>
          </p:cNvPr>
          <p:cNvSpPr>
            <a:spLocks noGrp="1"/>
          </p:cNvSpPr>
          <p:nvPr>
            <p:ph idx="1"/>
          </p:nvPr>
        </p:nvSpPr>
        <p:spPr/>
        <p:txBody>
          <a:bodyPr>
            <a:normAutofit fontScale="77500" lnSpcReduction="20000"/>
          </a:bodyPr>
          <a:lstStyle/>
          <a:p>
            <a:r>
              <a:rPr lang="en-GB" dirty="0"/>
              <a:t>Food can include a wide range of styles and cuisine types. These can be classified by country, by type of cuisine or a particular speciality such as fish, vegetarian or health food.</a:t>
            </a:r>
          </a:p>
          <a:p>
            <a:endParaRPr lang="en-GB" dirty="0"/>
          </a:p>
          <a:p>
            <a:r>
              <a:rPr lang="en-GB" dirty="0"/>
              <a:t>Beverages include all alcoholic and non-alcoholic drinks.</a:t>
            </a:r>
          </a:p>
          <a:p>
            <a:endParaRPr lang="en-GB" dirty="0"/>
          </a:p>
          <a:p>
            <a:r>
              <a:rPr lang="en-GB" dirty="0"/>
              <a:t> Alcoholic beverages include wines and all other types of alcoholic drink such as cocktails, beers and cider, spirits and liqueurs. Non-alcoholic beverages include bar beverages such as mineral waters, juices, squashes and aerated waters, as well as tea, coffee, chocolate, milk and milk drinks and also proprietary drinks such as Bovril.</a:t>
            </a:r>
          </a:p>
          <a:p>
            <a:endParaRPr lang="en-GB" dirty="0"/>
          </a:p>
        </p:txBody>
      </p:sp>
    </p:spTree>
    <p:extLst>
      <p:ext uri="{BB962C8B-B14F-4D97-AF65-F5344CB8AC3E}">
        <p14:creationId xmlns:p14="http://schemas.microsoft.com/office/powerpoint/2010/main" val="119899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672B4-E182-014E-8D47-7810F2C4A0DE}"/>
              </a:ext>
            </a:extLst>
          </p:cNvPr>
          <p:cNvSpPr>
            <a:spLocks noGrp="1"/>
          </p:cNvSpPr>
          <p:nvPr>
            <p:ph type="title"/>
          </p:nvPr>
        </p:nvSpPr>
        <p:spPr>
          <a:xfrm>
            <a:off x="457200" y="274638"/>
            <a:ext cx="8229600" cy="798788"/>
          </a:xfrm>
        </p:spPr>
        <p:txBody>
          <a:bodyPr>
            <a:normAutofit fontScale="90000"/>
          </a:bodyPr>
          <a:lstStyle/>
          <a:p>
            <a:r>
              <a:rPr lang="en-GB" sz="3600" b="1" dirty="0"/>
              <a:t>Classifying food and beverage operations</a:t>
            </a:r>
            <a:br>
              <a:rPr lang="en-GB" dirty="0"/>
            </a:br>
            <a:endParaRPr lang="en-US" dirty="0"/>
          </a:p>
        </p:txBody>
      </p:sp>
      <p:sp>
        <p:nvSpPr>
          <p:cNvPr id="3" name="Content Placeholder 2">
            <a:extLst>
              <a:ext uri="{FF2B5EF4-FFF2-40B4-BE49-F238E27FC236}">
                <a16:creationId xmlns:a16="http://schemas.microsoft.com/office/drawing/2014/main" id="{ABA6A14D-18E6-C844-B5FB-9ABE65584EC9}"/>
              </a:ext>
            </a:extLst>
          </p:cNvPr>
          <p:cNvSpPr>
            <a:spLocks noGrp="1"/>
          </p:cNvSpPr>
          <p:nvPr>
            <p:ph idx="1"/>
          </p:nvPr>
        </p:nvSpPr>
        <p:spPr>
          <a:xfrm>
            <a:off x="457200" y="801412"/>
            <a:ext cx="8229600" cy="5599388"/>
          </a:xfrm>
        </p:spPr>
        <p:txBody>
          <a:bodyPr>
            <a:normAutofit fontScale="55000" lnSpcReduction="20000"/>
          </a:bodyPr>
          <a:lstStyle/>
          <a:p>
            <a:pPr marL="0" indent="0">
              <a:buNone/>
            </a:pPr>
            <a:r>
              <a:rPr lang="en-GB" sz="4000" dirty="0"/>
              <a:t>There are many ways of classifying food and beverage operations for different purposes:</a:t>
            </a:r>
          </a:p>
          <a:p>
            <a:endParaRPr lang="en-GB" sz="4000" dirty="0"/>
          </a:p>
          <a:p>
            <a:pPr marL="0" indent="0">
              <a:buNone/>
            </a:pPr>
            <a:endParaRPr lang="en-GB" sz="4000" dirty="0"/>
          </a:p>
          <a:p>
            <a:r>
              <a:rPr lang="en-GB" sz="4000" dirty="0"/>
              <a:t>outlets that operate on a strictly commercial basis and those that are subsidised.</a:t>
            </a:r>
          </a:p>
          <a:p>
            <a:endParaRPr lang="en-GB" sz="4000" dirty="0"/>
          </a:p>
          <a:p>
            <a:r>
              <a:rPr lang="en-GB" sz="4000" dirty="0"/>
              <a:t>the type of market served. In some cases, the market is confined to restricted groups, as for example, in a hospital or a prison or on a cruise ship, while in other cases the outlet is open to the public at large. </a:t>
            </a:r>
          </a:p>
          <a:p>
            <a:endParaRPr lang="en-GB" sz="4000" dirty="0"/>
          </a:p>
          <a:p>
            <a:r>
              <a:rPr lang="en-GB" sz="4000" dirty="0"/>
              <a:t>outlets where catering is the main activity of the undertaking, as for example, in a privately owned commercial restaurant, and those where it is a secondary activity, as is the case with travel catering or school meal catering. </a:t>
            </a:r>
          </a:p>
          <a:p>
            <a:endParaRPr lang="en-GB" sz="4000" dirty="0"/>
          </a:p>
          <a:p>
            <a:r>
              <a:rPr lang="en-GB" sz="4000" dirty="0"/>
              <a:t>outlets that are in public ownership and those in private ownership</a:t>
            </a:r>
            <a:r>
              <a:rPr lang="en-GB" dirty="0"/>
              <a:t>.</a:t>
            </a:r>
          </a:p>
          <a:p>
            <a:endParaRPr lang="en-GB" dirty="0"/>
          </a:p>
          <a:p>
            <a:endParaRPr lang="en-US" dirty="0"/>
          </a:p>
        </p:txBody>
      </p:sp>
    </p:spTree>
    <p:extLst>
      <p:ext uri="{BB962C8B-B14F-4D97-AF65-F5344CB8AC3E}">
        <p14:creationId xmlns:p14="http://schemas.microsoft.com/office/powerpoint/2010/main" val="3953510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CBE45-BD33-974D-9C49-CC0BDEBA373F}"/>
              </a:ext>
            </a:extLst>
          </p:cNvPr>
          <p:cNvSpPr>
            <a:spLocks noGrp="1"/>
          </p:cNvSpPr>
          <p:nvPr>
            <p:ph type="title"/>
          </p:nvPr>
        </p:nvSpPr>
        <p:spPr>
          <a:xfrm>
            <a:off x="457200" y="446087"/>
            <a:ext cx="8229600" cy="571500"/>
          </a:xfrm>
        </p:spPr>
        <p:txBody>
          <a:bodyPr>
            <a:normAutofit fontScale="90000"/>
          </a:bodyPr>
          <a:lstStyle/>
          <a:p>
            <a:r>
              <a:rPr lang="en-GB" sz="3600" b="1" dirty="0"/>
              <a:t>Classifying food and beverage operations</a:t>
            </a:r>
            <a:br>
              <a:rPr lang="en-GB" dirty="0"/>
            </a:br>
            <a:endParaRPr lang="en-GB" dirty="0"/>
          </a:p>
        </p:txBody>
      </p:sp>
      <p:sp>
        <p:nvSpPr>
          <p:cNvPr id="3" name="Content Placeholder 2">
            <a:extLst>
              <a:ext uri="{FF2B5EF4-FFF2-40B4-BE49-F238E27FC236}">
                <a16:creationId xmlns:a16="http://schemas.microsoft.com/office/drawing/2014/main" id="{2202A7EB-3E64-EC45-9B8B-EE623557FB25}"/>
              </a:ext>
            </a:extLst>
          </p:cNvPr>
          <p:cNvSpPr>
            <a:spLocks noGrp="1"/>
          </p:cNvSpPr>
          <p:nvPr>
            <p:ph idx="1"/>
          </p:nvPr>
        </p:nvSpPr>
        <p:spPr>
          <a:xfrm>
            <a:off x="457200" y="1288859"/>
            <a:ext cx="8229600" cy="4525963"/>
          </a:xfrm>
        </p:spPr>
        <p:txBody>
          <a:bodyPr>
            <a:normAutofit fontScale="92500" lnSpcReduction="20000"/>
          </a:bodyPr>
          <a:lstStyle/>
          <a:p>
            <a:r>
              <a:rPr lang="en-GB" b="1" dirty="0"/>
              <a:t>General market</a:t>
            </a:r>
          </a:p>
          <a:p>
            <a:pPr marL="0" indent="0">
              <a:buNone/>
            </a:pPr>
            <a:r>
              <a:rPr lang="en-GB" dirty="0"/>
              <a:t>The market is non-captive, customers have a full choice.</a:t>
            </a:r>
          </a:p>
          <a:p>
            <a:pPr marL="0" indent="0">
              <a:buNone/>
            </a:pPr>
            <a:endParaRPr lang="en-GB" dirty="0"/>
          </a:p>
          <a:p>
            <a:r>
              <a:rPr lang="en-GB" b="1" dirty="0"/>
              <a:t>Restricted market</a:t>
            </a:r>
          </a:p>
          <a:p>
            <a:pPr marL="0" indent="0">
              <a:buNone/>
            </a:pPr>
            <a:r>
              <a:rPr lang="en-GB" dirty="0"/>
              <a:t>Captive, customers have not choice</a:t>
            </a:r>
          </a:p>
          <a:p>
            <a:pPr marL="0" indent="0">
              <a:buNone/>
            </a:pPr>
            <a:endParaRPr lang="en-GB" dirty="0"/>
          </a:p>
          <a:p>
            <a:pPr marL="0" indent="0">
              <a:buNone/>
            </a:pPr>
            <a:r>
              <a:rPr lang="en-GB" dirty="0"/>
              <a:t>Semi captive – customers have a choice before entering, but having entered customers have little choice of food and drink.</a:t>
            </a:r>
          </a:p>
          <a:p>
            <a:pPr marL="0" indent="0">
              <a:buNone/>
            </a:pPr>
            <a:endParaRPr lang="en-GB" dirty="0"/>
          </a:p>
        </p:txBody>
      </p:sp>
    </p:spTree>
    <p:extLst>
      <p:ext uri="{BB962C8B-B14F-4D97-AF65-F5344CB8AC3E}">
        <p14:creationId xmlns:p14="http://schemas.microsoft.com/office/powerpoint/2010/main" val="823449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0C85D2FE-E01B-BA41-A858-B7D5C4F3D17F}"/>
              </a:ext>
            </a:extLst>
          </p:cNvPr>
          <p:cNvGraphicFramePr>
            <a:graphicFrameLocks noGrp="1"/>
          </p:cNvGraphicFramePr>
          <p:nvPr>
            <p:ph idx="1"/>
            <p:extLst>
              <p:ext uri="{D42A27DB-BD31-4B8C-83A1-F6EECF244321}">
                <p14:modId xmlns:p14="http://schemas.microsoft.com/office/powerpoint/2010/main" val="1497439490"/>
              </p:ext>
            </p:extLst>
          </p:nvPr>
        </p:nvGraphicFramePr>
        <p:xfrm>
          <a:off x="208721" y="1321905"/>
          <a:ext cx="8726557" cy="5396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7CAD3C6D-3A75-F14E-A9BB-0F8AECA3853A}"/>
              </a:ext>
            </a:extLst>
          </p:cNvPr>
          <p:cNvSpPr txBox="1"/>
          <p:nvPr/>
        </p:nvSpPr>
        <p:spPr>
          <a:xfrm>
            <a:off x="834887" y="503583"/>
            <a:ext cx="7222435" cy="523220"/>
          </a:xfrm>
          <a:prstGeom prst="rect">
            <a:avLst/>
          </a:prstGeom>
          <a:noFill/>
        </p:spPr>
        <p:txBody>
          <a:bodyPr wrap="square" rtlCol="0">
            <a:spAutoFit/>
          </a:bodyPr>
          <a:lstStyle/>
          <a:p>
            <a:pPr algn="ctr"/>
            <a:r>
              <a:rPr lang="en-US" sz="2800" b="1" dirty="0"/>
              <a:t>The main sectors of food and beverage outlets</a:t>
            </a:r>
          </a:p>
        </p:txBody>
      </p:sp>
    </p:spTree>
    <p:extLst>
      <p:ext uri="{BB962C8B-B14F-4D97-AF65-F5344CB8AC3E}">
        <p14:creationId xmlns:p14="http://schemas.microsoft.com/office/powerpoint/2010/main" val="1790304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9D27-3A23-894F-A658-4C83E02BA79A}"/>
              </a:ext>
            </a:extLst>
          </p:cNvPr>
          <p:cNvSpPr>
            <a:spLocks noGrp="1"/>
          </p:cNvSpPr>
          <p:nvPr>
            <p:ph type="title"/>
          </p:nvPr>
        </p:nvSpPr>
        <p:spPr>
          <a:xfrm>
            <a:off x="457200" y="274638"/>
            <a:ext cx="8229600" cy="653014"/>
          </a:xfrm>
        </p:spPr>
        <p:txBody>
          <a:bodyPr>
            <a:normAutofit/>
          </a:bodyPr>
          <a:lstStyle/>
          <a:p>
            <a:r>
              <a:rPr lang="en-US" sz="3200" b="1" dirty="0"/>
              <a:t>Cost &amp; Market Orientation</a:t>
            </a:r>
            <a:endParaRPr lang="en-US" sz="3200" dirty="0"/>
          </a:p>
        </p:txBody>
      </p:sp>
      <p:sp>
        <p:nvSpPr>
          <p:cNvPr id="3" name="Content Placeholder 2">
            <a:extLst>
              <a:ext uri="{FF2B5EF4-FFF2-40B4-BE49-F238E27FC236}">
                <a16:creationId xmlns:a16="http://schemas.microsoft.com/office/drawing/2014/main" id="{053E4A8E-8EC5-3D4A-A3F9-6D0656B461B1}"/>
              </a:ext>
            </a:extLst>
          </p:cNvPr>
          <p:cNvSpPr>
            <a:spLocks noGrp="1"/>
          </p:cNvSpPr>
          <p:nvPr>
            <p:ph idx="1"/>
          </p:nvPr>
        </p:nvSpPr>
        <p:spPr>
          <a:xfrm>
            <a:off x="762000" y="1173798"/>
            <a:ext cx="8229600" cy="2255202"/>
          </a:xfrm>
        </p:spPr>
        <p:txBody>
          <a:bodyPr>
            <a:normAutofit/>
          </a:bodyPr>
          <a:lstStyle/>
          <a:p>
            <a:pPr marL="0" indent="0">
              <a:buNone/>
            </a:pPr>
            <a:r>
              <a:rPr lang="en-GB" sz="1800" dirty="0"/>
              <a:t>Different businesses have different approaches to business. In simple terms:</a:t>
            </a:r>
          </a:p>
          <a:p>
            <a:pPr marL="0" indent="0">
              <a:buNone/>
            </a:pPr>
            <a:endParaRPr lang="en-GB" sz="1800" dirty="0"/>
          </a:p>
          <a:p>
            <a:pPr>
              <a:buFont typeface="Arial" panose="020B0604020202020204" pitchFamily="34" charset="0"/>
              <a:buChar char="•"/>
            </a:pPr>
            <a:r>
              <a:rPr lang="en-GB" sz="1800" dirty="0"/>
              <a:t>Market orientation is an approach to business that prioritises identifying the needs and desires of consumers and creating products and services that satisfy them.</a:t>
            </a:r>
          </a:p>
          <a:p>
            <a:pPr>
              <a:buFont typeface="Arial" panose="020B0604020202020204" pitchFamily="34" charset="0"/>
              <a:buChar char="•"/>
            </a:pPr>
            <a:endParaRPr lang="en-GB" sz="1800" dirty="0"/>
          </a:p>
          <a:p>
            <a:pPr>
              <a:buFont typeface="Arial" panose="020B0604020202020204" pitchFamily="34" charset="0"/>
              <a:buChar char="•"/>
            </a:pPr>
            <a:r>
              <a:rPr lang="en-GB" sz="1800" dirty="0"/>
              <a:t>Cost orientation is an approach that priorities improving performance by reducing the costs per unit.</a:t>
            </a:r>
            <a:endParaRPr lang="en-GB" sz="1800" dirty="0">
              <a:highlight>
                <a:srgbClr val="FFFF00"/>
              </a:highlight>
            </a:endParaRPr>
          </a:p>
        </p:txBody>
      </p:sp>
      <p:graphicFrame>
        <p:nvGraphicFramePr>
          <p:cNvPr id="4" name="Table 4">
            <a:extLst>
              <a:ext uri="{FF2B5EF4-FFF2-40B4-BE49-F238E27FC236}">
                <a16:creationId xmlns:a16="http://schemas.microsoft.com/office/drawing/2014/main" id="{5D233E3A-493C-8043-BD95-7F8D0E15CE10}"/>
              </a:ext>
            </a:extLst>
          </p:cNvPr>
          <p:cNvGraphicFramePr>
            <a:graphicFrameLocks noGrp="1"/>
          </p:cNvGraphicFramePr>
          <p:nvPr>
            <p:extLst>
              <p:ext uri="{D42A27DB-BD31-4B8C-83A1-F6EECF244321}">
                <p14:modId xmlns:p14="http://schemas.microsoft.com/office/powerpoint/2010/main" val="608892289"/>
              </p:ext>
            </p:extLst>
          </p:nvPr>
        </p:nvGraphicFramePr>
        <p:xfrm>
          <a:off x="762000" y="3652202"/>
          <a:ext cx="7687056" cy="2931160"/>
        </p:xfrm>
        <a:graphic>
          <a:graphicData uri="http://schemas.openxmlformats.org/drawingml/2006/table">
            <a:tbl>
              <a:tblPr>
                <a:tableStyleId>{5C22544A-7EE6-4342-B048-85BDC9FD1C3A}</a:tableStyleId>
              </a:tblPr>
              <a:tblGrid>
                <a:gridCol w="3843528">
                  <a:extLst>
                    <a:ext uri="{9D8B030D-6E8A-4147-A177-3AD203B41FA5}">
                      <a16:colId xmlns:a16="http://schemas.microsoft.com/office/drawing/2014/main" val="2506066620"/>
                    </a:ext>
                  </a:extLst>
                </a:gridCol>
                <a:gridCol w="3843528">
                  <a:extLst>
                    <a:ext uri="{9D8B030D-6E8A-4147-A177-3AD203B41FA5}">
                      <a16:colId xmlns:a16="http://schemas.microsoft.com/office/drawing/2014/main" val="4280124481"/>
                    </a:ext>
                  </a:extLst>
                </a:gridCol>
              </a:tblGrid>
              <a:tr h="370840">
                <a:tc>
                  <a:txBody>
                    <a:bodyPr/>
                    <a:lstStyle/>
                    <a:p>
                      <a:pPr algn="ctr"/>
                      <a:r>
                        <a:rPr lang="en-US" b="1" dirty="0"/>
                        <a:t>Cost Orientation</a:t>
                      </a:r>
                    </a:p>
                  </a:txBody>
                  <a:tcPr/>
                </a:tc>
                <a:tc>
                  <a:txBody>
                    <a:bodyPr/>
                    <a:lstStyle/>
                    <a:p>
                      <a:pPr algn="ctr"/>
                      <a:r>
                        <a:rPr lang="en-US" b="1" dirty="0"/>
                        <a:t>Market Orientation</a:t>
                      </a:r>
                    </a:p>
                  </a:txBody>
                  <a:tcPr/>
                </a:tc>
                <a:extLst>
                  <a:ext uri="{0D108BD9-81ED-4DB2-BD59-A6C34878D82A}">
                    <a16:rowId xmlns:a16="http://schemas.microsoft.com/office/drawing/2014/main" val="674845559"/>
                  </a:ext>
                </a:extLst>
              </a:tr>
              <a:tr h="0">
                <a:tc>
                  <a:txBody>
                    <a:bodyPr/>
                    <a:lstStyle/>
                    <a:p>
                      <a:pPr algn="ctr"/>
                      <a:endParaRPr lang="en-US" dirty="0"/>
                    </a:p>
                    <a:p>
                      <a:pPr algn="ctr"/>
                      <a:r>
                        <a:rPr lang="en-US" dirty="0"/>
                        <a:t>Generally found in the welfare sector:</a:t>
                      </a:r>
                    </a:p>
                    <a:p>
                      <a:pPr algn="ctr"/>
                      <a:endParaRPr lang="en-US" dirty="0"/>
                    </a:p>
                    <a:p>
                      <a:pPr algn="ctr"/>
                      <a:r>
                        <a:rPr lang="en-US" dirty="0"/>
                        <a:t>Prisons</a:t>
                      </a:r>
                    </a:p>
                    <a:p>
                      <a:pPr algn="ctr"/>
                      <a:r>
                        <a:rPr lang="en-US" dirty="0"/>
                        <a:t>Hospitals</a:t>
                      </a:r>
                    </a:p>
                    <a:p>
                      <a:pPr algn="ctr"/>
                      <a:r>
                        <a:rPr lang="en-US" dirty="0"/>
                        <a:t>Education</a:t>
                      </a:r>
                    </a:p>
                    <a:p>
                      <a:pPr algn="ctr"/>
                      <a:r>
                        <a:rPr lang="en-US" dirty="0"/>
                        <a:t>Employee catering</a:t>
                      </a:r>
                    </a:p>
                    <a:p>
                      <a:pPr algn="ctr"/>
                      <a:endParaRPr lang="en-US" dirty="0"/>
                    </a:p>
                  </a:txBody>
                  <a:tcPr/>
                </a:tc>
                <a:tc>
                  <a:txBody>
                    <a:bodyPr/>
                    <a:lstStyle/>
                    <a:p>
                      <a:pPr algn="ctr"/>
                      <a:endParaRPr lang="en-US" dirty="0"/>
                    </a:p>
                    <a:p>
                      <a:pPr algn="ctr"/>
                      <a:r>
                        <a:rPr lang="en-US" dirty="0"/>
                        <a:t>Generally found in the commercial sector:</a:t>
                      </a:r>
                    </a:p>
                    <a:p>
                      <a:pPr algn="ctr"/>
                      <a:endParaRPr lang="en-US" dirty="0"/>
                    </a:p>
                    <a:p>
                      <a:pPr algn="ctr"/>
                      <a:r>
                        <a:rPr lang="en-US" dirty="0"/>
                        <a:t>Restaurants</a:t>
                      </a:r>
                    </a:p>
                    <a:p>
                      <a:pPr algn="ctr"/>
                      <a:r>
                        <a:rPr lang="en-US" dirty="0"/>
                        <a:t>Hotels</a:t>
                      </a:r>
                    </a:p>
                    <a:p>
                      <a:pPr algn="ctr"/>
                      <a:r>
                        <a:rPr lang="en-US" dirty="0"/>
                        <a:t>Pubs and bars</a:t>
                      </a:r>
                    </a:p>
                    <a:p>
                      <a:pPr algn="ctr"/>
                      <a:r>
                        <a:rPr lang="en-US" dirty="0"/>
                        <a:t>Fast food/take-aways</a:t>
                      </a:r>
                    </a:p>
                    <a:p>
                      <a:pPr algn="ctr"/>
                      <a:endParaRPr lang="en-US" dirty="0"/>
                    </a:p>
                  </a:txBody>
                  <a:tcPr/>
                </a:tc>
                <a:extLst>
                  <a:ext uri="{0D108BD9-81ED-4DB2-BD59-A6C34878D82A}">
                    <a16:rowId xmlns:a16="http://schemas.microsoft.com/office/drawing/2014/main" val="2462937589"/>
                  </a:ext>
                </a:extLst>
              </a:tr>
            </a:tbl>
          </a:graphicData>
        </a:graphic>
      </p:graphicFrame>
    </p:spTree>
    <p:extLst>
      <p:ext uri="{BB962C8B-B14F-4D97-AF65-F5344CB8AC3E}">
        <p14:creationId xmlns:p14="http://schemas.microsoft.com/office/powerpoint/2010/main" val="249237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28C96-C756-054D-87A4-780C70CFAB05}"/>
              </a:ext>
            </a:extLst>
          </p:cNvPr>
          <p:cNvSpPr>
            <a:spLocks noGrp="1"/>
          </p:cNvSpPr>
          <p:nvPr>
            <p:ph type="title"/>
          </p:nvPr>
        </p:nvSpPr>
        <p:spPr/>
        <p:txBody>
          <a:bodyPr>
            <a:normAutofit/>
          </a:bodyPr>
          <a:lstStyle/>
          <a:p>
            <a:r>
              <a:rPr lang="en-GB" sz="3200" b="1" dirty="0"/>
              <a:t>Variables in food service operations</a:t>
            </a:r>
          </a:p>
        </p:txBody>
      </p:sp>
      <p:sp>
        <p:nvSpPr>
          <p:cNvPr id="3" name="Content Placeholder 2">
            <a:extLst>
              <a:ext uri="{FF2B5EF4-FFF2-40B4-BE49-F238E27FC236}">
                <a16:creationId xmlns:a16="http://schemas.microsoft.com/office/drawing/2014/main" id="{35F0154F-9249-AB4B-A657-74FEB6F3A4FD}"/>
              </a:ext>
            </a:extLst>
          </p:cNvPr>
          <p:cNvSpPr>
            <a:spLocks noGrp="1"/>
          </p:cNvSpPr>
          <p:nvPr>
            <p:ph idx="1"/>
          </p:nvPr>
        </p:nvSpPr>
        <p:spPr/>
        <p:txBody>
          <a:bodyPr>
            <a:normAutofit/>
          </a:bodyPr>
          <a:lstStyle/>
          <a:p>
            <a:pPr marL="0" indent="0">
              <a:buNone/>
            </a:pPr>
            <a:r>
              <a:rPr lang="en-GB" sz="2600" dirty="0"/>
              <a:t>Defining the market as we have, allows us to understand why different types of foodservice operation are organised in different ways.</a:t>
            </a:r>
          </a:p>
          <a:p>
            <a:pPr marL="0" indent="0">
              <a:buNone/>
            </a:pPr>
            <a:endParaRPr lang="en-GB" sz="2600" dirty="0"/>
          </a:p>
          <a:p>
            <a:pPr marL="0" indent="0">
              <a:buNone/>
            </a:pPr>
            <a:r>
              <a:rPr lang="en-GB" sz="2600" dirty="0"/>
              <a:t>There are three ways in which food service operations vary.</a:t>
            </a:r>
          </a:p>
          <a:p>
            <a:pPr marL="0" indent="0">
              <a:buNone/>
            </a:pPr>
            <a:endParaRPr lang="en-GB" sz="2600" dirty="0"/>
          </a:p>
          <a:p>
            <a:r>
              <a:rPr lang="en-GB" sz="2600" dirty="0"/>
              <a:t>Organisational variables</a:t>
            </a:r>
          </a:p>
          <a:p>
            <a:r>
              <a:rPr lang="en-GB" sz="2600" dirty="0"/>
              <a:t>Customer experience variables</a:t>
            </a:r>
          </a:p>
          <a:p>
            <a:r>
              <a:rPr lang="en-GB" sz="2600" dirty="0"/>
              <a:t>Performance measure variables</a:t>
            </a:r>
          </a:p>
          <a:p>
            <a:pPr marL="0" indent="0">
              <a:buNone/>
            </a:pPr>
            <a:endParaRPr lang="en-GB" dirty="0"/>
          </a:p>
        </p:txBody>
      </p:sp>
    </p:spTree>
    <p:extLst>
      <p:ext uri="{BB962C8B-B14F-4D97-AF65-F5344CB8AC3E}">
        <p14:creationId xmlns:p14="http://schemas.microsoft.com/office/powerpoint/2010/main" val="330590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0F38B-470E-5A42-BFC6-CCCAEB17E810}"/>
              </a:ext>
            </a:extLst>
          </p:cNvPr>
          <p:cNvSpPr>
            <a:spLocks noGrp="1"/>
          </p:cNvSpPr>
          <p:nvPr>
            <p:ph type="title"/>
          </p:nvPr>
        </p:nvSpPr>
        <p:spPr>
          <a:xfrm>
            <a:off x="457200" y="274638"/>
            <a:ext cx="8229600" cy="1613796"/>
          </a:xfrm>
        </p:spPr>
        <p:txBody>
          <a:bodyPr>
            <a:normAutofit/>
          </a:bodyPr>
          <a:lstStyle/>
          <a:p>
            <a:r>
              <a:rPr lang="en-US" sz="3200" b="1" dirty="0"/>
              <a:t>Activity   </a:t>
            </a:r>
            <a:br>
              <a:rPr lang="en-US" sz="3200" b="1" dirty="0"/>
            </a:br>
            <a:r>
              <a:rPr lang="en-US" sz="3200" b="1" dirty="0"/>
              <a:t>    </a:t>
            </a:r>
            <a:br>
              <a:rPr lang="en-US" sz="3200" b="1" dirty="0"/>
            </a:br>
            <a:r>
              <a:rPr lang="en-US" sz="3200" b="1" dirty="0"/>
              <a:t>        Variables in food service operations</a:t>
            </a:r>
          </a:p>
        </p:txBody>
      </p:sp>
      <p:sp>
        <p:nvSpPr>
          <p:cNvPr id="3" name="Content Placeholder 2">
            <a:extLst>
              <a:ext uri="{FF2B5EF4-FFF2-40B4-BE49-F238E27FC236}">
                <a16:creationId xmlns:a16="http://schemas.microsoft.com/office/drawing/2014/main" id="{8DDF72F9-00C8-CE4F-956B-35736756549F}"/>
              </a:ext>
            </a:extLst>
          </p:cNvPr>
          <p:cNvSpPr>
            <a:spLocks noGrp="1"/>
          </p:cNvSpPr>
          <p:nvPr>
            <p:ph idx="1"/>
          </p:nvPr>
        </p:nvSpPr>
        <p:spPr>
          <a:xfrm>
            <a:off x="457200" y="2180696"/>
            <a:ext cx="8229600" cy="4525963"/>
          </a:xfrm>
        </p:spPr>
        <p:txBody>
          <a:bodyPr>
            <a:normAutofit/>
          </a:bodyPr>
          <a:lstStyle/>
          <a:p>
            <a:pPr marL="0" indent="0" algn="ctr">
              <a:buNone/>
            </a:pPr>
            <a:r>
              <a:rPr lang="en-GB" sz="2800" dirty="0"/>
              <a:t>We have looked at how foodservice organisations are classified and the variables in organisational operation.</a:t>
            </a:r>
          </a:p>
          <a:p>
            <a:pPr marL="0" indent="0" algn="ctr">
              <a:buNone/>
            </a:pPr>
            <a:endParaRPr lang="en-GB" sz="2800" dirty="0"/>
          </a:p>
          <a:p>
            <a:pPr marL="0" indent="0" algn="ctr">
              <a:buNone/>
            </a:pPr>
            <a:r>
              <a:rPr lang="en-GB" sz="2800" dirty="0"/>
              <a:t>On the next slide, some examples of the different variables have been given, how many more variable for each section can you give?</a:t>
            </a:r>
          </a:p>
          <a:p>
            <a:pPr marL="0" indent="0" algn="ctr">
              <a:buNone/>
            </a:pPr>
            <a:endParaRPr lang="en-GB" sz="2800"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4C767F36-2F1F-0D48-8EA0-E5165B4599D3}"/>
                  </a:ext>
                </a:extLst>
              </p:cNvPr>
              <p:cNvGraphicFramePr>
                <a:graphicFrameLocks noChangeAspect="1"/>
              </p:cNvGraphicFramePr>
              <p:nvPr/>
            </p:nvGraphicFramePr>
            <p:xfrm>
              <a:off x="0" y="0"/>
              <a:ext cx="2445026" cy="1888434"/>
            </p:xfrm>
            <a:graphic>
              <a:graphicData uri="http://schemas.microsoft.com/office/drawing/2017/model3d">
                <am3d:model3d r:embed="rId2">
                  <am3d:spPr>
                    <a:xfrm>
                      <a:off x="0" y="0"/>
                      <a:ext cx="2445026" cy="1888434"/>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4C767F36-2F1F-0D48-8EA0-E5165B4599D3}"/>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2445026" cy="1888434"/>
              </a:xfrm>
              <a:prstGeom prst="rect">
                <a:avLst/>
              </a:prstGeom>
            </p:spPr>
          </p:pic>
        </mc:Fallback>
      </mc:AlternateContent>
    </p:spTree>
    <p:extLst>
      <p:ext uri="{BB962C8B-B14F-4D97-AF65-F5344CB8AC3E}">
        <p14:creationId xmlns:p14="http://schemas.microsoft.com/office/powerpoint/2010/main" val="3322687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1AE7B03C-0CAC-1D4A-8905-86BE8FD00BCE}"/>
              </a:ext>
            </a:extLst>
          </p:cNvPr>
          <p:cNvGraphicFramePr>
            <a:graphicFrameLocks noGrp="1"/>
          </p:cNvGraphicFramePr>
          <p:nvPr>
            <p:ph idx="1"/>
            <p:extLst>
              <p:ext uri="{D42A27DB-BD31-4B8C-83A1-F6EECF244321}">
                <p14:modId xmlns:p14="http://schemas.microsoft.com/office/powerpoint/2010/main" val="328791558"/>
              </p:ext>
            </p:extLst>
          </p:nvPr>
        </p:nvGraphicFramePr>
        <p:xfrm>
          <a:off x="457200" y="393192"/>
          <a:ext cx="8229600" cy="5852160"/>
        </p:xfrm>
        <a:graphic>
          <a:graphicData uri="http://schemas.openxmlformats.org/drawingml/2006/table">
            <a:tbl>
              <a:tblPr>
                <a:tableStyleId>{5C22544A-7EE6-4342-B048-85BDC9FD1C3A}</a:tableStyleId>
              </a:tblPr>
              <a:tblGrid>
                <a:gridCol w="5004816">
                  <a:extLst>
                    <a:ext uri="{9D8B030D-6E8A-4147-A177-3AD203B41FA5}">
                      <a16:colId xmlns:a16="http://schemas.microsoft.com/office/drawing/2014/main" val="1621548119"/>
                    </a:ext>
                  </a:extLst>
                </a:gridCol>
                <a:gridCol w="3224784">
                  <a:extLst>
                    <a:ext uri="{9D8B030D-6E8A-4147-A177-3AD203B41FA5}">
                      <a16:colId xmlns:a16="http://schemas.microsoft.com/office/drawing/2014/main" val="3490949932"/>
                    </a:ext>
                  </a:extLst>
                </a:gridCol>
              </a:tblGrid>
              <a:tr h="370840">
                <a:tc gridSpan="2">
                  <a:txBody>
                    <a:bodyPr/>
                    <a:lstStyle/>
                    <a:p>
                      <a:pPr algn="ctr"/>
                      <a:r>
                        <a:rPr lang="en-GB" sz="2000" b="1" dirty="0"/>
                        <a:t>Organisational variables</a:t>
                      </a:r>
                    </a:p>
                  </a:txBody>
                  <a:tcPr/>
                </a:tc>
                <a:tc hMerge="1">
                  <a:txBody>
                    <a:bodyPr/>
                    <a:lstStyle/>
                    <a:p>
                      <a:endParaRPr lang="en-GB" dirty="0"/>
                    </a:p>
                  </a:txBody>
                  <a:tcPr/>
                </a:tc>
                <a:extLst>
                  <a:ext uri="{0D108BD9-81ED-4DB2-BD59-A6C34878D82A}">
                    <a16:rowId xmlns:a16="http://schemas.microsoft.com/office/drawing/2014/main" val="4058479370"/>
                  </a:ext>
                </a:extLst>
              </a:tr>
              <a:tr h="370840">
                <a:tc>
                  <a:txBody>
                    <a:bodyPr/>
                    <a:lstStyle/>
                    <a:p>
                      <a:pPr marL="285750" indent="-285750">
                        <a:buFont typeface="Arial" panose="020B0604020202020204" pitchFamily="34" charset="0"/>
                        <a:buChar char="•"/>
                      </a:pPr>
                      <a:r>
                        <a:rPr lang="en-GB" sz="1800" kern="1200" dirty="0">
                          <a:solidFill>
                            <a:schemeClr val="dk1"/>
                          </a:solidFill>
                          <a:effectLst/>
                          <a:latin typeface="+mn-lt"/>
                          <a:ea typeface="+mn-ea"/>
                          <a:cs typeface="+mn-cs"/>
                        </a:rPr>
                        <a:t>target market </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opening hours</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service methods</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number of covers available</a:t>
                      </a:r>
                    </a:p>
                    <a:p>
                      <a:endParaRPr lang="en-GB" sz="1800" dirty="0"/>
                    </a:p>
                  </a:txBody>
                  <a:tcPr/>
                </a:tc>
                <a:tc>
                  <a:txBody>
                    <a:bodyPr/>
                    <a:lstStyle/>
                    <a:p>
                      <a:endParaRPr lang="en-GB" sz="1600" dirty="0"/>
                    </a:p>
                  </a:txBody>
                  <a:tcPr/>
                </a:tc>
                <a:extLst>
                  <a:ext uri="{0D108BD9-81ED-4DB2-BD59-A6C34878D82A}">
                    <a16:rowId xmlns:a16="http://schemas.microsoft.com/office/drawing/2014/main" val="2175494470"/>
                  </a:ext>
                </a:extLst>
              </a:tr>
              <a:tr h="370840">
                <a:tc gridSpan="2">
                  <a:txBody>
                    <a:bodyPr/>
                    <a:lstStyle/>
                    <a:p>
                      <a:pPr algn="ctr"/>
                      <a:r>
                        <a:rPr lang="en-GB" sz="2000" b="1" dirty="0"/>
                        <a:t>Customer service variables</a:t>
                      </a:r>
                    </a:p>
                  </a:txBody>
                  <a:tcPr/>
                </a:tc>
                <a:tc hMerge="1">
                  <a:txBody>
                    <a:bodyPr/>
                    <a:lstStyle/>
                    <a:p>
                      <a:endParaRPr lang="en-GB" dirty="0"/>
                    </a:p>
                  </a:txBody>
                  <a:tcPr/>
                </a:tc>
                <a:extLst>
                  <a:ext uri="{0D108BD9-81ED-4DB2-BD59-A6C34878D82A}">
                    <a16:rowId xmlns:a16="http://schemas.microsoft.com/office/drawing/2014/main" val="1710440188"/>
                  </a:ext>
                </a:extLst>
              </a:tr>
              <a:tr h="370840">
                <a:tc>
                  <a:txBody>
                    <a:bodyPr/>
                    <a:lstStyle/>
                    <a:p>
                      <a:pPr marL="285750" indent="-285750">
                        <a:buFont typeface="Arial" panose="020B0604020202020204" pitchFamily="34" charset="0"/>
                        <a:buChar char="•"/>
                      </a:pPr>
                      <a:r>
                        <a:rPr lang="en-GB" sz="1800" kern="1200" dirty="0">
                          <a:solidFill>
                            <a:schemeClr val="dk1"/>
                          </a:solidFill>
                          <a:effectLst/>
                          <a:latin typeface="+mn-lt"/>
                          <a:ea typeface="+mn-ea"/>
                          <a:cs typeface="+mn-cs"/>
                        </a:rPr>
                        <a:t>food and drink available</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level of service and other services</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price range/value for money</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cleanliness and hygiene</a:t>
                      </a:r>
                    </a:p>
                    <a:p>
                      <a:endParaRPr lang="en-GB" sz="1800" kern="1200" dirty="0">
                        <a:solidFill>
                          <a:schemeClr val="dk1"/>
                        </a:solidFill>
                        <a:effectLst/>
                        <a:latin typeface="+mn-lt"/>
                        <a:ea typeface="+mn-ea"/>
                        <a:cs typeface="+mn-cs"/>
                      </a:endParaRPr>
                    </a:p>
                    <a:p>
                      <a:endParaRPr lang="en-GB" sz="1800" dirty="0"/>
                    </a:p>
                  </a:txBody>
                  <a:tcPr/>
                </a:tc>
                <a:tc>
                  <a:txBody>
                    <a:bodyPr/>
                    <a:lstStyle/>
                    <a:p>
                      <a:endParaRPr lang="en-GB" dirty="0"/>
                    </a:p>
                  </a:txBody>
                  <a:tcPr/>
                </a:tc>
                <a:extLst>
                  <a:ext uri="{0D108BD9-81ED-4DB2-BD59-A6C34878D82A}">
                    <a16:rowId xmlns:a16="http://schemas.microsoft.com/office/drawing/2014/main" val="2950561687"/>
                  </a:ext>
                </a:extLst>
              </a:tr>
              <a:tr h="370840">
                <a:tc gridSpan="2">
                  <a:txBody>
                    <a:bodyPr/>
                    <a:lstStyle/>
                    <a:p>
                      <a:pPr algn="ctr"/>
                      <a:r>
                        <a:rPr lang="en-GB" sz="2000" b="1" dirty="0"/>
                        <a:t>Performance measure variables</a:t>
                      </a:r>
                    </a:p>
                  </a:txBody>
                  <a:tcPr/>
                </a:tc>
                <a:tc hMerge="1">
                  <a:txBody>
                    <a:bodyPr/>
                    <a:lstStyle/>
                    <a:p>
                      <a:endParaRPr lang="en-GB" dirty="0"/>
                    </a:p>
                  </a:txBody>
                  <a:tcPr/>
                </a:tc>
                <a:extLst>
                  <a:ext uri="{0D108BD9-81ED-4DB2-BD59-A6C34878D82A}">
                    <a16:rowId xmlns:a16="http://schemas.microsoft.com/office/drawing/2014/main" val="3579937239"/>
                  </a:ext>
                </a:extLst>
              </a:tr>
              <a:tr h="370840">
                <a:tc>
                  <a:txBody>
                    <a:bodyPr/>
                    <a:lstStyle/>
                    <a:p>
                      <a:pPr marL="285750" indent="-285750">
                        <a:buFont typeface="Arial" panose="020B0604020202020204" pitchFamily="34" charset="0"/>
                        <a:buChar char="•"/>
                      </a:pPr>
                      <a:r>
                        <a:rPr lang="en-GB" sz="1800" kern="1200" dirty="0">
                          <a:solidFill>
                            <a:schemeClr val="dk1"/>
                          </a:solidFill>
                          <a:effectLst/>
                          <a:latin typeface="+mn-lt"/>
                          <a:ea typeface="+mn-ea"/>
                          <a:cs typeface="+mn-cs"/>
                        </a:rPr>
                        <a:t>customer spend/average check</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revenue per member of staff</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productivity index</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ratio of food and beverage sales to total sales</a:t>
                      </a:r>
                    </a:p>
                    <a:p>
                      <a:endParaRPr lang="en-GB" sz="1800" dirty="0"/>
                    </a:p>
                  </a:txBody>
                  <a:tcPr/>
                </a:tc>
                <a:tc>
                  <a:txBody>
                    <a:bodyPr/>
                    <a:lstStyle/>
                    <a:p>
                      <a:endParaRPr lang="en-GB" dirty="0"/>
                    </a:p>
                  </a:txBody>
                  <a:tcPr/>
                </a:tc>
                <a:extLst>
                  <a:ext uri="{0D108BD9-81ED-4DB2-BD59-A6C34878D82A}">
                    <a16:rowId xmlns:a16="http://schemas.microsoft.com/office/drawing/2014/main" val="852483322"/>
                  </a:ext>
                </a:extLst>
              </a:tr>
            </a:tbl>
          </a:graphicData>
        </a:graphic>
      </p:graphicFrame>
    </p:spTree>
    <p:extLst>
      <p:ext uri="{BB962C8B-B14F-4D97-AF65-F5344CB8AC3E}">
        <p14:creationId xmlns:p14="http://schemas.microsoft.com/office/powerpoint/2010/main" val="2417072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B4CD-9F5B-7548-8BFC-BA269F34DAE0}"/>
              </a:ext>
            </a:extLst>
          </p:cNvPr>
          <p:cNvSpPr>
            <a:spLocks noGrp="1"/>
          </p:cNvSpPr>
          <p:nvPr>
            <p:ph type="title"/>
          </p:nvPr>
        </p:nvSpPr>
        <p:spPr>
          <a:xfrm>
            <a:off x="457200" y="274638"/>
            <a:ext cx="8229600" cy="822642"/>
          </a:xfrm>
        </p:spPr>
        <p:txBody>
          <a:bodyPr>
            <a:normAutofit fontScale="90000"/>
          </a:bodyPr>
          <a:lstStyle/>
          <a:p>
            <a:br>
              <a:rPr lang="en-US" dirty="0"/>
            </a:br>
            <a:r>
              <a:rPr lang="en-US" sz="3600" b="1" dirty="0"/>
              <a:t>What is the meal experience?</a:t>
            </a:r>
            <a:br>
              <a:rPr lang="en-US" dirty="0"/>
            </a:br>
            <a:endParaRPr lang="en-GB" dirty="0"/>
          </a:p>
        </p:txBody>
      </p:sp>
      <p:sp>
        <p:nvSpPr>
          <p:cNvPr id="3" name="Content Placeholder 2">
            <a:extLst>
              <a:ext uri="{FF2B5EF4-FFF2-40B4-BE49-F238E27FC236}">
                <a16:creationId xmlns:a16="http://schemas.microsoft.com/office/drawing/2014/main" id="{1A2EB635-D3C3-284F-98B8-4341535AAD3E}"/>
              </a:ext>
            </a:extLst>
          </p:cNvPr>
          <p:cNvSpPr>
            <a:spLocks noGrp="1"/>
          </p:cNvSpPr>
          <p:nvPr>
            <p:ph idx="1"/>
          </p:nvPr>
        </p:nvSpPr>
        <p:spPr>
          <a:xfrm>
            <a:off x="457200" y="1617122"/>
            <a:ext cx="8229600" cy="3832701"/>
          </a:xfrm>
        </p:spPr>
        <p:txBody>
          <a:bodyPr>
            <a:normAutofit lnSpcReduction="10000"/>
          </a:bodyPr>
          <a:lstStyle/>
          <a:p>
            <a:pPr marL="0" indent="0">
              <a:buNone/>
            </a:pPr>
            <a:r>
              <a:rPr lang="en-GB" sz="2400" dirty="0"/>
              <a:t>There are many different kinds of food and beverage (or foodservice) operation, designed to meet a wide range of demand. These different types of operation are designed for the needs people have at a particular time, rather than for the type of people they are.</a:t>
            </a:r>
          </a:p>
          <a:p>
            <a:pPr marL="0" indent="0">
              <a:buNone/>
            </a:pPr>
            <a:endParaRPr lang="en-GB" sz="2400" dirty="0"/>
          </a:p>
          <a:p>
            <a:pPr marL="0" indent="0">
              <a:buNone/>
            </a:pPr>
            <a:r>
              <a:rPr lang="en-GB" sz="2400" dirty="0"/>
              <a:t>The main aim of food and beverage operations is to achieve customer satisfaction. In other words, to meet the customers’ needs. The needs that customers might be seeking to satisfy include:</a:t>
            </a:r>
          </a:p>
          <a:p>
            <a:pPr marL="0" indent="0">
              <a:buNone/>
            </a:pPr>
            <a:endParaRPr lang="en-GB" dirty="0"/>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1243758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967A188F-97EE-874D-BEDA-B787D6ED62DF}"/>
              </a:ext>
            </a:extLst>
          </p:cNvPr>
          <p:cNvGraphicFramePr>
            <a:graphicFrameLocks noGrp="1"/>
          </p:cNvGraphicFramePr>
          <p:nvPr>
            <p:ph idx="1"/>
            <p:extLst>
              <p:ext uri="{D42A27DB-BD31-4B8C-83A1-F6EECF244321}">
                <p14:modId xmlns:p14="http://schemas.microsoft.com/office/powerpoint/2010/main" val="261531720"/>
              </p:ext>
            </p:extLst>
          </p:nvPr>
        </p:nvGraphicFramePr>
        <p:xfrm>
          <a:off x="457200" y="1539240"/>
          <a:ext cx="8229600" cy="4297680"/>
        </p:xfrm>
        <a:graphic>
          <a:graphicData uri="http://schemas.openxmlformats.org/drawingml/2006/table">
            <a:tbl>
              <a:tblPr>
                <a:tableStyleId>{5C22544A-7EE6-4342-B048-85BDC9FD1C3A}</a:tableStyleId>
              </a:tblPr>
              <a:tblGrid>
                <a:gridCol w="1761744">
                  <a:extLst>
                    <a:ext uri="{9D8B030D-6E8A-4147-A177-3AD203B41FA5}">
                      <a16:colId xmlns:a16="http://schemas.microsoft.com/office/drawing/2014/main" val="330682700"/>
                    </a:ext>
                  </a:extLst>
                </a:gridCol>
                <a:gridCol w="6467856">
                  <a:extLst>
                    <a:ext uri="{9D8B030D-6E8A-4147-A177-3AD203B41FA5}">
                      <a16:colId xmlns:a16="http://schemas.microsoft.com/office/drawing/2014/main" val="393907181"/>
                    </a:ext>
                  </a:extLst>
                </a:gridCol>
              </a:tblGrid>
              <a:tr h="370840">
                <a:tc>
                  <a:txBody>
                    <a:bodyPr/>
                    <a:lstStyle/>
                    <a:p>
                      <a:r>
                        <a:rPr lang="en-GB" sz="1800" kern="1200" dirty="0">
                          <a:solidFill>
                            <a:schemeClr val="dk1"/>
                          </a:solidFill>
                          <a:effectLst/>
                          <a:latin typeface="+mn-lt"/>
                          <a:ea typeface="+mn-ea"/>
                          <a:cs typeface="+mn-cs"/>
                        </a:rPr>
                        <a:t>Physiological: </a:t>
                      </a:r>
                      <a:endParaRPr lang="en-GB" dirty="0"/>
                    </a:p>
                  </a:txBody>
                  <a:tcPr/>
                </a:tc>
                <a:tc>
                  <a:txBody>
                    <a:bodyPr/>
                    <a:lstStyle/>
                    <a:p>
                      <a:r>
                        <a:rPr lang="en-GB" sz="1800" kern="1200" dirty="0">
                          <a:solidFill>
                            <a:schemeClr val="dk1"/>
                          </a:solidFill>
                          <a:effectLst/>
                          <a:latin typeface="+mn-lt"/>
                          <a:ea typeface="+mn-ea"/>
                          <a:cs typeface="+mn-cs"/>
                        </a:rPr>
                        <a:t>the need to eat or drink, or the need for special foods such as diabetic or vegetarian.</a:t>
                      </a:r>
                    </a:p>
                    <a:p>
                      <a:endParaRPr lang="en-GB" dirty="0"/>
                    </a:p>
                  </a:txBody>
                  <a:tcPr/>
                </a:tc>
                <a:extLst>
                  <a:ext uri="{0D108BD9-81ED-4DB2-BD59-A6C34878D82A}">
                    <a16:rowId xmlns:a16="http://schemas.microsoft.com/office/drawing/2014/main" val="2580263987"/>
                  </a:ext>
                </a:extLst>
              </a:tr>
              <a:tr h="370840">
                <a:tc>
                  <a:txBody>
                    <a:bodyPr/>
                    <a:lstStyle/>
                    <a:p>
                      <a:r>
                        <a:rPr lang="en-GB" sz="1800" kern="1200" dirty="0">
                          <a:solidFill>
                            <a:schemeClr val="dk1"/>
                          </a:solidFill>
                          <a:effectLst/>
                          <a:latin typeface="+mn-lt"/>
                          <a:ea typeface="+mn-ea"/>
                          <a:cs typeface="+mn-cs"/>
                        </a:rPr>
                        <a:t>Economic: </a:t>
                      </a:r>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the need for good value, fast service, a convenient location.</a:t>
                      </a:r>
                    </a:p>
                    <a:p>
                      <a:endParaRPr lang="en-GB" dirty="0"/>
                    </a:p>
                  </a:txBody>
                  <a:tcPr/>
                </a:tc>
                <a:extLst>
                  <a:ext uri="{0D108BD9-81ED-4DB2-BD59-A6C34878D82A}">
                    <a16:rowId xmlns:a16="http://schemas.microsoft.com/office/drawing/2014/main" val="2902093869"/>
                  </a:ext>
                </a:extLst>
              </a:tr>
              <a:tr h="370840">
                <a:tc>
                  <a:txBody>
                    <a:bodyPr/>
                    <a:lstStyle/>
                    <a:p>
                      <a:r>
                        <a:rPr lang="en-GB" sz="1800" kern="1200" dirty="0">
                          <a:solidFill>
                            <a:schemeClr val="dk1"/>
                          </a:solidFill>
                          <a:effectLst/>
                          <a:latin typeface="+mn-lt"/>
                          <a:ea typeface="+mn-ea"/>
                          <a:cs typeface="+mn-cs"/>
                        </a:rPr>
                        <a:t>Psychological: </a:t>
                      </a:r>
                      <a:endParaRPr lang="en-GB" dirty="0"/>
                    </a:p>
                  </a:txBody>
                  <a:tcPr/>
                </a:tc>
                <a:tc>
                  <a:txBody>
                    <a:bodyPr/>
                    <a:lstStyle/>
                    <a:p>
                      <a:r>
                        <a:rPr lang="en-GB" sz="1800" kern="1200" dirty="0">
                          <a:solidFill>
                            <a:schemeClr val="dk1"/>
                          </a:solidFill>
                          <a:effectLst/>
                          <a:latin typeface="+mn-lt"/>
                          <a:ea typeface="+mn-ea"/>
                          <a:cs typeface="+mn-cs"/>
                        </a:rPr>
                        <a:t>the need for enhancement of self-esteem, fulfilling life-style</a:t>
                      </a:r>
                    </a:p>
                    <a:p>
                      <a:r>
                        <a:rPr lang="en-GB" sz="1800" kern="1200" dirty="0">
                          <a:solidFill>
                            <a:schemeClr val="dk1"/>
                          </a:solidFill>
                          <a:effectLst/>
                          <a:latin typeface="+mn-lt"/>
                          <a:ea typeface="+mn-ea"/>
                          <a:cs typeface="+mn-cs"/>
                        </a:rPr>
                        <a:t>needs, the need for variety, as a result of advertising and promotion.</a:t>
                      </a:r>
                    </a:p>
                    <a:p>
                      <a:endParaRPr lang="en-GB" dirty="0"/>
                    </a:p>
                  </a:txBody>
                  <a:tcPr/>
                </a:tc>
                <a:extLst>
                  <a:ext uri="{0D108BD9-81ED-4DB2-BD59-A6C34878D82A}">
                    <a16:rowId xmlns:a16="http://schemas.microsoft.com/office/drawing/2014/main" val="2493545461"/>
                  </a:ext>
                </a:extLst>
              </a:tr>
              <a:tr h="370840">
                <a:tc>
                  <a:txBody>
                    <a:bodyPr/>
                    <a:lstStyle/>
                    <a:p>
                      <a:r>
                        <a:rPr lang="en-GB" sz="1800" kern="1200" dirty="0">
                          <a:solidFill>
                            <a:schemeClr val="dk1"/>
                          </a:solidFill>
                          <a:effectLst/>
                          <a:latin typeface="+mn-lt"/>
                          <a:ea typeface="+mn-ea"/>
                          <a:cs typeface="+mn-cs"/>
                        </a:rPr>
                        <a:t>Convenience: </a:t>
                      </a:r>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a convenient location, for people unable to get home, special events that cannot be catered for at home</a:t>
                      </a:r>
                    </a:p>
                    <a:p>
                      <a:endParaRPr lang="en-GB" sz="1800" kern="1200" dirty="0">
                        <a:solidFill>
                          <a:schemeClr val="dk1"/>
                        </a:solidFill>
                        <a:effectLst/>
                        <a:latin typeface="+mn-lt"/>
                        <a:ea typeface="+mn-ea"/>
                        <a:cs typeface="+mn-cs"/>
                      </a:endParaRPr>
                    </a:p>
                  </a:txBody>
                  <a:tcPr/>
                </a:tc>
                <a:extLst>
                  <a:ext uri="{0D108BD9-81ED-4DB2-BD59-A6C34878D82A}">
                    <a16:rowId xmlns:a16="http://schemas.microsoft.com/office/drawing/2014/main" val="1480593943"/>
                  </a:ext>
                </a:extLst>
              </a:tr>
              <a:tr h="370840">
                <a:tc>
                  <a:txBody>
                    <a:bodyPr/>
                    <a:lstStyle/>
                    <a:p>
                      <a:r>
                        <a:rPr lang="en-GB" sz="1800" kern="1200" dirty="0">
                          <a:solidFill>
                            <a:schemeClr val="dk1"/>
                          </a:solidFill>
                          <a:effectLst/>
                          <a:latin typeface="+mn-lt"/>
                          <a:ea typeface="+mn-ea"/>
                          <a:cs typeface="+mn-cs"/>
                        </a:rPr>
                        <a:t>Social:</a:t>
                      </a:r>
                      <a:endParaRPr lang="en-GB" dirty="0"/>
                    </a:p>
                  </a:txBody>
                  <a:tcPr/>
                </a:tc>
                <a:tc>
                  <a:txBody>
                    <a:bodyPr/>
                    <a:lstStyle/>
                    <a:p>
                      <a:r>
                        <a:rPr lang="en-GB" sz="1800" kern="1200" dirty="0">
                          <a:solidFill>
                            <a:schemeClr val="dk1"/>
                          </a:solidFill>
                          <a:effectLst/>
                          <a:latin typeface="+mn-lt"/>
                          <a:ea typeface="+mn-ea"/>
                          <a:cs typeface="+mn-cs"/>
                        </a:rPr>
                        <a:t>going out with friends or business colleagues; attending a function</a:t>
                      </a:r>
                    </a:p>
                    <a:p>
                      <a:endParaRPr lang="en-GB" dirty="0"/>
                    </a:p>
                  </a:txBody>
                  <a:tcPr/>
                </a:tc>
                <a:extLst>
                  <a:ext uri="{0D108BD9-81ED-4DB2-BD59-A6C34878D82A}">
                    <a16:rowId xmlns:a16="http://schemas.microsoft.com/office/drawing/2014/main" val="2204797984"/>
                  </a:ext>
                </a:extLst>
              </a:tr>
            </a:tbl>
          </a:graphicData>
        </a:graphic>
      </p:graphicFrame>
    </p:spTree>
    <p:extLst>
      <p:ext uri="{BB962C8B-B14F-4D97-AF65-F5344CB8AC3E}">
        <p14:creationId xmlns:p14="http://schemas.microsoft.com/office/powerpoint/2010/main" val="1494474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9490"/>
          </a:xfrm>
        </p:spPr>
        <p:txBody>
          <a:bodyPr>
            <a:normAutofit fontScale="90000"/>
          </a:bodyPr>
          <a:lstStyle/>
          <a:p>
            <a:br>
              <a:rPr lang="en-US" sz="3200" dirty="0"/>
            </a:br>
            <a:r>
              <a:rPr lang="en-US" sz="3200" dirty="0"/>
              <a:t>What are the meal experience factors?</a:t>
            </a:r>
            <a:br>
              <a:rPr lang="en-US" sz="3200" dirty="0"/>
            </a:br>
            <a:endParaRPr lang="en-US" sz="3200" dirty="0"/>
          </a:p>
        </p:txBody>
      </p:sp>
      <p:sp>
        <p:nvSpPr>
          <p:cNvPr id="3" name="Content Placeholder 2"/>
          <p:cNvSpPr>
            <a:spLocks noGrp="1"/>
          </p:cNvSpPr>
          <p:nvPr>
            <p:ph idx="1"/>
          </p:nvPr>
        </p:nvSpPr>
        <p:spPr>
          <a:xfrm>
            <a:off x="457200" y="1024129"/>
            <a:ext cx="8229600" cy="1950720"/>
          </a:xfrm>
        </p:spPr>
        <p:txBody>
          <a:bodyPr/>
          <a:lstStyle/>
          <a:p>
            <a:pPr marL="0" indent="0" algn="ctr">
              <a:buNone/>
            </a:pPr>
            <a:endParaRPr lang="en-US" dirty="0"/>
          </a:p>
          <a:p>
            <a:pPr algn="ctr"/>
            <a:r>
              <a:rPr lang="en-US" sz="2800" dirty="0"/>
              <a:t>Defined as series of events both </a:t>
            </a:r>
            <a:r>
              <a:rPr lang="en-US" sz="2800" b="1" dirty="0"/>
              <a:t>tangible</a:t>
            </a:r>
            <a:r>
              <a:rPr lang="en-US" sz="2800" dirty="0"/>
              <a:t> and </a:t>
            </a:r>
            <a:r>
              <a:rPr lang="en-US" sz="2800" b="1" dirty="0"/>
              <a:t>intangible</a:t>
            </a:r>
            <a:r>
              <a:rPr lang="en-US" sz="2800" dirty="0"/>
              <a:t> that a </a:t>
            </a:r>
            <a:r>
              <a:rPr lang="en-US" sz="2800" b="1" dirty="0"/>
              <a:t>customer experiences</a:t>
            </a:r>
            <a:r>
              <a:rPr lang="en-US" sz="2800" dirty="0"/>
              <a:t>.</a:t>
            </a:r>
          </a:p>
          <a:p>
            <a:pPr algn="ctr"/>
            <a:endParaRPr lang="en-US" dirty="0"/>
          </a:p>
        </p:txBody>
      </p:sp>
      <p:sp>
        <p:nvSpPr>
          <p:cNvPr id="4" name="Rectangle 3">
            <a:extLst>
              <a:ext uri="{FF2B5EF4-FFF2-40B4-BE49-F238E27FC236}">
                <a16:creationId xmlns:a16="http://schemas.microsoft.com/office/drawing/2014/main" id="{13398255-F713-1F46-A22A-AF6978B22620}"/>
              </a:ext>
            </a:extLst>
          </p:cNvPr>
          <p:cNvSpPr/>
          <p:nvPr/>
        </p:nvSpPr>
        <p:spPr>
          <a:xfrm>
            <a:off x="2023872" y="2865121"/>
            <a:ext cx="4547616" cy="536448"/>
          </a:xfrm>
          <a:prstGeom prst="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b="1" dirty="0"/>
              <a:t>Key terms</a:t>
            </a:r>
          </a:p>
        </p:txBody>
      </p:sp>
      <p:sp>
        <p:nvSpPr>
          <p:cNvPr id="5" name="Rounded Rectangle 4">
            <a:extLst>
              <a:ext uri="{FF2B5EF4-FFF2-40B4-BE49-F238E27FC236}">
                <a16:creationId xmlns:a16="http://schemas.microsoft.com/office/drawing/2014/main" id="{58F2E7BD-68D3-164F-9C1E-E6C1AA56178D}"/>
              </a:ext>
            </a:extLst>
          </p:cNvPr>
          <p:cNvSpPr/>
          <p:nvPr/>
        </p:nvSpPr>
        <p:spPr>
          <a:xfrm>
            <a:off x="1560576" y="3499104"/>
            <a:ext cx="2520000" cy="2880000"/>
          </a:xfrm>
          <a:prstGeom prst="round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b="1" dirty="0"/>
          </a:p>
          <a:p>
            <a:pPr algn="ctr"/>
            <a:r>
              <a:rPr lang="en-GB" sz="2000" b="1" dirty="0"/>
              <a:t>Tangible</a:t>
            </a:r>
          </a:p>
          <a:p>
            <a:pPr algn="ctr"/>
            <a:endParaRPr lang="en-GB" sz="2000" b="1" dirty="0"/>
          </a:p>
          <a:p>
            <a:pPr algn="ctr"/>
            <a:r>
              <a:rPr lang="en-GB" sz="2000" b="1" dirty="0"/>
              <a:t> which can be feel by touching, seeing like restaurant tables, chairs etc</a:t>
            </a:r>
          </a:p>
          <a:p>
            <a:endParaRPr lang="en-GB" dirty="0"/>
          </a:p>
        </p:txBody>
      </p:sp>
      <p:sp>
        <p:nvSpPr>
          <p:cNvPr id="7" name="Rounded Rectangle 6">
            <a:extLst>
              <a:ext uri="{FF2B5EF4-FFF2-40B4-BE49-F238E27FC236}">
                <a16:creationId xmlns:a16="http://schemas.microsoft.com/office/drawing/2014/main" id="{E2C2D363-9177-584D-9D3E-0B50C9215C70}"/>
              </a:ext>
            </a:extLst>
          </p:cNvPr>
          <p:cNvSpPr/>
          <p:nvPr/>
        </p:nvSpPr>
        <p:spPr>
          <a:xfrm>
            <a:off x="4572000" y="3499104"/>
            <a:ext cx="2520000" cy="2880000"/>
          </a:xfrm>
          <a:prstGeom prst="round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t>Intangible</a:t>
            </a:r>
          </a:p>
          <a:p>
            <a:pPr algn="ctr"/>
            <a:endParaRPr lang="en-GB" sz="2000" b="1" dirty="0"/>
          </a:p>
          <a:p>
            <a:pPr algn="ctr"/>
            <a:r>
              <a:rPr lang="en-GB" sz="2000" b="1" dirty="0"/>
              <a:t>which can be only sensed/felt like restaurant atmosphere etc</a:t>
            </a:r>
          </a:p>
        </p:txBody>
      </p:sp>
    </p:spTree>
    <p:extLst>
      <p:ext uri="{BB962C8B-B14F-4D97-AF65-F5344CB8AC3E}">
        <p14:creationId xmlns:p14="http://schemas.microsoft.com/office/powerpoint/2010/main" val="132578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There are 10 factors that make up the meal experience, what do these include?</a:t>
            </a:r>
          </a:p>
        </p:txBody>
      </p:sp>
      <p:sp>
        <p:nvSpPr>
          <p:cNvPr id="3" name="Content Placeholder 2"/>
          <p:cNvSpPr>
            <a:spLocks noGrp="1"/>
          </p:cNvSpPr>
          <p:nvPr>
            <p:ph idx="1"/>
          </p:nvPr>
        </p:nvSpPr>
        <p:spPr/>
        <p:txBody>
          <a:bodyPr>
            <a:normAutofit fontScale="77500" lnSpcReduction="20000"/>
          </a:bodyPr>
          <a:lstStyle/>
          <a:p>
            <a:pPr marL="0" indent="0">
              <a:buNone/>
            </a:pPr>
            <a:endParaRPr lang="en-US" dirty="0"/>
          </a:p>
          <a:p>
            <a:pPr algn="ctr">
              <a:buFont typeface="Arial" panose="020B0604020202020204" pitchFamily="34" charset="0"/>
              <a:buChar char="•"/>
            </a:pPr>
            <a:r>
              <a:rPr lang="en-US" dirty="0"/>
              <a:t>Food and drink</a:t>
            </a:r>
          </a:p>
          <a:p>
            <a:pPr algn="ctr">
              <a:buFont typeface="Arial" panose="020B0604020202020204" pitchFamily="34" charset="0"/>
              <a:buChar char="•"/>
            </a:pPr>
            <a:r>
              <a:rPr lang="en-US" dirty="0"/>
              <a:t>Variety in menu choice</a:t>
            </a:r>
          </a:p>
          <a:p>
            <a:pPr algn="ctr">
              <a:buFont typeface="Arial" panose="020B0604020202020204" pitchFamily="34" charset="0"/>
              <a:buChar char="•"/>
            </a:pPr>
            <a:r>
              <a:rPr lang="en-US" dirty="0"/>
              <a:t>Level of service</a:t>
            </a:r>
          </a:p>
          <a:p>
            <a:pPr algn="ctr">
              <a:buFont typeface="Arial" panose="020B0604020202020204" pitchFamily="34" charset="0"/>
              <a:buChar char="•"/>
            </a:pPr>
            <a:r>
              <a:rPr lang="en-US" dirty="0"/>
              <a:t>Price and value for money</a:t>
            </a:r>
          </a:p>
          <a:p>
            <a:pPr algn="ctr">
              <a:buFont typeface="Arial" panose="020B0604020202020204" pitchFamily="34" charset="0"/>
              <a:buChar char="•"/>
            </a:pPr>
            <a:r>
              <a:rPr lang="en-US" dirty="0"/>
              <a:t>Interior design</a:t>
            </a:r>
          </a:p>
          <a:p>
            <a:pPr algn="ctr">
              <a:buFont typeface="Arial" panose="020B0604020202020204" pitchFamily="34" charset="0"/>
              <a:buChar char="•"/>
            </a:pPr>
            <a:r>
              <a:rPr lang="en-US" dirty="0"/>
              <a:t>Atmosphere and mood</a:t>
            </a:r>
          </a:p>
          <a:p>
            <a:pPr algn="ctr">
              <a:buFont typeface="Arial" panose="020B0604020202020204" pitchFamily="34" charset="0"/>
              <a:buChar char="•"/>
            </a:pPr>
            <a:r>
              <a:rPr lang="en-US" dirty="0"/>
              <a:t>Expectation and identification</a:t>
            </a:r>
          </a:p>
          <a:p>
            <a:pPr algn="ctr">
              <a:buFont typeface="Arial" panose="020B0604020202020204" pitchFamily="34" charset="0"/>
              <a:buChar char="•"/>
            </a:pPr>
            <a:r>
              <a:rPr lang="en-US" dirty="0"/>
              <a:t>Location and accessibility</a:t>
            </a:r>
          </a:p>
          <a:p>
            <a:pPr algn="ctr">
              <a:buFont typeface="Arial" panose="020B0604020202020204" pitchFamily="34" charset="0"/>
              <a:buChar char="•"/>
            </a:pPr>
            <a:r>
              <a:rPr lang="en-US" dirty="0"/>
              <a:t>Food and beverage service employees</a:t>
            </a:r>
          </a:p>
          <a:p>
            <a:pPr algn="ctr">
              <a:buFont typeface="Arial" panose="020B0604020202020204" pitchFamily="34" charset="0"/>
              <a:buChar char="•"/>
            </a:pPr>
            <a:r>
              <a:rPr lang="en-US" dirty="0"/>
              <a:t>Trends in eating out</a:t>
            </a:r>
          </a:p>
          <a:p>
            <a:endParaRPr lang="en-US" dirty="0"/>
          </a:p>
          <a:p>
            <a:endParaRPr lang="en-US" dirty="0"/>
          </a:p>
        </p:txBody>
      </p:sp>
    </p:spTree>
    <p:extLst>
      <p:ext uri="{BB962C8B-B14F-4D97-AF65-F5344CB8AC3E}">
        <p14:creationId xmlns:p14="http://schemas.microsoft.com/office/powerpoint/2010/main" val="342770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t>What is Expectation and Identification? </a:t>
            </a:r>
            <a:endParaRPr lang="en-US" sz="3200" b="1" dirty="0"/>
          </a:p>
        </p:txBody>
      </p:sp>
      <p:sp>
        <p:nvSpPr>
          <p:cNvPr id="3" name="Content Placeholder 2"/>
          <p:cNvSpPr>
            <a:spLocks noGrp="1"/>
          </p:cNvSpPr>
          <p:nvPr>
            <p:ph idx="1"/>
          </p:nvPr>
        </p:nvSpPr>
        <p:spPr>
          <a:xfrm>
            <a:off x="361950" y="1695450"/>
            <a:ext cx="8324850" cy="4707467"/>
          </a:xfrm>
        </p:spPr>
        <p:txBody>
          <a:bodyPr>
            <a:normAutofit fontScale="92500" lnSpcReduction="10000"/>
          </a:bodyPr>
          <a:lstStyle/>
          <a:p>
            <a:pPr marL="0" indent="0" algn="ctr">
              <a:buNone/>
            </a:pPr>
            <a:r>
              <a:rPr lang="en-GB" sz="3000" dirty="0"/>
              <a:t>A single customer or group of customers arriving at a restaurant or a meal bring with them a series of expectations regarding that restaurant </a:t>
            </a:r>
          </a:p>
          <a:p>
            <a:pPr marL="0" indent="0" algn="ctr">
              <a:buNone/>
            </a:pPr>
            <a:endParaRPr lang="en-GB" sz="3000" dirty="0"/>
          </a:p>
          <a:p>
            <a:pPr marL="0" indent="0" algn="ctr">
              <a:buNone/>
            </a:pPr>
            <a:r>
              <a:rPr lang="en-GB" sz="3000" dirty="0"/>
              <a:t>The type of service they will receive, the price they will pay, the expected atmosphere and mood of the restaurant, etc. </a:t>
            </a:r>
          </a:p>
          <a:p>
            <a:pPr marL="0" indent="0" algn="ctr">
              <a:buNone/>
            </a:pPr>
            <a:endParaRPr lang="en-GB" sz="3000" dirty="0"/>
          </a:p>
          <a:p>
            <a:pPr marL="0" indent="0" algn="ctr">
              <a:buNone/>
            </a:pPr>
            <a:r>
              <a:rPr lang="en-GB" sz="3000" dirty="0"/>
              <a:t>The customer’s expectations may be varied and numerous. These may change depending on when they visit, who they visit with and why they are visiting.</a:t>
            </a:r>
          </a:p>
          <a:p>
            <a:pPr marL="0" lvl="0" indent="0">
              <a:buNone/>
            </a:pPr>
            <a:endParaRPr lang="en-GB" dirty="0"/>
          </a:p>
          <a:p>
            <a:endParaRPr lang="en-US" dirty="0"/>
          </a:p>
        </p:txBody>
      </p:sp>
    </p:spTree>
    <p:extLst>
      <p:ext uri="{BB962C8B-B14F-4D97-AF65-F5344CB8AC3E}">
        <p14:creationId xmlns:p14="http://schemas.microsoft.com/office/powerpoint/2010/main" val="648712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A42D2-39B5-104E-936B-3C06DD8A7B65}"/>
              </a:ext>
            </a:extLst>
          </p:cNvPr>
          <p:cNvSpPr>
            <a:spLocks noGrp="1"/>
          </p:cNvSpPr>
          <p:nvPr>
            <p:ph type="title"/>
          </p:nvPr>
        </p:nvSpPr>
        <p:spPr>
          <a:xfrm>
            <a:off x="457200" y="274638"/>
            <a:ext cx="8229600" cy="847026"/>
          </a:xfrm>
        </p:spPr>
        <p:txBody>
          <a:bodyPr>
            <a:normAutofit/>
          </a:bodyPr>
          <a:lstStyle/>
          <a:p>
            <a:r>
              <a:rPr lang="en-US" sz="3200" b="1" dirty="0"/>
              <a:t>Food and drink</a:t>
            </a:r>
          </a:p>
        </p:txBody>
      </p:sp>
      <p:sp>
        <p:nvSpPr>
          <p:cNvPr id="3" name="Content Placeholder 2">
            <a:extLst>
              <a:ext uri="{FF2B5EF4-FFF2-40B4-BE49-F238E27FC236}">
                <a16:creationId xmlns:a16="http://schemas.microsoft.com/office/drawing/2014/main" id="{04F5F03C-5A57-4043-8AED-7B539B9694C2}"/>
              </a:ext>
            </a:extLst>
          </p:cNvPr>
          <p:cNvSpPr>
            <a:spLocks noGrp="1"/>
          </p:cNvSpPr>
          <p:nvPr>
            <p:ph idx="1"/>
          </p:nvPr>
        </p:nvSpPr>
        <p:spPr>
          <a:xfrm>
            <a:off x="457200" y="1121664"/>
            <a:ext cx="8442960" cy="5254752"/>
          </a:xfrm>
        </p:spPr>
        <p:txBody>
          <a:bodyPr>
            <a:noAutofit/>
          </a:bodyPr>
          <a:lstStyle/>
          <a:p>
            <a:pPr algn="ctr">
              <a:lnSpc>
                <a:spcPct val="150000"/>
              </a:lnSpc>
            </a:pPr>
            <a:r>
              <a:rPr lang="en-GB" sz="2800" dirty="0"/>
              <a:t>The choice of food and drink available</a:t>
            </a:r>
          </a:p>
          <a:p>
            <a:pPr algn="ctr">
              <a:lnSpc>
                <a:spcPct val="150000"/>
              </a:lnSpc>
            </a:pPr>
            <a:r>
              <a:rPr lang="en-US" sz="2800" dirty="0"/>
              <a:t>The quality of the product</a:t>
            </a:r>
          </a:p>
          <a:p>
            <a:pPr algn="ctr">
              <a:lnSpc>
                <a:spcPct val="150000"/>
              </a:lnSpc>
            </a:pPr>
            <a:r>
              <a:rPr lang="en-US" sz="2800" dirty="0"/>
              <a:t>The quantity of the product</a:t>
            </a:r>
          </a:p>
          <a:p>
            <a:pPr algn="ctr">
              <a:lnSpc>
                <a:spcPct val="150000"/>
              </a:lnSpc>
            </a:pPr>
            <a:r>
              <a:rPr lang="en-US" sz="2800" dirty="0"/>
              <a:t>The consistent standard of the product</a:t>
            </a:r>
          </a:p>
          <a:p>
            <a:pPr algn="ctr">
              <a:lnSpc>
                <a:spcPct val="150000"/>
              </a:lnSpc>
            </a:pPr>
            <a:r>
              <a:rPr lang="en-US" sz="2800" dirty="0"/>
              <a:t>The range of tastes, textures, aromas and colours  </a:t>
            </a:r>
          </a:p>
          <a:p>
            <a:pPr algn="ctr">
              <a:lnSpc>
                <a:spcPct val="150000"/>
              </a:lnSpc>
            </a:pPr>
            <a:r>
              <a:rPr lang="en-US" sz="2800" dirty="0"/>
              <a:t>The presentation of the food and drink</a:t>
            </a:r>
          </a:p>
          <a:p>
            <a:pPr algn="ctr">
              <a:lnSpc>
                <a:spcPct val="150000"/>
              </a:lnSpc>
            </a:pPr>
            <a:r>
              <a:rPr lang="en-US" sz="2800" dirty="0"/>
              <a:t>The service at the correct temperature</a:t>
            </a:r>
          </a:p>
        </p:txBody>
      </p:sp>
    </p:spTree>
    <p:extLst>
      <p:ext uri="{BB962C8B-B14F-4D97-AF65-F5344CB8AC3E}">
        <p14:creationId xmlns:p14="http://schemas.microsoft.com/office/powerpoint/2010/main" val="2175326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t>What is variety in menu choice? </a:t>
            </a:r>
            <a:endParaRPr lang="en-US" sz="3200" b="1" dirty="0"/>
          </a:p>
        </p:txBody>
      </p:sp>
      <p:sp>
        <p:nvSpPr>
          <p:cNvPr id="3" name="Content Placeholder 2"/>
          <p:cNvSpPr>
            <a:spLocks noGrp="1"/>
          </p:cNvSpPr>
          <p:nvPr>
            <p:ph idx="1"/>
          </p:nvPr>
        </p:nvSpPr>
        <p:spPr>
          <a:xfrm>
            <a:off x="457200" y="1231392"/>
            <a:ext cx="8229600" cy="4894771"/>
          </a:xfrm>
        </p:spPr>
        <p:txBody>
          <a:bodyPr>
            <a:normAutofit fontScale="77500" lnSpcReduction="20000"/>
          </a:bodyPr>
          <a:lstStyle/>
          <a:p>
            <a:pPr marL="0" lvl="0" indent="0" algn="ctr">
              <a:buNone/>
            </a:pPr>
            <a:r>
              <a:rPr lang="en-GB" sz="3300" dirty="0"/>
              <a:t>The type of menu offered by an establishment and the variety of menu choice </a:t>
            </a:r>
          </a:p>
          <a:p>
            <a:pPr marL="0" lvl="0" indent="0" algn="ctr">
              <a:buNone/>
            </a:pPr>
            <a:endParaRPr lang="en-GB" sz="3300" dirty="0"/>
          </a:p>
          <a:p>
            <a:pPr marL="0" lvl="0" indent="0" algn="ctr">
              <a:buNone/>
            </a:pPr>
            <a:r>
              <a:rPr lang="en-GB" sz="3300" dirty="0"/>
              <a:t>At the lower level of the market:</a:t>
            </a:r>
          </a:p>
          <a:p>
            <a:pPr algn="ctr"/>
            <a:r>
              <a:rPr lang="en-GB" sz="3300" dirty="0"/>
              <a:t>Menu items are limited.</a:t>
            </a:r>
          </a:p>
          <a:p>
            <a:pPr algn="ctr"/>
            <a:r>
              <a:rPr lang="en-GB" sz="3300" dirty="0"/>
              <a:t>Customers are price sensitive</a:t>
            </a:r>
          </a:p>
          <a:p>
            <a:pPr algn="ctr"/>
            <a:r>
              <a:rPr lang="en-GB" sz="3300" dirty="0"/>
              <a:t>Time available restricts choice. </a:t>
            </a:r>
          </a:p>
          <a:p>
            <a:pPr algn="ctr"/>
            <a:endParaRPr lang="en-GB" sz="3300" dirty="0"/>
          </a:p>
          <a:p>
            <a:pPr marL="0" lvl="0" indent="0" algn="ctr">
              <a:buNone/>
            </a:pPr>
            <a:r>
              <a:rPr lang="en-GB" sz="3300" dirty="0"/>
              <a:t>In fine-dining restaurants:</a:t>
            </a:r>
          </a:p>
          <a:p>
            <a:pPr algn="ctr"/>
            <a:r>
              <a:rPr lang="en-GB" sz="3300" dirty="0"/>
              <a:t>Average spend per head will be high.</a:t>
            </a:r>
          </a:p>
          <a:p>
            <a:pPr algn="ctr"/>
            <a:r>
              <a:rPr lang="en-GB" sz="3300" dirty="0"/>
              <a:t>Time taken will be longer </a:t>
            </a:r>
          </a:p>
          <a:p>
            <a:pPr algn="ctr"/>
            <a:r>
              <a:rPr lang="en-GB" sz="3300" dirty="0"/>
              <a:t>Diners expect a large menu selection</a:t>
            </a:r>
            <a:endParaRPr lang="en-US" dirty="0"/>
          </a:p>
        </p:txBody>
      </p:sp>
    </p:spTree>
    <p:extLst>
      <p:ext uri="{BB962C8B-B14F-4D97-AF65-F5344CB8AC3E}">
        <p14:creationId xmlns:p14="http://schemas.microsoft.com/office/powerpoint/2010/main" val="1635077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6600-A656-5A41-A87D-FA18C1FAC9C5}"/>
              </a:ext>
            </a:extLst>
          </p:cNvPr>
          <p:cNvSpPr>
            <a:spLocks noGrp="1"/>
          </p:cNvSpPr>
          <p:nvPr>
            <p:ph type="title"/>
          </p:nvPr>
        </p:nvSpPr>
        <p:spPr>
          <a:xfrm>
            <a:off x="457200" y="274638"/>
            <a:ext cx="8229600" cy="773874"/>
          </a:xfrm>
        </p:spPr>
        <p:txBody>
          <a:bodyPr>
            <a:normAutofit/>
          </a:bodyPr>
          <a:lstStyle/>
          <a:p>
            <a:r>
              <a:rPr lang="en-US" sz="3200" b="1" dirty="0"/>
              <a:t>Levels of Service</a:t>
            </a:r>
          </a:p>
        </p:txBody>
      </p:sp>
      <p:sp>
        <p:nvSpPr>
          <p:cNvPr id="3" name="Content Placeholder 2">
            <a:extLst>
              <a:ext uri="{FF2B5EF4-FFF2-40B4-BE49-F238E27FC236}">
                <a16:creationId xmlns:a16="http://schemas.microsoft.com/office/drawing/2014/main" id="{961CE3C7-65AE-454D-8F2D-784B18ADFBCD}"/>
              </a:ext>
            </a:extLst>
          </p:cNvPr>
          <p:cNvSpPr>
            <a:spLocks noGrp="1"/>
          </p:cNvSpPr>
          <p:nvPr>
            <p:ph idx="1"/>
          </p:nvPr>
        </p:nvSpPr>
        <p:spPr>
          <a:xfrm>
            <a:off x="457200" y="1048512"/>
            <a:ext cx="8229600" cy="5077651"/>
          </a:xfrm>
        </p:spPr>
        <p:txBody>
          <a:bodyPr>
            <a:normAutofit fontScale="70000" lnSpcReduction="20000"/>
          </a:bodyPr>
          <a:lstStyle/>
          <a:p>
            <a:pPr algn="ctr"/>
            <a:r>
              <a:rPr lang="en-US" dirty="0"/>
              <a:t>The higher the cost of the meal to the customer, the more service the customer expects to receive. </a:t>
            </a:r>
          </a:p>
          <a:p>
            <a:pPr algn="ctr"/>
            <a:endParaRPr lang="en-US" dirty="0"/>
          </a:p>
          <a:p>
            <a:pPr algn="ctr"/>
            <a:r>
              <a:rPr lang="en-US" dirty="0"/>
              <a:t>Therefore counter service tends to be used in fast-food restaurants and silver service in fine dining restaurants. </a:t>
            </a:r>
          </a:p>
          <a:p>
            <a:pPr algn="ctr"/>
            <a:endParaRPr lang="en-US" dirty="0"/>
          </a:p>
          <a:p>
            <a:pPr algn="ctr"/>
            <a:r>
              <a:rPr lang="en-US" dirty="0"/>
              <a:t>The actual service of the food and beverages to the customer may be described as the ‘ direct ’ service. </a:t>
            </a:r>
          </a:p>
          <a:p>
            <a:pPr algn="ctr"/>
            <a:endParaRPr lang="en-US" dirty="0"/>
          </a:p>
          <a:p>
            <a:pPr algn="ctr"/>
            <a:r>
              <a:rPr lang="en-US" dirty="0"/>
              <a:t>Part of the restaurant’s total service, however, is also composed of ‘ indirect ’ or ancillary services e.g. the provision of cloakroom facilities; access to the Internet. </a:t>
            </a:r>
          </a:p>
          <a:p>
            <a:pPr algn="ctr"/>
            <a:endParaRPr lang="en-US" dirty="0"/>
          </a:p>
          <a:p>
            <a:pPr algn="ctr"/>
            <a:r>
              <a:rPr lang="en-US" dirty="0"/>
              <a:t>It is necessary for a restaurant to identify the level of  service it is going to offer in its offer and to extend this standard of service throughout all aspects of the operation.</a:t>
            </a:r>
          </a:p>
        </p:txBody>
      </p:sp>
    </p:spTree>
    <p:extLst>
      <p:ext uri="{BB962C8B-B14F-4D97-AF65-F5344CB8AC3E}">
        <p14:creationId xmlns:p14="http://schemas.microsoft.com/office/powerpoint/2010/main" val="1577891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6066-7634-4545-8762-5052C86FAB7D}"/>
              </a:ext>
            </a:extLst>
          </p:cNvPr>
          <p:cNvSpPr>
            <a:spLocks noGrp="1"/>
          </p:cNvSpPr>
          <p:nvPr>
            <p:ph type="title"/>
          </p:nvPr>
        </p:nvSpPr>
        <p:spPr/>
        <p:txBody>
          <a:bodyPr>
            <a:normAutofit/>
          </a:bodyPr>
          <a:lstStyle/>
          <a:p>
            <a:r>
              <a:rPr lang="en-US" sz="3200" b="1" dirty="0"/>
              <a:t>Interior Design</a:t>
            </a:r>
          </a:p>
        </p:txBody>
      </p:sp>
      <p:sp>
        <p:nvSpPr>
          <p:cNvPr id="3" name="Content Placeholder 2">
            <a:extLst>
              <a:ext uri="{FF2B5EF4-FFF2-40B4-BE49-F238E27FC236}">
                <a16:creationId xmlns:a16="http://schemas.microsoft.com/office/drawing/2014/main" id="{A8E305F8-2897-5A46-84FC-8043250380DC}"/>
              </a:ext>
            </a:extLst>
          </p:cNvPr>
          <p:cNvSpPr>
            <a:spLocks noGrp="1"/>
          </p:cNvSpPr>
          <p:nvPr>
            <p:ph idx="1"/>
          </p:nvPr>
        </p:nvSpPr>
        <p:spPr/>
        <p:txBody>
          <a:bodyPr>
            <a:normAutofit/>
          </a:bodyPr>
          <a:lstStyle/>
          <a:p>
            <a:pPr marL="0" indent="0" algn="ctr">
              <a:buNone/>
            </a:pPr>
            <a:r>
              <a:rPr lang="en-US" sz="2800" dirty="0"/>
              <a:t>The overall interior design of a restaurant is one of the first physical aspects of that a customer encounters.</a:t>
            </a:r>
          </a:p>
          <a:p>
            <a:pPr marL="0" indent="0" algn="ctr">
              <a:buNone/>
            </a:pPr>
            <a:endParaRPr lang="en-US" sz="2800" dirty="0"/>
          </a:p>
          <a:p>
            <a:pPr marL="0" indent="0" algn="ctr">
              <a:buNone/>
            </a:pPr>
            <a:r>
              <a:rPr lang="en-US" sz="2800" dirty="0"/>
              <a:t> This first impression is very important. </a:t>
            </a:r>
          </a:p>
          <a:p>
            <a:pPr marL="0" indent="0" algn="ctr">
              <a:buNone/>
            </a:pPr>
            <a:endParaRPr lang="en-US" sz="2800" dirty="0"/>
          </a:p>
          <a:p>
            <a:pPr marL="0" indent="0" algn="ctr">
              <a:buNone/>
            </a:pPr>
            <a:r>
              <a:rPr lang="en-US" sz="2800" dirty="0"/>
              <a:t>Can you think of the different aspects of interior design?</a:t>
            </a:r>
          </a:p>
        </p:txBody>
      </p:sp>
    </p:spTree>
    <p:extLst>
      <p:ext uri="{BB962C8B-B14F-4D97-AF65-F5344CB8AC3E}">
        <p14:creationId xmlns:p14="http://schemas.microsoft.com/office/powerpoint/2010/main" val="1177378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7099A-3F56-154B-AD77-B8D1D6DFF461}"/>
              </a:ext>
            </a:extLst>
          </p:cNvPr>
          <p:cNvSpPr>
            <a:spLocks noGrp="1"/>
          </p:cNvSpPr>
          <p:nvPr>
            <p:ph type="title"/>
          </p:nvPr>
        </p:nvSpPr>
        <p:spPr/>
        <p:txBody>
          <a:bodyPr>
            <a:normAutofit/>
          </a:bodyPr>
          <a:lstStyle/>
          <a:p>
            <a:r>
              <a:rPr lang="en-US" sz="3200" b="1" dirty="0"/>
              <a:t>Food and Beverage Employees</a:t>
            </a:r>
          </a:p>
        </p:txBody>
      </p:sp>
      <p:sp>
        <p:nvSpPr>
          <p:cNvPr id="3" name="Content Placeholder 2">
            <a:extLst>
              <a:ext uri="{FF2B5EF4-FFF2-40B4-BE49-F238E27FC236}">
                <a16:creationId xmlns:a16="http://schemas.microsoft.com/office/drawing/2014/main" id="{FD717BEE-416C-4443-8DA4-96AF9E0311CF}"/>
              </a:ext>
            </a:extLst>
          </p:cNvPr>
          <p:cNvSpPr>
            <a:spLocks noGrp="1"/>
          </p:cNvSpPr>
          <p:nvPr>
            <p:ph idx="1"/>
          </p:nvPr>
        </p:nvSpPr>
        <p:spPr/>
        <p:txBody>
          <a:bodyPr>
            <a:normAutofit fontScale="85000" lnSpcReduction="10000"/>
          </a:bodyPr>
          <a:lstStyle/>
          <a:p>
            <a:pPr algn="ctr"/>
            <a:r>
              <a:rPr lang="en-US" dirty="0"/>
              <a:t>Staff employed by a restaurant operation should complement the meal experience.</a:t>
            </a:r>
          </a:p>
          <a:p>
            <a:pPr marL="0" indent="0" algn="ctr">
              <a:buNone/>
            </a:pPr>
            <a:endParaRPr lang="en-US" dirty="0"/>
          </a:p>
          <a:p>
            <a:pPr algn="ctr"/>
            <a:r>
              <a:rPr lang="en-US" dirty="0"/>
              <a:t> They are able to do this in a variety of ways:</a:t>
            </a:r>
          </a:p>
          <a:p>
            <a:pPr algn="ctr"/>
            <a:endParaRPr lang="en-US" dirty="0"/>
          </a:p>
          <a:p>
            <a:pPr algn="ctr"/>
            <a:r>
              <a:rPr lang="en-US" dirty="0"/>
              <a:t> their social skills; their age and gender;  uniform; the tempo of their service, and so on. </a:t>
            </a:r>
          </a:p>
          <a:p>
            <a:pPr algn="ctr"/>
            <a:endParaRPr lang="en-US" dirty="0"/>
          </a:p>
          <a:p>
            <a:pPr algn="ctr"/>
            <a:r>
              <a:rPr lang="en-US" dirty="0"/>
              <a:t>The importance of each of these factors, will again, vary depending on the type of outlet you visit.</a:t>
            </a:r>
          </a:p>
        </p:txBody>
      </p:sp>
    </p:spTree>
    <p:extLst>
      <p:ext uri="{BB962C8B-B14F-4D97-AF65-F5344CB8AC3E}">
        <p14:creationId xmlns:p14="http://schemas.microsoft.com/office/powerpoint/2010/main" val="134503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0F38B-470E-5A42-BFC6-CCCAEB17E810}"/>
              </a:ext>
            </a:extLst>
          </p:cNvPr>
          <p:cNvSpPr>
            <a:spLocks noGrp="1"/>
          </p:cNvSpPr>
          <p:nvPr>
            <p:ph type="title"/>
          </p:nvPr>
        </p:nvSpPr>
        <p:spPr/>
        <p:txBody>
          <a:bodyPr>
            <a:normAutofit/>
          </a:bodyPr>
          <a:lstStyle/>
          <a:p>
            <a:r>
              <a:rPr lang="en-US" sz="3200" b="1" dirty="0"/>
              <a:t>Activity</a:t>
            </a:r>
            <a:br>
              <a:rPr lang="en-US" sz="3200" b="1" dirty="0"/>
            </a:br>
            <a:r>
              <a:rPr lang="en-US" sz="3200" b="1" dirty="0"/>
              <a:t>Value for money</a:t>
            </a:r>
          </a:p>
        </p:txBody>
      </p:sp>
      <p:sp>
        <p:nvSpPr>
          <p:cNvPr id="3" name="Content Placeholder 2">
            <a:extLst>
              <a:ext uri="{FF2B5EF4-FFF2-40B4-BE49-F238E27FC236}">
                <a16:creationId xmlns:a16="http://schemas.microsoft.com/office/drawing/2014/main" id="{8DDF72F9-00C8-CE4F-956B-35736756549F}"/>
              </a:ext>
            </a:extLst>
          </p:cNvPr>
          <p:cNvSpPr>
            <a:spLocks noGrp="1"/>
          </p:cNvSpPr>
          <p:nvPr>
            <p:ph idx="1"/>
          </p:nvPr>
        </p:nvSpPr>
        <p:spPr>
          <a:xfrm>
            <a:off x="457200" y="2180696"/>
            <a:ext cx="8229600" cy="4525963"/>
          </a:xfrm>
        </p:spPr>
        <p:txBody>
          <a:bodyPr>
            <a:normAutofit/>
          </a:bodyPr>
          <a:lstStyle/>
          <a:p>
            <a:pPr marL="0" indent="0" algn="ctr">
              <a:buNone/>
            </a:pPr>
            <a:r>
              <a:rPr lang="en-GB" sz="2800" dirty="0"/>
              <a:t>We have looked at how many different meal experience factors depend on the price a customer is prepared to pay for a meal. </a:t>
            </a:r>
          </a:p>
          <a:p>
            <a:pPr marL="0" indent="0" algn="ctr">
              <a:buNone/>
            </a:pPr>
            <a:endParaRPr lang="en-GB" sz="2800" dirty="0"/>
          </a:p>
          <a:p>
            <a:pPr marL="0" indent="0" algn="ctr">
              <a:buNone/>
            </a:pPr>
            <a:r>
              <a:rPr lang="en-US" sz="2800" dirty="0"/>
              <a:t>What does the term value for money mean? </a:t>
            </a:r>
          </a:p>
          <a:p>
            <a:pPr marL="0" indent="0" algn="ctr">
              <a:buNone/>
            </a:pPr>
            <a:endParaRPr lang="en-US" sz="2800" dirty="0"/>
          </a:p>
          <a:p>
            <a:pPr marL="0" indent="0" algn="ctr">
              <a:buNone/>
            </a:pPr>
            <a:r>
              <a:rPr lang="en-US" sz="2800" dirty="0"/>
              <a:t>Think about when you eat out, what would you expect for you to say your meal was value for money?</a:t>
            </a:r>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4C767F36-2F1F-0D48-8EA0-E5165B4599D3}"/>
                  </a:ext>
                </a:extLst>
              </p:cNvPr>
              <p:cNvGraphicFramePr>
                <a:graphicFrameLocks noChangeAspect="1"/>
              </p:cNvGraphicFramePr>
              <p:nvPr/>
            </p:nvGraphicFramePr>
            <p:xfrm>
              <a:off x="0" y="0"/>
              <a:ext cx="2445026" cy="1888434"/>
            </p:xfrm>
            <a:graphic>
              <a:graphicData uri="http://schemas.microsoft.com/office/drawing/2017/model3d">
                <am3d:model3d r:embed="rId2">
                  <am3d:spPr>
                    <a:xfrm>
                      <a:off x="0" y="0"/>
                      <a:ext cx="2445026" cy="1888434"/>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4C767F36-2F1F-0D48-8EA0-E5165B4599D3}"/>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2445026" cy="1888434"/>
              </a:xfrm>
              <a:prstGeom prst="rect">
                <a:avLst/>
              </a:prstGeom>
            </p:spPr>
          </p:pic>
        </mc:Fallback>
      </mc:AlternateContent>
    </p:spTree>
    <p:extLst>
      <p:ext uri="{BB962C8B-B14F-4D97-AF65-F5344CB8AC3E}">
        <p14:creationId xmlns:p14="http://schemas.microsoft.com/office/powerpoint/2010/main" val="345747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BAD1F-51A1-9E4B-B038-0FB0FE1C341E}"/>
              </a:ext>
            </a:extLst>
          </p:cNvPr>
          <p:cNvSpPr>
            <a:spLocks noGrp="1"/>
          </p:cNvSpPr>
          <p:nvPr>
            <p:ph type="title"/>
          </p:nvPr>
        </p:nvSpPr>
        <p:spPr/>
        <p:txBody>
          <a:bodyPr>
            <a:normAutofit/>
          </a:bodyPr>
          <a:lstStyle/>
          <a:p>
            <a:r>
              <a:rPr lang="en-US" sz="3200" b="1" dirty="0"/>
              <a:t>Location and accessibility</a:t>
            </a:r>
          </a:p>
        </p:txBody>
      </p:sp>
      <p:sp>
        <p:nvSpPr>
          <p:cNvPr id="3" name="Content Placeholder 2">
            <a:extLst>
              <a:ext uri="{FF2B5EF4-FFF2-40B4-BE49-F238E27FC236}">
                <a16:creationId xmlns:a16="http://schemas.microsoft.com/office/drawing/2014/main" id="{B9FA0CB0-74E7-064D-947B-9BE13C9DBF60}"/>
              </a:ext>
            </a:extLst>
          </p:cNvPr>
          <p:cNvSpPr>
            <a:spLocks noGrp="1"/>
          </p:cNvSpPr>
          <p:nvPr>
            <p:ph idx="1"/>
          </p:nvPr>
        </p:nvSpPr>
        <p:spPr/>
        <p:txBody>
          <a:bodyPr>
            <a:normAutofit fontScale="85000" lnSpcReduction="10000"/>
          </a:bodyPr>
          <a:lstStyle/>
          <a:p>
            <a:pPr marL="0" indent="0" algn="ctr">
              <a:buNone/>
            </a:pPr>
            <a:r>
              <a:rPr lang="en-US" sz="2800" dirty="0"/>
              <a:t>The location is said to be the most important feature.</a:t>
            </a:r>
          </a:p>
          <a:p>
            <a:pPr marL="0" indent="0" algn="ctr">
              <a:buNone/>
            </a:pPr>
            <a:endParaRPr lang="en-US" sz="2800" dirty="0"/>
          </a:p>
          <a:p>
            <a:pPr marL="0" indent="0" algn="ctr">
              <a:buNone/>
            </a:pPr>
            <a:r>
              <a:rPr lang="en-US" sz="2800" dirty="0"/>
              <a:t> Location can persuade or dissuade customers from visiting. </a:t>
            </a:r>
          </a:p>
          <a:p>
            <a:pPr marL="0" indent="0" algn="ctr">
              <a:buNone/>
            </a:pPr>
            <a:endParaRPr lang="en-US" sz="2800" dirty="0"/>
          </a:p>
          <a:p>
            <a:pPr marL="0" indent="0" algn="ctr">
              <a:buNone/>
            </a:pPr>
            <a:r>
              <a:rPr lang="en-US" sz="2800" dirty="0"/>
              <a:t>Accessibility is as important as location. </a:t>
            </a:r>
          </a:p>
          <a:p>
            <a:pPr marL="0" indent="0" algn="ctr">
              <a:buNone/>
            </a:pPr>
            <a:endParaRPr lang="en-US" sz="2800" dirty="0"/>
          </a:p>
          <a:p>
            <a:pPr marL="0" indent="0" algn="ctr">
              <a:buNone/>
            </a:pPr>
            <a:r>
              <a:rPr lang="en-US" sz="2800" dirty="0"/>
              <a:t>The operation should be well served by buses, trains or taxis and have car parking facilities</a:t>
            </a:r>
          </a:p>
          <a:p>
            <a:pPr marL="0" indent="0" algn="ctr">
              <a:buNone/>
            </a:pPr>
            <a:endParaRPr lang="en-US" sz="2800" dirty="0"/>
          </a:p>
          <a:p>
            <a:pPr marL="0" indent="0" algn="ctr">
              <a:buNone/>
            </a:pPr>
            <a:r>
              <a:rPr lang="en-US" sz="2800" dirty="0"/>
              <a:t>If a take-away facility expects a large percentage of its business from passing trade, there should be a heavy flow past its doors.</a:t>
            </a:r>
          </a:p>
        </p:txBody>
      </p:sp>
    </p:spTree>
    <p:extLst>
      <p:ext uri="{BB962C8B-B14F-4D97-AF65-F5344CB8AC3E}">
        <p14:creationId xmlns:p14="http://schemas.microsoft.com/office/powerpoint/2010/main" val="42629178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6A2B6-2CE3-7449-95DB-667376849D73}"/>
              </a:ext>
            </a:extLst>
          </p:cNvPr>
          <p:cNvSpPr>
            <a:spLocks noGrp="1"/>
          </p:cNvSpPr>
          <p:nvPr>
            <p:ph type="title"/>
          </p:nvPr>
        </p:nvSpPr>
        <p:spPr>
          <a:xfrm>
            <a:off x="457200" y="274638"/>
            <a:ext cx="8229600" cy="1639506"/>
          </a:xfrm>
        </p:spPr>
        <p:txBody>
          <a:bodyPr>
            <a:normAutofit/>
          </a:bodyPr>
          <a:lstStyle/>
          <a:p>
            <a:r>
              <a:rPr lang="en-US" sz="3200" b="1" dirty="0"/>
              <a:t> Activity</a:t>
            </a:r>
            <a:br>
              <a:rPr lang="en-US" sz="3200" b="1" dirty="0"/>
            </a:br>
            <a:r>
              <a:rPr lang="en-US" sz="3200" b="1" dirty="0"/>
              <a:t>Atmosphere and Mood</a:t>
            </a:r>
          </a:p>
        </p:txBody>
      </p:sp>
      <p:sp>
        <p:nvSpPr>
          <p:cNvPr id="3" name="Content Placeholder 2">
            <a:extLst>
              <a:ext uri="{FF2B5EF4-FFF2-40B4-BE49-F238E27FC236}">
                <a16:creationId xmlns:a16="http://schemas.microsoft.com/office/drawing/2014/main" id="{4631A1F3-6F0B-BB48-9152-6FE417571094}"/>
              </a:ext>
            </a:extLst>
          </p:cNvPr>
          <p:cNvSpPr>
            <a:spLocks noGrp="1"/>
          </p:cNvSpPr>
          <p:nvPr>
            <p:ph idx="1"/>
          </p:nvPr>
        </p:nvSpPr>
        <p:spPr>
          <a:xfrm>
            <a:off x="457200" y="2145792"/>
            <a:ext cx="8455152" cy="3614611"/>
          </a:xfrm>
        </p:spPr>
        <p:txBody>
          <a:bodyPr>
            <a:normAutofit lnSpcReduction="10000"/>
          </a:bodyPr>
          <a:lstStyle/>
          <a:p>
            <a:pPr marL="0" indent="0">
              <a:buNone/>
            </a:pPr>
            <a:endParaRPr lang="en-GB" sz="2800" dirty="0"/>
          </a:p>
          <a:p>
            <a:pPr marL="0" indent="0" algn="ctr">
              <a:buNone/>
            </a:pPr>
            <a:r>
              <a:rPr lang="en-GB" sz="2800" dirty="0"/>
              <a:t>Research what factors may contribute to the atmosphere and mood of a restaurant. </a:t>
            </a:r>
            <a:br>
              <a:rPr lang="en-GB" sz="2800" dirty="0"/>
            </a:br>
            <a:endParaRPr lang="en-GB" sz="2800" dirty="0"/>
          </a:p>
          <a:p>
            <a:pPr marL="0" indent="0" algn="ctr">
              <a:buNone/>
            </a:pPr>
            <a:r>
              <a:rPr lang="en-GB" sz="2800" dirty="0"/>
              <a:t>Compare a high-class luxury restaurant with a basic chicken restaurant.</a:t>
            </a:r>
          </a:p>
          <a:p>
            <a:pPr marL="0" indent="0" algn="ctr">
              <a:buNone/>
            </a:pPr>
            <a:endParaRPr lang="en-GB" sz="2800" dirty="0"/>
          </a:p>
          <a:p>
            <a:pPr marL="0" indent="0" algn="ctr">
              <a:buNone/>
            </a:pPr>
            <a:r>
              <a:rPr lang="en-GB" sz="2800" dirty="0"/>
              <a:t>How do these factors differ?</a:t>
            </a:r>
          </a:p>
          <a:p>
            <a:endParaRPr lang="en-US" dirty="0"/>
          </a:p>
        </p:txBody>
      </p:sp>
      <mc:AlternateContent xmlns:mc="http://schemas.openxmlformats.org/markup-compatibility/2006">
        <mc:Choice xmlns:am3d="http://schemas.microsoft.com/office/drawing/2017/model3d" Requires="am3d">
          <p:graphicFrame>
            <p:nvGraphicFramePr>
              <p:cNvPr id="5" name="3D Model 4" descr="Gears">
                <a:extLst>
                  <a:ext uri="{FF2B5EF4-FFF2-40B4-BE49-F238E27FC236}">
                    <a16:creationId xmlns:a16="http://schemas.microsoft.com/office/drawing/2014/main" id="{0BA3E08F-555A-2044-9DEC-E70D82646268}"/>
                  </a:ext>
                </a:extLst>
              </p:cNvPr>
              <p:cNvGraphicFramePr>
                <a:graphicFrameLocks noChangeAspect="1"/>
              </p:cNvGraphicFramePr>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 Model 4" descr="Gears">
                <a:extLst>
                  <a:ext uri="{FF2B5EF4-FFF2-40B4-BE49-F238E27FC236}">
                    <a16:creationId xmlns:a16="http://schemas.microsoft.com/office/drawing/2014/main" id="{0BA3E08F-555A-2044-9DEC-E70D82646268}"/>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val="2804417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1C0C2-148C-1843-B068-7F46A7AF5B62}"/>
              </a:ext>
            </a:extLst>
          </p:cNvPr>
          <p:cNvSpPr>
            <a:spLocks noGrp="1"/>
          </p:cNvSpPr>
          <p:nvPr>
            <p:ph type="title"/>
          </p:nvPr>
        </p:nvSpPr>
        <p:spPr/>
        <p:txBody>
          <a:bodyPr>
            <a:normAutofit/>
          </a:bodyPr>
          <a:lstStyle/>
          <a:p>
            <a:r>
              <a:rPr lang="en-GB" sz="3200" b="1" dirty="0"/>
              <a:t>Food and beverage service methods</a:t>
            </a:r>
          </a:p>
        </p:txBody>
      </p:sp>
      <p:sp>
        <p:nvSpPr>
          <p:cNvPr id="3" name="Content Placeholder 2">
            <a:extLst>
              <a:ext uri="{FF2B5EF4-FFF2-40B4-BE49-F238E27FC236}">
                <a16:creationId xmlns:a16="http://schemas.microsoft.com/office/drawing/2014/main" id="{C031AE5B-69B3-B244-84FD-A14773975ACA}"/>
              </a:ext>
            </a:extLst>
          </p:cNvPr>
          <p:cNvSpPr>
            <a:spLocks noGrp="1"/>
          </p:cNvSpPr>
          <p:nvPr>
            <p:ph idx="1"/>
          </p:nvPr>
        </p:nvSpPr>
        <p:spPr/>
        <p:txBody>
          <a:bodyPr>
            <a:normAutofit fontScale="85000" lnSpcReduction="20000"/>
          </a:bodyPr>
          <a:lstStyle/>
          <a:p>
            <a:pPr marL="0" indent="0">
              <a:buNone/>
            </a:pPr>
            <a:r>
              <a:rPr lang="en-GB" dirty="0"/>
              <a:t>The service of food and beverage may be carried out in many different ways. The type of food and service method used by an establishment will depend on:</a:t>
            </a:r>
          </a:p>
          <a:p>
            <a:pPr marL="0" indent="0">
              <a:buNone/>
            </a:pPr>
            <a:endParaRPr lang="en-GB" dirty="0"/>
          </a:p>
          <a:p>
            <a:r>
              <a:rPr lang="en-GB" dirty="0"/>
              <a:t>type of establishment</a:t>
            </a:r>
          </a:p>
          <a:p>
            <a:r>
              <a:rPr lang="en-GB" dirty="0"/>
              <a:t>time available for the meal</a:t>
            </a:r>
          </a:p>
          <a:p>
            <a:r>
              <a:rPr lang="en-GB" dirty="0"/>
              <a:t>type of menu presented</a:t>
            </a:r>
          </a:p>
          <a:p>
            <a:r>
              <a:rPr lang="en-GB" dirty="0"/>
              <a:t>site of the establishment</a:t>
            </a:r>
          </a:p>
          <a:p>
            <a:r>
              <a:rPr lang="en-GB" dirty="0"/>
              <a:t>type of customer to be service</a:t>
            </a:r>
          </a:p>
          <a:p>
            <a:r>
              <a:rPr lang="en-GB" dirty="0"/>
              <a:t>turnover of custom expected</a:t>
            </a:r>
          </a:p>
          <a:p>
            <a:r>
              <a:rPr lang="en-GB" dirty="0"/>
              <a:t>cost of the meal served</a:t>
            </a:r>
          </a:p>
        </p:txBody>
      </p:sp>
    </p:spTree>
    <p:extLst>
      <p:ext uri="{BB962C8B-B14F-4D97-AF65-F5344CB8AC3E}">
        <p14:creationId xmlns:p14="http://schemas.microsoft.com/office/powerpoint/2010/main" val="3515499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F9063-DA75-E04E-BADD-3CE772793059}"/>
              </a:ext>
            </a:extLst>
          </p:cNvPr>
          <p:cNvSpPr>
            <a:spLocks noGrp="1"/>
          </p:cNvSpPr>
          <p:nvPr>
            <p:ph type="title"/>
          </p:nvPr>
        </p:nvSpPr>
        <p:spPr/>
        <p:txBody>
          <a:bodyPr>
            <a:normAutofit fontScale="90000"/>
          </a:bodyPr>
          <a:lstStyle/>
          <a:p>
            <a:br>
              <a:rPr lang="en-US" sz="3200" dirty="0"/>
            </a:br>
            <a:br>
              <a:rPr lang="en-US" sz="3200" dirty="0"/>
            </a:br>
            <a:r>
              <a:rPr lang="en-US" sz="3200" b="1" dirty="0"/>
              <a:t>Different service methods</a:t>
            </a:r>
            <a:br>
              <a:rPr lang="en-US" sz="3200" b="1" dirty="0"/>
            </a:br>
            <a:br>
              <a:rPr lang="en-US" sz="3200" dirty="0"/>
            </a:br>
            <a:r>
              <a:rPr lang="en-US" sz="3100" dirty="0"/>
              <a:t>There are several different service methods:</a:t>
            </a:r>
            <a:br>
              <a:rPr lang="en-US" sz="3200" dirty="0"/>
            </a:br>
            <a:br>
              <a:rPr lang="en-US" sz="3200" dirty="0"/>
            </a:br>
            <a:endParaRPr lang="en-US" sz="3200" dirty="0"/>
          </a:p>
        </p:txBody>
      </p:sp>
      <p:sp>
        <p:nvSpPr>
          <p:cNvPr id="3" name="Content Placeholder 2">
            <a:extLst>
              <a:ext uri="{FF2B5EF4-FFF2-40B4-BE49-F238E27FC236}">
                <a16:creationId xmlns:a16="http://schemas.microsoft.com/office/drawing/2014/main" id="{1617916F-E9AD-5A44-9424-48E0DBE0F6BB}"/>
              </a:ext>
            </a:extLst>
          </p:cNvPr>
          <p:cNvSpPr>
            <a:spLocks noGrp="1"/>
          </p:cNvSpPr>
          <p:nvPr>
            <p:ph idx="1"/>
          </p:nvPr>
        </p:nvSpPr>
        <p:spPr>
          <a:xfrm>
            <a:off x="457200" y="2057399"/>
            <a:ext cx="8229600" cy="4525963"/>
          </a:xfrm>
        </p:spPr>
        <p:txBody>
          <a:bodyPr numCol="2">
            <a:normAutofit fontScale="92500" lnSpcReduction="20000"/>
          </a:bodyPr>
          <a:lstStyle/>
          <a:p>
            <a:pPr algn="ctr"/>
            <a:r>
              <a:rPr lang="en-US" dirty="0"/>
              <a:t>Self-service</a:t>
            </a:r>
          </a:p>
          <a:p>
            <a:pPr algn="ctr"/>
            <a:r>
              <a:rPr lang="en-US" dirty="0"/>
              <a:t>Traditional cafeteria</a:t>
            </a:r>
          </a:p>
          <a:p>
            <a:pPr algn="ctr"/>
            <a:r>
              <a:rPr lang="en-US" dirty="0"/>
              <a:t>Free-flow cafeteria</a:t>
            </a:r>
          </a:p>
          <a:p>
            <a:pPr algn="ctr"/>
            <a:r>
              <a:rPr lang="en-US" dirty="0"/>
              <a:t>Carousel</a:t>
            </a:r>
          </a:p>
          <a:p>
            <a:pPr algn="ctr"/>
            <a:r>
              <a:rPr lang="en-US" dirty="0"/>
              <a:t>Vending</a:t>
            </a:r>
          </a:p>
          <a:p>
            <a:pPr algn="ctr"/>
            <a:r>
              <a:rPr lang="en-US" dirty="0"/>
              <a:t>Carvery</a:t>
            </a:r>
          </a:p>
          <a:p>
            <a:pPr algn="ctr"/>
            <a:r>
              <a:rPr lang="en-US" dirty="0"/>
              <a:t>Buffet</a:t>
            </a:r>
          </a:p>
          <a:p>
            <a:pPr algn="ctr"/>
            <a:r>
              <a:rPr lang="en-US" dirty="0"/>
              <a:t>Take away/take-out</a:t>
            </a:r>
          </a:p>
          <a:p>
            <a:pPr marL="0" indent="0" algn="ctr">
              <a:buNone/>
            </a:pPr>
            <a:endParaRPr lang="en-US" dirty="0"/>
          </a:p>
          <a:p>
            <a:pPr algn="ctr"/>
            <a:r>
              <a:rPr lang="en-US" dirty="0"/>
              <a:t>Waiter service</a:t>
            </a:r>
          </a:p>
          <a:p>
            <a:pPr algn="ctr"/>
            <a:r>
              <a:rPr lang="en-US" dirty="0"/>
              <a:t>Counter or bar service</a:t>
            </a:r>
          </a:p>
          <a:p>
            <a:pPr algn="ctr"/>
            <a:r>
              <a:rPr lang="en-US" dirty="0"/>
              <a:t>Table service</a:t>
            </a:r>
          </a:p>
          <a:p>
            <a:pPr algn="ctr"/>
            <a:r>
              <a:rPr lang="en-US" dirty="0"/>
              <a:t>Banquet </a:t>
            </a:r>
          </a:p>
          <a:p>
            <a:pPr algn="ctr"/>
            <a:r>
              <a:rPr lang="en-US" dirty="0"/>
              <a:t>room and lounge service</a:t>
            </a:r>
          </a:p>
          <a:p>
            <a:pPr algn="ctr"/>
            <a:r>
              <a:rPr lang="en-US" dirty="0"/>
              <a:t>Drive-in</a:t>
            </a:r>
          </a:p>
          <a:p>
            <a:pPr algn="ctr"/>
            <a:r>
              <a:rPr lang="en-US" dirty="0"/>
              <a:t>Tray/trolley service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96004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D2189-CE53-5845-B0D0-B989BA3737A8}"/>
              </a:ext>
            </a:extLst>
          </p:cNvPr>
          <p:cNvSpPr>
            <a:spLocks noGrp="1"/>
          </p:cNvSpPr>
          <p:nvPr>
            <p:ph type="title"/>
          </p:nvPr>
        </p:nvSpPr>
        <p:spPr>
          <a:xfrm>
            <a:off x="457200" y="274638"/>
            <a:ext cx="8229600" cy="798788"/>
          </a:xfrm>
        </p:spPr>
        <p:txBody>
          <a:bodyPr>
            <a:normAutofit/>
          </a:bodyPr>
          <a:lstStyle/>
          <a:p>
            <a:r>
              <a:rPr lang="en-US" sz="3200" b="1" dirty="0"/>
              <a:t>Table service</a:t>
            </a:r>
          </a:p>
        </p:txBody>
      </p:sp>
      <p:sp>
        <p:nvSpPr>
          <p:cNvPr id="3" name="Content Placeholder 2">
            <a:extLst>
              <a:ext uri="{FF2B5EF4-FFF2-40B4-BE49-F238E27FC236}">
                <a16:creationId xmlns:a16="http://schemas.microsoft.com/office/drawing/2014/main" id="{63238618-596F-E047-8A4C-04A8724565FA}"/>
              </a:ext>
            </a:extLst>
          </p:cNvPr>
          <p:cNvSpPr>
            <a:spLocks noGrp="1"/>
          </p:cNvSpPr>
          <p:nvPr>
            <p:ph idx="1"/>
          </p:nvPr>
        </p:nvSpPr>
        <p:spPr>
          <a:xfrm>
            <a:off x="457200" y="1073427"/>
            <a:ext cx="8229600" cy="609600"/>
          </a:xfrm>
        </p:spPr>
        <p:txBody>
          <a:bodyPr/>
          <a:lstStyle/>
          <a:p>
            <a:pPr marL="0" indent="0">
              <a:buNone/>
            </a:pPr>
            <a:r>
              <a:rPr lang="en-US" sz="2000" dirty="0"/>
              <a:t>There are several different styles of table service:</a:t>
            </a:r>
          </a:p>
          <a:p>
            <a:pPr marL="0" indent="0">
              <a:buNone/>
            </a:pPr>
            <a:endParaRPr lang="en-US" sz="2800" dirty="0"/>
          </a:p>
          <a:p>
            <a:pPr marL="0" indent="0">
              <a:buNone/>
            </a:pPr>
            <a:endParaRPr lang="en-US" sz="2800" dirty="0"/>
          </a:p>
        </p:txBody>
      </p:sp>
      <p:graphicFrame>
        <p:nvGraphicFramePr>
          <p:cNvPr id="4" name="Table 4">
            <a:extLst>
              <a:ext uri="{FF2B5EF4-FFF2-40B4-BE49-F238E27FC236}">
                <a16:creationId xmlns:a16="http://schemas.microsoft.com/office/drawing/2014/main" id="{38BF30A4-8FE8-1240-B361-823FDBBC22F0}"/>
              </a:ext>
            </a:extLst>
          </p:cNvPr>
          <p:cNvGraphicFramePr>
            <a:graphicFrameLocks noGrp="1"/>
          </p:cNvGraphicFramePr>
          <p:nvPr>
            <p:extLst>
              <p:ext uri="{D42A27DB-BD31-4B8C-83A1-F6EECF244321}">
                <p14:modId xmlns:p14="http://schemas.microsoft.com/office/powerpoint/2010/main" val="4091305599"/>
              </p:ext>
            </p:extLst>
          </p:nvPr>
        </p:nvGraphicFramePr>
        <p:xfrm>
          <a:off x="513521" y="1683027"/>
          <a:ext cx="8116958" cy="3931920"/>
        </p:xfrm>
        <a:graphic>
          <a:graphicData uri="http://schemas.openxmlformats.org/drawingml/2006/table">
            <a:tbl>
              <a:tblPr>
                <a:tableStyleId>{5C22544A-7EE6-4342-B048-85BDC9FD1C3A}</a:tableStyleId>
              </a:tblPr>
              <a:tblGrid>
                <a:gridCol w="1620079">
                  <a:extLst>
                    <a:ext uri="{9D8B030D-6E8A-4147-A177-3AD203B41FA5}">
                      <a16:colId xmlns:a16="http://schemas.microsoft.com/office/drawing/2014/main" val="4052631748"/>
                    </a:ext>
                  </a:extLst>
                </a:gridCol>
                <a:gridCol w="6496879">
                  <a:extLst>
                    <a:ext uri="{9D8B030D-6E8A-4147-A177-3AD203B41FA5}">
                      <a16:colId xmlns:a16="http://schemas.microsoft.com/office/drawing/2014/main" val="2637362688"/>
                    </a:ext>
                  </a:extLst>
                </a:gridCol>
              </a:tblGrid>
              <a:tr h="370840">
                <a:tc>
                  <a:txBody>
                    <a:bodyPr/>
                    <a:lstStyle/>
                    <a:p>
                      <a:r>
                        <a:rPr lang="en-US" sz="2400" dirty="0"/>
                        <a:t>Plate</a:t>
                      </a:r>
                    </a:p>
                  </a:txBody>
                  <a:tcPr/>
                </a:tc>
                <a:tc>
                  <a:txBody>
                    <a:bodyPr/>
                    <a:lstStyle/>
                    <a:p>
                      <a:r>
                        <a:rPr lang="en-US" sz="2000" dirty="0"/>
                        <a:t>Food is served to the customer pre-plated</a:t>
                      </a:r>
                    </a:p>
                  </a:txBody>
                  <a:tcPr/>
                </a:tc>
                <a:extLst>
                  <a:ext uri="{0D108BD9-81ED-4DB2-BD59-A6C34878D82A}">
                    <a16:rowId xmlns:a16="http://schemas.microsoft.com/office/drawing/2014/main" val="1048876616"/>
                  </a:ext>
                </a:extLst>
              </a:tr>
              <a:tr h="370840">
                <a:tc>
                  <a:txBody>
                    <a:bodyPr/>
                    <a:lstStyle/>
                    <a:p>
                      <a:r>
                        <a:rPr lang="en-US" sz="2400" dirty="0"/>
                        <a:t>Butler</a:t>
                      </a:r>
                    </a:p>
                  </a:txBody>
                  <a:tcPr/>
                </a:tc>
                <a:tc>
                  <a:txBody>
                    <a:bodyPr/>
                    <a:lstStyle/>
                    <a:p>
                      <a:r>
                        <a:rPr lang="en-US" sz="2000" dirty="0"/>
                        <a:t>Presentation of food individually  to customers by food service staff for customers to serve themselves</a:t>
                      </a:r>
                    </a:p>
                  </a:txBody>
                  <a:tcPr/>
                </a:tc>
                <a:extLst>
                  <a:ext uri="{0D108BD9-81ED-4DB2-BD59-A6C34878D82A}">
                    <a16:rowId xmlns:a16="http://schemas.microsoft.com/office/drawing/2014/main" val="412352484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t>Russian </a:t>
                      </a:r>
                    </a:p>
                  </a:txBody>
                  <a:tcPr/>
                </a:tc>
                <a:tc>
                  <a:txBody>
                    <a:bodyPr/>
                    <a:lstStyle/>
                    <a:p>
                      <a:r>
                        <a:rPr lang="en-US" sz="2000" dirty="0"/>
                        <a:t>Table is laid with food for customers to help themselves.</a:t>
                      </a:r>
                    </a:p>
                  </a:txBody>
                  <a:tcPr/>
                </a:tc>
                <a:extLst>
                  <a:ext uri="{0D108BD9-81ED-4DB2-BD59-A6C34878D82A}">
                    <a16:rowId xmlns:a16="http://schemas.microsoft.com/office/drawing/2014/main" val="165700663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t>Silver</a:t>
                      </a:r>
                    </a:p>
                  </a:txBody>
                  <a:tcPr/>
                </a:tc>
                <a:tc>
                  <a:txBody>
                    <a:bodyPr/>
                    <a:lstStyle/>
                    <a:p>
                      <a:r>
                        <a:rPr lang="en-GB" sz="2000" kern="1200" dirty="0">
                          <a:solidFill>
                            <a:schemeClr val="dk1"/>
                          </a:solidFill>
                          <a:effectLst/>
                          <a:latin typeface="+mn-lt"/>
                          <a:ea typeface="+mn-ea"/>
                          <a:cs typeface="+mn-cs"/>
                        </a:rPr>
                        <a:t>Food is presented to customers and served by the waiting staff using a spoon and fork, onto the customer’s plates from  food flats of dishes</a:t>
                      </a:r>
                      <a:endParaRPr lang="en-US" sz="2000" dirty="0"/>
                    </a:p>
                  </a:txBody>
                  <a:tcPr/>
                </a:tc>
                <a:extLst>
                  <a:ext uri="{0D108BD9-81ED-4DB2-BD59-A6C34878D82A}">
                    <a16:rowId xmlns:a16="http://schemas.microsoft.com/office/drawing/2014/main" val="6526609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dirty="0"/>
                        <a:t>Guéridon</a:t>
                      </a:r>
                    </a:p>
                  </a:txBody>
                  <a:tcPr/>
                </a:tc>
                <a:tc>
                  <a:txBody>
                    <a:bodyPr/>
                    <a:lstStyle/>
                    <a:p>
                      <a:r>
                        <a:rPr lang="en-US" sz="2000" dirty="0"/>
                        <a:t>Food is served onto customer’s plate at a side table or trolley, may also include carving, jointing, and fish filleting, the preparation of foods such as salads and dressings and </a:t>
                      </a:r>
                      <a:r>
                        <a:rPr lang="en-US" sz="2000" dirty="0" err="1"/>
                        <a:t>flambage</a:t>
                      </a:r>
                      <a:r>
                        <a:rPr lang="en-US" sz="2000" dirty="0"/>
                        <a:t>.</a:t>
                      </a:r>
                    </a:p>
                  </a:txBody>
                  <a:tcPr/>
                </a:tc>
                <a:extLst>
                  <a:ext uri="{0D108BD9-81ED-4DB2-BD59-A6C34878D82A}">
                    <a16:rowId xmlns:a16="http://schemas.microsoft.com/office/drawing/2014/main" val="1174007969"/>
                  </a:ext>
                </a:extLst>
              </a:tr>
            </a:tbl>
          </a:graphicData>
        </a:graphic>
      </p:graphicFrame>
    </p:spTree>
    <p:extLst>
      <p:ext uri="{BB962C8B-B14F-4D97-AF65-F5344CB8AC3E}">
        <p14:creationId xmlns:p14="http://schemas.microsoft.com/office/powerpoint/2010/main" val="3954972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3E997BD-E51D-4045-82BD-11B0E989BD52}"/>
              </a:ext>
            </a:extLst>
          </p:cNvPr>
          <p:cNvGraphicFramePr>
            <a:graphicFrameLocks noGrp="1"/>
          </p:cNvGraphicFramePr>
          <p:nvPr>
            <p:extLst>
              <p:ext uri="{D42A27DB-BD31-4B8C-83A1-F6EECF244321}">
                <p14:modId xmlns:p14="http://schemas.microsoft.com/office/powerpoint/2010/main" val="2841303261"/>
              </p:ext>
            </p:extLst>
          </p:nvPr>
        </p:nvGraphicFramePr>
        <p:xfrm>
          <a:off x="457200" y="1397000"/>
          <a:ext cx="8229600" cy="4206240"/>
        </p:xfrm>
        <a:graphic>
          <a:graphicData uri="http://schemas.openxmlformats.org/drawingml/2006/table">
            <a:tbl>
              <a:tblPr>
                <a:tableStyleId>{5C22544A-7EE6-4342-B048-85BDC9FD1C3A}</a:tableStyleId>
              </a:tblPr>
              <a:tblGrid>
                <a:gridCol w="3651504">
                  <a:extLst>
                    <a:ext uri="{9D8B030D-6E8A-4147-A177-3AD203B41FA5}">
                      <a16:colId xmlns:a16="http://schemas.microsoft.com/office/drawing/2014/main" val="1985921389"/>
                    </a:ext>
                  </a:extLst>
                </a:gridCol>
                <a:gridCol w="4578096">
                  <a:extLst>
                    <a:ext uri="{9D8B030D-6E8A-4147-A177-3AD203B41FA5}">
                      <a16:colId xmlns:a16="http://schemas.microsoft.com/office/drawing/2014/main" val="3675912270"/>
                    </a:ext>
                  </a:extLst>
                </a:gridCol>
              </a:tblGrid>
              <a:tr h="370840">
                <a:tc>
                  <a:txBody>
                    <a:bodyPr/>
                    <a:lstStyle/>
                    <a:p>
                      <a:pPr algn="ctr"/>
                      <a:r>
                        <a:rPr lang="en-GB" sz="2400" b="1" i="0" dirty="0"/>
                        <a:t>Service Method</a:t>
                      </a:r>
                    </a:p>
                  </a:txBody>
                  <a:tcPr/>
                </a:tc>
                <a:tc>
                  <a:txBody>
                    <a:bodyPr/>
                    <a:lstStyle/>
                    <a:p>
                      <a:pPr algn="ctr"/>
                      <a:r>
                        <a:rPr lang="en-GB" sz="2400" b="1" dirty="0"/>
                        <a:t>Example</a:t>
                      </a:r>
                    </a:p>
                  </a:txBody>
                  <a:tcPr/>
                </a:tc>
                <a:extLst>
                  <a:ext uri="{0D108BD9-81ED-4DB2-BD59-A6C34878D82A}">
                    <a16:rowId xmlns:a16="http://schemas.microsoft.com/office/drawing/2014/main" val="1935525076"/>
                  </a:ext>
                </a:extLst>
              </a:tr>
              <a:tr h="370840">
                <a:tc>
                  <a:txBody>
                    <a:bodyPr/>
                    <a:lstStyle/>
                    <a:p>
                      <a:r>
                        <a:rPr lang="en-GB" sz="2400" dirty="0"/>
                        <a:t>Assisted service: </a:t>
                      </a:r>
                    </a:p>
                    <a:p>
                      <a:r>
                        <a:rPr lang="en-GB" sz="1800" i="1" dirty="0"/>
                        <a:t>Combination of table and self-service</a:t>
                      </a:r>
                    </a:p>
                  </a:txBody>
                  <a:tcPr/>
                </a:tc>
                <a:tc>
                  <a:txBody>
                    <a:bodyPr/>
                    <a:lstStyle/>
                    <a:p>
                      <a:r>
                        <a:rPr lang="en-GB" sz="2400" dirty="0"/>
                        <a:t>Carvery, buffets</a:t>
                      </a:r>
                    </a:p>
                  </a:txBody>
                  <a:tcPr/>
                </a:tc>
                <a:extLst>
                  <a:ext uri="{0D108BD9-81ED-4DB2-BD59-A6C34878D82A}">
                    <a16:rowId xmlns:a16="http://schemas.microsoft.com/office/drawing/2014/main" val="3151570747"/>
                  </a:ext>
                </a:extLst>
              </a:tr>
              <a:tr h="370840">
                <a:tc>
                  <a:txBody>
                    <a:bodyPr/>
                    <a:lstStyle/>
                    <a:p>
                      <a:r>
                        <a:rPr lang="en-GB" sz="2400" dirty="0"/>
                        <a:t>Self-service</a:t>
                      </a:r>
                    </a:p>
                  </a:txBody>
                  <a:tcPr/>
                </a:tc>
                <a:tc>
                  <a:txBody>
                    <a:bodyPr/>
                    <a:lstStyle/>
                    <a:p>
                      <a:r>
                        <a:rPr lang="en-GB" sz="2400" dirty="0"/>
                        <a:t>Cafeteria: counter, free flow, echelon, supermarket</a:t>
                      </a:r>
                    </a:p>
                    <a:p>
                      <a:endParaRPr lang="en-GB" sz="2400" dirty="0"/>
                    </a:p>
                  </a:txBody>
                  <a:tcPr/>
                </a:tc>
                <a:extLst>
                  <a:ext uri="{0D108BD9-81ED-4DB2-BD59-A6C34878D82A}">
                    <a16:rowId xmlns:a16="http://schemas.microsoft.com/office/drawing/2014/main" val="3773015417"/>
                  </a:ext>
                </a:extLst>
              </a:tr>
              <a:tr h="370840">
                <a:tc>
                  <a:txBody>
                    <a:bodyPr/>
                    <a:lstStyle/>
                    <a:p>
                      <a:r>
                        <a:rPr lang="en-GB" sz="2400" dirty="0"/>
                        <a:t>Single point service</a:t>
                      </a:r>
                    </a:p>
                  </a:txBody>
                  <a:tcPr/>
                </a:tc>
                <a:tc>
                  <a:txBody>
                    <a:bodyPr/>
                    <a:lstStyle/>
                    <a:p>
                      <a:r>
                        <a:rPr lang="en-GB" sz="2400" dirty="0"/>
                        <a:t>Take-away including drive-thru, vending, kiosks, food court, bar</a:t>
                      </a:r>
                    </a:p>
                  </a:txBody>
                  <a:tcPr/>
                </a:tc>
                <a:extLst>
                  <a:ext uri="{0D108BD9-81ED-4DB2-BD59-A6C34878D82A}">
                    <a16:rowId xmlns:a16="http://schemas.microsoft.com/office/drawing/2014/main" val="407271259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400" dirty="0"/>
                        <a:t>Specialised (or in situ):</a:t>
                      </a:r>
                    </a:p>
                    <a:p>
                      <a:r>
                        <a:rPr lang="en-GB" sz="1800" i="1" dirty="0"/>
                        <a:t>Service to customers in areas not primarily designed for service</a:t>
                      </a:r>
                    </a:p>
                  </a:txBody>
                  <a:tcPr/>
                </a:tc>
                <a:tc>
                  <a:txBody>
                    <a:bodyPr/>
                    <a:lstStyle/>
                    <a:p>
                      <a:r>
                        <a:rPr lang="en-GB" sz="2400" dirty="0"/>
                        <a:t>Tray, trolley, home delivery, lounge, room, drive-in</a:t>
                      </a:r>
                    </a:p>
                  </a:txBody>
                  <a:tcPr/>
                </a:tc>
                <a:extLst>
                  <a:ext uri="{0D108BD9-81ED-4DB2-BD59-A6C34878D82A}">
                    <a16:rowId xmlns:a16="http://schemas.microsoft.com/office/drawing/2014/main" val="1182878610"/>
                  </a:ext>
                </a:extLst>
              </a:tr>
            </a:tbl>
          </a:graphicData>
        </a:graphic>
      </p:graphicFrame>
    </p:spTree>
    <p:extLst>
      <p:ext uri="{BB962C8B-B14F-4D97-AF65-F5344CB8AC3E}">
        <p14:creationId xmlns:p14="http://schemas.microsoft.com/office/powerpoint/2010/main" val="2897256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6F65F-F829-5244-AB4C-B8D3371037CE}"/>
              </a:ext>
            </a:extLst>
          </p:cNvPr>
          <p:cNvSpPr>
            <a:spLocks noGrp="1"/>
          </p:cNvSpPr>
          <p:nvPr>
            <p:ph type="title"/>
          </p:nvPr>
        </p:nvSpPr>
        <p:spPr>
          <a:xfrm>
            <a:off x="1934816" y="324108"/>
            <a:ext cx="6367670" cy="1143000"/>
          </a:xfrm>
        </p:spPr>
        <p:txBody>
          <a:bodyPr>
            <a:normAutofit/>
          </a:bodyPr>
          <a:lstStyle/>
          <a:p>
            <a:r>
              <a:rPr lang="en-US" sz="3200" b="1" dirty="0"/>
              <a:t>Activity</a:t>
            </a:r>
          </a:p>
        </p:txBody>
      </p:sp>
      <p:sp>
        <p:nvSpPr>
          <p:cNvPr id="3" name="Content Placeholder 2">
            <a:extLst>
              <a:ext uri="{FF2B5EF4-FFF2-40B4-BE49-F238E27FC236}">
                <a16:creationId xmlns:a16="http://schemas.microsoft.com/office/drawing/2014/main" id="{C7BB9DFD-E418-EC49-BAB8-495A552AC240}"/>
              </a:ext>
            </a:extLst>
          </p:cNvPr>
          <p:cNvSpPr>
            <a:spLocks noGrp="1"/>
          </p:cNvSpPr>
          <p:nvPr>
            <p:ph idx="1"/>
          </p:nvPr>
        </p:nvSpPr>
        <p:spPr>
          <a:xfrm>
            <a:off x="457200" y="2163071"/>
            <a:ext cx="8229600" cy="3963092"/>
          </a:xfrm>
        </p:spPr>
        <p:txBody>
          <a:bodyPr>
            <a:normAutofit/>
          </a:bodyPr>
          <a:lstStyle/>
          <a:p>
            <a:pPr marL="0" indent="0">
              <a:buNone/>
            </a:pPr>
            <a:r>
              <a:rPr lang="en-US" sz="2800" dirty="0"/>
              <a:t>Think about all the different food service methods.</a:t>
            </a:r>
          </a:p>
          <a:p>
            <a:pPr marL="0" indent="0">
              <a:buNone/>
            </a:pPr>
            <a:endParaRPr lang="en-US" sz="2800" dirty="0"/>
          </a:p>
          <a:p>
            <a:pPr marL="0" indent="0">
              <a:buNone/>
            </a:pPr>
            <a:r>
              <a:rPr lang="en-US" sz="2800" dirty="0"/>
              <a:t>Provide a description for one example from each type. Table service has been done for you.</a:t>
            </a:r>
          </a:p>
          <a:p>
            <a:pPr marL="0" indent="0">
              <a:buNone/>
            </a:pPr>
            <a:endParaRPr lang="en-US" sz="2800" dirty="0"/>
          </a:p>
          <a:p>
            <a:pPr marL="0" indent="0">
              <a:buNone/>
            </a:pPr>
            <a:r>
              <a:rPr lang="en-US" sz="2800" dirty="0"/>
              <a:t>For each food service method, provide an example of an outlet where the method is used and explain why the outlet uses that method.</a:t>
            </a:r>
          </a:p>
          <a:p>
            <a:pPr marL="0" indent="0">
              <a:buNone/>
            </a:pPr>
            <a:endParaRPr lang="en-US" sz="2800" dirty="0"/>
          </a:p>
          <a:p>
            <a:pPr marL="0" indent="0">
              <a:buNone/>
            </a:pPr>
            <a:endParaRPr lang="en-US" sz="2800"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358B8D8F-B31F-9149-83F2-DFD426699C84}"/>
                  </a:ext>
                </a:extLst>
              </p:cNvPr>
              <p:cNvGraphicFramePr>
                <a:graphicFrameLocks noChangeAspect="1"/>
              </p:cNvGraphicFramePr>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358B8D8F-B31F-9149-83F2-DFD426699C84}"/>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val="27394120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2BD6C-C6A3-9C4E-A727-2CF873861743}"/>
              </a:ext>
            </a:extLst>
          </p:cNvPr>
          <p:cNvSpPr>
            <a:spLocks noGrp="1"/>
          </p:cNvSpPr>
          <p:nvPr>
            <p:ph type="title"/>
          </p:nvPr>
        </p:nvSpPr>
        <p:spPr/>
        <p:txBody>
          <a:bodyPr>
            <a:normAutofit/>
          </a:bodyPr>
          <a:lstStyle/>
          <a:p>
            <a:r>
              <a:rPr lang="en-US" sz="3200" dirty="0"/>
              <a:t>Food and Beverage Management Roles </a:t>
            </a:r>
          </a:p>
        </p:txBody>
      </p:sp>
      <p:sp>
        <p:nvSpPr>
          <p:cNvPr id="3" name="Content Placeholder 2">
            <a:extLst>
              <a:ext uri="{FF2B5EF4-FFF2-40B4-BE49-F238E27FC236}">
                <a16:creationId xmlns:a16="http://schemas.microsoft.com/office/drawing/2014/main" id="{C9A87562-55FE-FB44-A0A9-CFEE45E14A98}"/>
              </a:ext>
            </a:extLst>
          </p:cNvPr>
          <p:cNvSpPr>
            <a:spLocks noGrp="1"/>
          </p:cNvSpPr>
          <p:nvPr>
            <p:ph idx="1"/>
          </p:nvPr>
        </p:nvSpPr>
        <p:spPr>
          <a:xfrm>
            <a:off x="457200" y="1255776"/>
            <a:ext cx="8229600" cy="4870387"/>
          </a:xfrm>
        </p:spPr>
        <p:txBody>
          <a:bodyPr>
            <a:normAutofit fontScale="62500" lnSpcReduction="20000"/>
          </a:bodyPr>
          <a:lstStyle/>
          <a:p>
            <a:r>
              <a:rPr lang="en-GB" dirty="0"/>
              <a:t>Department head/Junior management: managing a section within an operating unit. </a:t>
            </a:r>
          </a:p>
          <a:p>
            <a:pPr marL="0" indent="0">
              <a:buNone/>
            </a:pPr>
            <a:endParaRPr lang="en-GB" dirty="0"/>
          </a:p>
          <a:p>
            <a:r>
              <a:rPr lang="en-US" dirty="0"/>
              <a:t>Unit manager/Section manager : managing a complete unit or a section within a larger unit. </a:t>
            </a:r>
          </a:p>
          <a:p>
            <a:pPr marL="0" indent="0">
              <a:buNone/>
            </a:pPr>
            <a:endParaRPr lang="en-US" dirty="0"/>
          </a:p>
          <a:p>
            <a:r>
              <a:rPr lang="en-US" dirty="0"/>
              <a:t>General manager: overall control of one large unit composed of several sections or a collection of smaller units</a:t>
            </a:r>
          </a:p>
          <a:p>
            <a:pPr marL="0" indent="0">
              <a:buNone/>
            </a:pPr>
            <a:endParaRPr lang="en-US" dirty="0"/>
          </a:p>
          <a:p>
            <a:r>
              <a:rPr lang="en-US" dirty="0"/>
              <a:t>Area manager: overall responsibility for several separate large units or geographic areas.</a:t>
            </a:r>
          </a:p>
          <a:p>
            <a:endParaRPr lang="en-US" dirty="0"/>
          </a:p>
          <a:p>
            <a:r>
              <a:rPr lang="en-US" dirty="0"/>
              <a:t>Director : responsibility for the operation and management of a complete organisation.</a:t>
            </a:r>
          </a:p>
          <a:p>
            <a:pPr marL="0" indent="0">
              <a:buNone/>
            </a:pPr>
            <a:endParaRPr lang="en-US" dirty="0"/>
          </a:p>
          <a:p>
            <a:r>
              <a:rPr lang="en-US" dirty="0"/>
              <a:t>Owner/proprietor/partner.</a:t>
            </a:r>
          </a:p>
        </p:txBody>
      </p:sp>
    </p:spTree>
    <p:extLst>
      <p:ext uri="{BB962C8B-B14F-4D97-AF65-F5344CB8AC3E}">
        <p14:creationId xmlns:p14="http://schemas.microsoft.com/office/powerpoint/2010/main" val="2232621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1AF55-90D8-244B-A54B-04B1E04BDF50}"/>
              </a:ext>
            </a:extLst>
          </p:cNvPr>
          <p:cNvSpPr>
            <a:spLocks noGrp="1"/>
          </p:cNvSpPr>
          <p:nvPr>
            <p:ph type="title"/>
          </p:nvPr>
        </p:nvSpPr>
        <p:spPr>
          <a:xfrm>
            <a:off x="457200" y="274638"/>
            <a:ext cx="8229600" cy="749490"/>
          </a:xfrm>
        </p:spPr>
        <p:txBody>
          <a:bodyPr>
            <a:noAutofit/>
          </a:bodyPr>
          <a:lstStyle/>
          <a:p>
            <a:r>
              <a:rPr lang="en-US" sz="2800" b="1" dirty="0"/>
              <a:t>Responsibilities of Food and Beverage Management</a:t>
            </a:r>
          </a:p>
        </p:txBody>
      </p:sp>
      <p:graphicFrame>
        <p:nvGraphicFramePr>
          <p:cNvPr id="4" name="Content Placeholder 3">
            <a:extLst>
              <a:ext uri="{FF2B5EF4-FFF2-40B4-BE49-F238E27FC236}">
                <a16:creationId xmlns:a16="http://schemas.microsoft.com/office/drawing/2014/main" id="{9A4350AC-B948-DC4E-AC79-03FC352780A6}"/>
              </a:ext>
            </a:extLst>
          </p:cNvPr>
          <p:cNvGraphicFramePr>
            <a:graphicFrameLocks noGrp="1"/>
          </p:cNvGraphicFramePr>
          <p:nvPr>
            <p:ph idx="1"/>
            <p:extLst>
              <p:ext uri="{D42A27DB-BD31-4B8C-83A1-F6EECF244321}">
                <p14:modId xmlns:p14="http://schemas.microsoft.com/office/powerpoint/2010/main" val="2402656100"/>
              </p:ext>
            </p:extLst>
          </p:nvPr>
        </p:nvGraphicFramePr>
        <p:xfrm>
          <a:off x="182880" y="877824"/>
          <a:ext cx="8766048" cy="5705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1554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3143A47B-E8A1-0F49-908B-D98DEAF835A2}"/>
              </a:ext>
            </a:extLst>
          </p:cNvPr>
          <p:cNvGraphicFramePr>
            <a:graphicFrameLocks noGrp="1"/>
          </p:cNvGraphicFramePr>
          <p:nvPr>
            <p:ph idx="1"/>
            <p:extLst>
              <p:ext uri="{D42A27DB-BD31-4B8C-83A1-F6EECF244321}">
                <p14:modId xmlns:p14="http://schemas.microsoft.com/office/powerpoint/2010/main" val="3664406322"/>
              </p:ext>
            </p:extLst>
          </p:nvPr>
        </p:nvGraphicFramePr>
        <p:xfrm>
          <a:off x="150222" y="301527"/>
          <a:ext cx="8654143" cy="74578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46AC2BC1-8583-F940-A0E8-5F8348C27EAF}"/>
              </a:ext>
            </a:extLst>
          </p:cNvPr>
          <p:cNvSpPr txBox="1"/>
          <p:nvPr/>
        </p:nvSpPr>
        <p:spPr>
          <a:xfrm>
            <a:off x="457200" y="6048102"/>
            <a:ext cx="3827417" cy="338554"/>
          </a:xfrm>
          <a:prstGeom prst="rect">
            <a:avLst/>
          </a:prstGeom>
          <a:noFill/>
        </p:spPr>
        <p:txBody>
          <a:bodyPr wrap="square" rtlCol="0">
            <a:spAutoFit/>
          </a:bodyPr>
          <a:lstStyle/>
          <a:p>
            <a:r>
              <a:rPr lang="en-GB" sz="1600" dirty="0"/>
              <a:t>Example of large hotel organisational chart</a:t>
            </a:r>
          </a:p>
        </p:txBody>
      </p:sp>
    </p:spTree>
    <p:extLst>
      <p:ext uri="{BB962C8B-B14F-4D97-AF65-F5344CB8AC3E}">
        <p14:creationId xmlns:p14="http://schemas.microsoft.com/office/powerpoint/2010/main" val="2983526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FDFEB-7A55-244D-94C4-1418A9C8F683}"/>
              </a:ext>
            </a:extLst>
          </p:cNvPr>
          <p:cNvSpPr>
            <a:spLocks noGrp="1"/>
          </p:cNvSpPr>
          <p:nvPr>
            <p:ph type="title"/>
          </p:nvPr>
        </p:nvSpPr>
        <p:spPr>
          <a:xfrm>
            <a:off x="457200" y="160337"/>
            <a:ext cx="8229600" cy="790639"/>
          </a:xfrm>
        </p:spPr>
        <p:txBody>
          <a:bodyPr>
            <a:normAutofit/>
          </a:bodyPr>
          <a:lstStyle/>
          <a:p>
            <a:r>
              <a:rPr lang="en-GB" sz="2800" b="1" dirty="0"/>
              <a:t>Food and beverage service personnel</a:t>
            </a:r>
          </a:p>
        </p:txBody>
      </p:sp>
      <p:sp>
        <p:nvSpPr>
          <p:cNvPr id="4" name="Content Placeholder 3">
            <a:extLst>
              <a:ext uri="{FF2B5EF4-FFF2-40B4-BE49-F238E27FC236}">
                <a16:creationId xmlns:a16="http://schemas.microsoft.com/office/drawing/2014/main" id="{AB6B5E03-EDA8-5A42-BB06-92CAC743CC00}"/>
              </a:ext>
            </a:extLst>
          </p:cNvPr>
          <p:cNvSpPr>
            <a:spLocks noGrp="1"/>
          </p:cNvSpPr>
          <p:nvPr>
            <p:ph idx="1"/>
          </p:nvPr>
        </p:nvSpPr>
        <p:spPr>
          <a:xfrm>
            <a:off x="457200" y="1075944"/>
            <a:ext cx="8229600" cy="5337048"/>
          </a:xfrm>
        </p:spPr>
        <p:txBody>
          <a:bodyPr>
            <a:normAutofit lnSpcReduction="10000"/>
          </a:bodyPr>
          <a:lstStyle/>
          <a:p>
            <a:pPr algn="ctr"/>
            <a:r>
              <a:rPr lang="en-GB" sz="2000" dirty="0"/>
              <a:t>Reception headwaiter</a:t>
            </a:r>
          </a:p>
          <a:p>
            <a:pPr algn="ctr"/>
            <a:endParaRPr lang="en-GB" sz="2000" dirty="0"/>
          </a:p>
          <a:p>
            <a:pPr algn="ctr"/>
            <a:r>
              <a:rPr lang="en-GB" sz="2000" dirty="0"/>
              <a:t>Headwaiter /maître d’hotel / supervisor</a:t>
            </a:r>
          </a:p>
          <a:p>
            <a:pPr algn="ctr"/>
            <a:endParaRPr lang="en-GB" sz="2000" dirty="0"/>
          </a:p>
          <a:p>
            <a:pPr algn="ctr"/>
            <a:r>
              <a:rPr lang="en-GB" sz="2000" dirty="0"/>
              <a:t>Station headwaiter / section supervisor</a:t>
            </a:r>
          </a:p>
          <a:p>
            <a:pPr algn="ctr"/>
            <a:endParaRPr lang="en-GB" sz="2000" dirty="0"/>
          </a:p>
          <a:p>
            <a:pPr algn="ctr"/>
            <a:r>
              <a:rPr lang="en-GB" sz="2000" dirty="0"/>
              <a:t>Station waiter / chef de rang</a:t>
            </a:r>
          </a:p>
          <a:p>
            <a:pPr algn="ctr"/>
            <a:endParaRPr lang="en-GB" sz="2000" dirty="0"/>
          </a:p>
          <a:p>
            <a:pPr algn="ctr"/>
            <a:r>
              <a:rPr lang="en-GB" sz="2000" dirty="0"/>
              <a:t>Assistant station waiter / demi-chef de rang</a:t>
            </a:r>
          </a:p>
          <a:p>
            <a:pPr algn="ctr"/>
            <a:endParaRPr lang="en-GB" sz="2000" dirty="0"/>
          </a:p>
          <a:p>
            <a:pPr algn="ctr"/>
            <a:r>
              <a:rPr lang="en-GB" sz="2000" dirty="0"/>
              <a:t>Waiter /server / commis de rang</a:t>
            </a:r>
          </a:p>
          <a:p>
            <a:pPr algn="ctr"/>
            <a:endParaRPr lang="en-GB" sz="2000" dirty="0"/>
          </a:p>
          <a:p>
            <a:pPr algn="ctr"/>
            <a:r>
              <a:rPr lang="en-GB" sz="2000" dirty="0"/>
              <a:t>Trainee commis / debarrasseur / apprentice</a:t>
            </a:r>
          </a:p>
          <a:p>
            <a:pPr algn="ctr"/>
            <a:endParaRPr lang="en-GB" sz="2000" dirty="0"/>
          </a:p>
          <a:p>
            <a:pPr algn="ctr"/>
            <a:r>
              <a:rPr lang="en-GB" sz="2000" dirty="0"/>
              <a:t>Carver/ trancheur</a:t>
            </a:r>
          </a:p>
          <a:p>
            <a:endParaRPr lang="en-GB" sz="2000" dirty="0"/>
          </a:p>
          <a:p>
            <a:endParaRPr lang="en-GB" sz="2000" dirty="0"/>
          </a:p>
          <a:p>
            <a:endParaRPr lang="en-GB" sz="2000" dirty="0"/>
          </a:p>
          <a:p>
            <a:endParaRPr lang="en-GB" dirty="0"/>
          </a:p>
          <a:p>
            <a:endParaRPr lang="en-GB" dirty="0"/>
          </a:p>
        </p:txBody>
      </p:sp>
    </p:spTree>
    <p:extLst>
      <p:ext uri="{BB962C8B-B14F-4D97-AF65-F5344CB8AC3E}">
        <p14:creationId xmlns:p14="http://schemas.microsoft.com/office/powerpoint/2010/main" val="1269097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1BA3D-7E11-A641-8FD9-BB10194D58D9}"/>
              </a:ext>
            </a:extLst>
          </p:cNvPr>
          <p:cNvSpPr>
            <a:spLocks noGrp="1"/>
          </p:cNvSpPr>
          <p:nvPr>
            <p:ph type="title"/>
          </p:nvPr>
        </p:nvSpPr>
        <p:spPr>
          <a:xfrm>
            <a:off x="457200" y="274638"/>
            <a:ext cx="8229600" cy="618695"/>
          </a:xfrm>
        </p:spPr>
        <p:txBody>
          <a:bodyPr>
            <a:normAutofit/>
          </a:bodyPr>
          <a:lstStyle/>
          <a:p>
            <a:r>
              <a:rPr lang="en-GB" sz="2800" b="1" dirty="0"/>
              <a:t>Food and beverage service personnel</a:t>
            </a:r>
            <a:endParaRPr lang="en-GB" sz="2800" dirty="0"/>
          </a:p>
        </p:txBody>
      </p:sp>
      <p:sp>
        <p:nvSpPr>
          <p:cNvPr id="3" name="Content Placeholder 2">
            <a:extLst>
              <a:ext uri="{FF2B5EF4-FFF2-40B4-BE49-F238E27FC236}">
                <a16:creationId xmlns:a16="http://schemas.microsoft.com/office/drawing/2014/main" id="{CC1C8425-23B9-5C40-AE56-6EE76AC7D282}"/>
              </a:ext>
            </a:extLst>
          </p:cNvPr>
          <p:cNvSpPr>
            <a:spLocks noGrp="1"/>
          </p:cNvSpPr>
          <p:nvPr>
            <p:ph sz="half" idx="1"/>
          </p:nvPr>
        </p:nvSpPr>
        <p:spPr>
          <a:xfrm>
            <a:off x="457200" y="893332"/>
            <a:ext cx="8386354" cy="5507467"/>
          </a:xfrm>
        </p:spPr>
        <p:txBody>
          <a:bodyPr>
            <a:normAutofit fontScale="62500" lnSpcReduction="20000"/>
          </a:bodyPr>
          <a:lstStyle/>
          <a:p>
            <a:pPr algn="ctr"/>
            <a:endParaRPr lang="en-GB" dirty="0"/>
          </a:p>
          <a:p>
            <a:pPr algn="ctr"/>
            <a:r>
              <a:rPr lang="en-GB" dirty="0"/>
              <a:t>Floor service staff /chef d’étage / floor waiter</a:t>
            </a:r>
          </a:p>
          <a:p>
            <a:pPr algn="ctr"/>
            <a:endParaRPr lang="en-GB" dirty="0"/>
          </a:p>
          <a:p>
            <a:pPr algn="ctr"/>
            <a:r>
              <a:rPr lang="en-GB" dirty="0"/>
              <a:t>Lounge staff / chef de sale</a:t>
            </a:r>
          </a:p>
          <a:p>
            <a:pPr algn="ctr"/>
            <a:endParaRPr lang="en-GB" dirty="0"/>
          </a:p>
          <a:p>
            <a:pPr algn="ctr"/>
            <a:r>
              <a:rPr lang="en-GB" dirty="0"/>
              <a:t>Function catering / banqueting staff</a:t>
            </a:r>
          </a:p>
          <a:p>
            <a:pPr marL="0" indent="0" algn="ctr">
              <a:buNone/>
            </a:pPr>
            <a:endParaRPr lang="en-GB" dirty="0"/>
          </a:p>
          <a:p>
            <a:pPr algn="ctr"/>
            <a:r>
              <a:rPr lang="en-GB" dirty="0"/>
              <a:t>Table clearers</a:t>
            </a:r>
          </a:p>
          <a:p>
            <a:pPr marL="0" indent="0" algn="ctr">
              <a:buNone/>
            </a:pPr>
            <a:endParaRPr lang="en-GB" sz="2600" dirty="0"/>
          </a:p>
          <a:p>
            <a:pPr algn="ctr"/>
            <a:r>
              <a:rPr lang="en-GB" sz="2600" dirty="0"/>
              <a:t>Wine butler/wine waiter/sommelier</a:t>
            </a:r>
          </a:p>
          <a:p>
            <a:pPr algn="ctr"/>
            <a:endParaRPr lang="en-GB" sz="2600" dirty="0"/>
          </a:p>
          <a:p>
            <a:pPr algn="ctr"/>
            <a:r>
              <a:rPr lang="en-GB" sz="2600" dirty="0"/>
              <a:t>Cocktail bar staff/mixologist</a:t>
            </a:r>
          </a:p>
          <a:p>
            <a:pPr algn="ctr"/>
            <a:endParaRPr lang="en-GB" sz="2600" dirty="0"/>
          </a:p>
          <a:p>
            <a:pPr algn="ctr"/>
            <a:r>
              <a:rPr lang="en-GB" sz="2600" dirty="0"/>
              <a:t>Barista</a:t>
            </a:r>
          </a:p>
          <a:p>
            <a:pPr algn="ctr"/>
            <a:endParaRPr lang="en-GB" sz="2600" dirty="0"/>
          </a:p>
          <a:p>
            <a:pPr algn="ctr"/>
            <a:r>
              <a:rPr lang="en-GB" sz="2600" dirty="0"/>
              <a:t>Buffet assistant</a:t>
            </a:r>
          </a:p>
          <a:p>
            <a:pPr algn="ctr"/>
            <a:endParaRPr lang="en-GB" sz="2600" dirty="0"/>
          </a:p>
          <a:p>
            <a:pPr algn="ctr"/>
            <a:r>
              <a:rPr lang="en-GB" sz="2600" dirty="0"/>
              <a:t>Cashier</a:t>
            </a:r>
          </a:p>
          <a:p>
            <a:pPr algn="ctr"/>
            <a:endParaRPr lang="en-GB" sz="2600" dirty="0"/>
          </a:p>
          <a:p>
            <a:pPr algn="ctr"/>
            <a:r>
              <a:rPr lang="en-GB" sz="2600" dirty="0"/>
              <a:t>Counter assistants</a:t>
            </a:r>
          </a:p>
          <a:p>
            <a:endParaRPr lang="en-GB" dirty="0"/>
          </a:p>
        </p:txBody>
      </p:sp>
    </p:spTree>
    <p:extLst>
      <p:ext uri="{BB962C8B-B14F-4D97-AF65-F5344CB8AC3E}">
        <p14:creationId xmlns:p14="http://schemas.microsoft.com/office/powerpoint/2010/main" val="2742870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F1FAB-DBC7-9C44-AF13-9A8BC8F59B12}"/>
              </a:ext>
            </a:extLst>
          </p:cNvPr>
          <p:cNvSpPr>
            <a:spLocks noGrp="1"/>
          </p:cNvSpPr>
          <p:nvPr>
            <p:ph type="title"/>
          </p:nvPr>
        </p:nvSpPr>
        <p:spPr>
          <a:xfrm>
            <a:off x="457200" y="317092"/>
            <a:ext cx="8229600" cy="571500"/>
          </a:xfrm>
        </p:spPr>
        <p:txBody>
          <a:bodyPr>
            <a:normAutofit/>
          </a:bodyPr>
          <a:lstStyle/>
          <a:p>
            <a:r>
              <a:rPr lang="en-GB" sz="2800" b="1" dirty="0"/>
              <a:t>Attributes of food and beverage service personnel</a:t>
            </a:r>
          </a:p>
        </p:txBody>
      </p:sp>
      <p:sp>
        <p:nvSpPr>
          <p:cNvPr id="3" name="Content Placeholder 2">
            <a:extLst>
              <a:ext uri="{FF2B5EF4-FFF2-40B4-BE49-F238E27FC236}">
                <a16:creationId xmlns:a16="http://schemas.microsoft.com/office/drawing/2014/main" id="{37F86FAD-CD3A-2E45-8FB4-661E7237CD79}"/>
              </a:ext>
            </a:extLst>
          </p:cNvPr>
          <p:cNvSpPr>
            <a:spLocks noGrp="1"/>
          </p:cNvSpPr>
          <p:nvPr>
            <p:ph idx="1"/>
          </p:nvPr>
        </p:nvSpPr>
        <p:spPr>
          <a:xfrm>
            <a:off x="457200" y="1015637"/>
            <a:ext cx="8229600" cy="5525271"/>
          </a:xfrm>
        </p:spPr>
        <p:txBody>
          <a:bodyPr>
            <a:normAutofit fontScale="92500" lnSpcReduction="10000"/>
          </a:bodyPr>
          <a:lstStyle/>
          <a:p>
            <a:r>
              <a:rPr lang="en-GB" sz="2600" dirty="0"/>
              <a:t>Professional and hygienic appearance</a:t>
            </a:r>
          </a:p>
          <a:p>
            <a:r>
              <a:rPr lang="en-GB" sz="2600" dirty="0"/>
              <a:t>Knowledge of food and beverages and technical ability</a:t>
            </a:r>
          </a:p>
          <a:p>
            <a:r>
              <a:rPr lang="en-GB" sz="2600" dirty="0"/>
              <a:t>Punctuality</a:t>
            </a:r>
          </a:p>
          <a:p>
            <a:r>
              <a:rPr lang="en-GB" sz="2600" dirty="0"/>
              <a:t>Local knowledge</a:t>
            </a:r>
          </a:p>
          <a:p>
            <a:r>
              <a:rPr lang="en-GB" sz="2600" dirty="0"/>
              <a:t>Personality</a:t>
            </a:r>
          </a:p>
          <a:p>
            <a:r>
              <a:rPr lang="en-GB" sz="2600" dirty="0"/>
              <a:t>Attitude to customers</a:t>
            </a:r>
          </a:p>
          <a:p>
            <a:r>
              <a:rPr lang="en-GB" sz="2600" dirty="0"/>
              <a:t>Memory</a:t>
            </a:r>
          </a:p>
          <a:p>
            <a:r>
              <a:rPr lang="en-GB" sz="2600" dirty="0"/>
              <a:t>Honesty</a:t>
            </a:r>
          </a:p>
          <a:p>
            <a:r>
              <a:rPr lang="en-GB" sz="2600" dirty="0"/>
              <a:t>Loyalty</a:t>
            </a:r>
          </a:p>
          <a:p>
            <a:r>
              <a:rPr lang="en-GB" sz="2600" dirty="0"/>
              <a:t>Conduct</a:t>
            </a:r>
          </a:p>
          <a:p>
            <a:r>
              <a:rPr lang="en-GB" sz="2600" dirty="0"/>
              <a:t>Sales ability</a:t>
            </a:r>
          </a:p>
          <a:p>
            <a:r>
              <a:rPr lang="en-GB" sz="2600" dirty="0"/>
              <a:t>Sense of urgency</a:t>
            </a:r>
          </a:p>
          <a:p>
            <a:r>
              <a:rPr lang="en-GB" sz="2600" dirty="0"/>
              <a:t>Contribution to the team</a:t>
            </a:r>
          </a:p>
          <a:p>
            <a:endParaRPr lang="en-GB" dirty="0"/>
          </a:p>
          <a:p>
            <a:endParaRPr lang="en-GB" dirty="0"/>
          </a:p>
        </p:txBody>
      </p:sp>
    </p:spTree>
    <p:extLst>
      <p:ext uri="{BB962C8B-B14F-4D97-AF65-F5344CB8AC3E}">
        <p14:creationId xmlns:p14="http://schemas.microsoft.com/office/powerpoint/2010/main" val="38522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2AB1D-9C43-324A-A39B-AEF721265605}"/>
              </a:ext>
            </a:extLst>
          </p:cNvPr>
          <p:cNvSpPr>
            <a:spLocks noGrp="1"/>
          </p:cNvSpPr>
          <p:nvPr>
            <p:ph type="title"/>
          </p:nvPr>
        </p:nvSpPr>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E073B38F-4D46-9444-AEAB-BC18F6D03EF7}"/>
              </a:ext>
            </a:extLst>
          </p:cNvPr>
          <p:cNvSpPr>
            <a:spLocks noGrp="1"/>
          </p:cNvSpPr>
          <p:nvPr>
            <p:ph idx="1"/>
          </p:nvPr>
        </p:nvSpPr>
        <p:spPr/>
        <p:txBody>
          <a:bodyPr>
            <a:normAutofit lnSpcReduction="10000"/>
          </a:bodyPr>
          <a:lstStyle/>
          <a:p>
            <a:pPr marL="0" indent="0">
              <a:buNone/>
            </a:pPr>
            <a:r>
              <a:rPr lang="en-GB" sz="2400" dirty="0"/>
              <a:t>1. Select 3-4 different job roles and use the internet to find job descriptions for there.</a:t>
            </a:r>
          </a:p>
          <a:p>
            <a:endParaRPr lang="en-GB" sz="2400" dirty="0"/>
          </a:p>
          <a:p>
            <a:pPr marL="0" indent="0">
              <a:buNone/>
            </a:pPr>
            <a:r>
              <a:rPr lang="en-GB" sz="2400" dirty="0"/>
              <a:t>2. Summarise the roles and responsibilities for each of these and discuss with your class.</a:t>
            </a:r>
          </a:p>
          <a:p>
            <a:pPr marL="0" indent="0">
              <a:buNone/>
            </a:pPr>
            <a:endParaRPr lang="en-GB" sz="2400" dirty="0"/>
          </a:p>
          <a:p>
            <a:pPr marL="0" indent="0">
              <a:buNone/>
            </a:pPr>
            <a:r>
              <a:rPr lang="en-GB" sz="2400" dirty="0"/>
              <a:t>3. List what you think are the main attributes required for each job. Remember the list on the previous slide is not exhaustive!</a:t>
            </a:r>
          </a:p>
          <a:p>
            <a:pPr marL="0" indent="0">
              <a:buNone/>
            </a:pPr>
            <a:endParaRPr lang="en-GB" sz="2400" dirty="0"/>
          </a:p>
          <a:p>
            <a:endParaRPr lang="en-GB" sz="2400" dirty="0"/>
          </a:p>
          <a:p>
            <a:pPr marL="0" indent="0">
              <a:buNone/>
            </a:pPr>
            <a:r>
              <a:rPr lang="en-GB" sz="2400" dirty="0"/>
              <a:t>4. Identify an organisation where you would find this job role.</a:t>
            </a:r>
          </a:p>
          <a:p>
            <a:pPr marL="0" indent="0">
              <a:buNone/>
            </a:pPr>
            <a:endParaRPr lang="en-GB" sz="2400"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0C761466-1680-904C-83C0-D508DF9174E5}"/>
                  </a:ext>
                </a:extLst>
              </p:cNvPr>
              <p:cNvGraphicFramePr>
                <a:graphicFrameLocks noChangeAspect="1"/>
              </p:cNvGraphicFramePr>
              <p:nvPr>
                <p:extLst>
                  <p:ext uri="{D42A27DB-BD31-4B8C-83A1-F6EECF244321}">
                    <p14:modId xmlns:p14="http://schemas.microsoft.com/office/powerpoint/2010/main" val="957645116"/>
                  </p:ext>
                </p:extLst>
              </p:nvPr>
            </p:nvGraphicFramePr>
            <p:xfrm>
              <a:off x="0" y="14116"/>
              <a:ext cx="1964720" cy="1586084"/>
            </p:xfrm>
            <a:graphic>
              <a:graphicData uri="http://schemas.microsoft.com/office/drawing/2017/model3d">
                <am3d:model3d r:embed="rId2">
                  <am3d:spPr>
                    <a:xfrm>
                      <a:off x="0" y="0"/>
                      <a:ext cx="1964720" cy="1586084"/>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x="825031" ay="447049" az="109050"/>
                    <am3d:postTrans dx="0" dy="0" dz="0"/>
                  </am3d:trans>
                  <am3d:raster rName="Office3DRenderer" rVer="16.0.8326">
                    <am3d:blip r:embed="rId3"/>
                  </am3d:raster>
                  <am3d:objViewport viewportSz="252606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0C761466-1680-904C-83C0-D508DF9174E5}"/>
                  </a:ext>
                </a:extLst>
              </p:cNvPr>
              <p:cNvPicPr>
                <a:picLocks noGrp="1" noRot="1" noChangeAspect="1" noMove="1" noResize="1" noEditPoints="1" noAdjustHandles="1" noChangeArrowheads="1" noChangeShapeType="1" noCrop="1"/>
              </p:cNvPicPr>
              <p:nvPr/>
            </p:nvPicPr>
            <p:blipFill>
              <a:blip r:embed="rId3"/>
              <a:stretch>
                <a:fillRect/>
              </a:stretch>
            </p:blipFill>
            <p:spPr>
              <a:xfrm>
                <a:off x="0" y="14116"/>
                <a:ext cx="1964720" cy="1586084"/>
              </a:xfrm>
              <a:prstGeom prst="rect">
                <a:avLst/>
              </a:prstGeom>
            </p:spPr>
          </p:pic>
        </mc:Fallback>
      </mc:AlternateContent>
    </p:spTree>
    <p:extLst>
      <p:ext uri="{BB962C8B-B14F-4D97-AF65-F5344CB8AC3E}">
        <p14:creationId xmlns:p14="http://schemas.microsoft.com/office/powerpoint/2010/main" val="347568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2. Food and beverage service areas and equipment</a:t>
            </a: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7409481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a:extLst>
              <a:ext uri="{FF2B5EF4-FFF2-40B4-BE49-F238E27FC236}">
                <a16:creationId xmlns:a16="http://schemas.microsoft.com/office/drawing/2014/main" id="{F27B8155-100F-324F-AEF1-4547A41E92A8}"/>
              </a:ext>
            </a:extLst>
          </p:cNvPr>
          <p:cNvSpPr>
            <a:spLocks noGrp="1"/>
          </p:cNvSpPr>
          <p:nvPr>
            <p:ph type="title"/>
          </p:nvPr>
        </p:nvSpPr>
        <p:spPr/>
        <p:txBody>
          <a:bodyPr>
            <a:normAutofit/>
          </a:bodyPr>
          <a:lstStyle/>
          <a:p>
            <a:r>
              <a:rPr lang="en-GB" sz="3200" b="1" dirty="0"/>
              <a:t>Equipment classification</a:t>
            </a:r>
          </a:p>
        </p:txBody>
      </p:sp>
      <p:sp>
        <p:nvSpPr>
          <p:cNvPr id="32" name="Content Placeholder 31">
            <a:extLst>
              <a:ext uri="{FF2B5EF4-FFF2-40B4-BE49-F238E27FC236}">
                <a16:creationId xmlns:a16="http://schemas.microsoft.com/office/drawing/2014/main" id="{39D664EE-EA67-C941-8D39-08A63AFE376D}"/>
              </a:ext>
            </a:extLst>
          </p:cNvPr>
          <p:cNvSpPr>
            <a:spLocks noGrp="1"/>
          </p:cNvSpPr>
          <p:nvPr>
            <p:ph idx="1"/>
          </p:nvPr>
        </p:nvSpPr>
        <p:spPr/>
        <p:txBody>
          <a:bodyPr>
            <a:normAutofit fontScale="92500" lnSpcReduction="10000"/>
          </a:bodyPr>
          <a:lstStyle/>
          <a:p>
            <a:pPr marL="0" indent="0">
              <a:buNone/>
            </a:pPr>
            <a:r>
              <a:rPr lang="en-GB" dirty="0"/>
              <a:t>Equipment can be classified in three  different ways:</a:t>
            </a:r>
          </a:p>
          <a:p>
            <a:pPr marL="0" indent="0">
              <a:buNone/>
            </a:pPr>
            <a:endParaRPr lang="en-GB" dirty="0"/>
          </a:p>
          <a:p>
            <a:r>
              <a:rPr lang="en-GB" dirty="0"/>
              <a:t>Fixed equipment: Furniture, floor, wall, ceiling</a:t>
            </a:r>
          </a:p>
          <a:p>
            <a:pPr marL="0" indent="0">
              <a:buNone/>
            </a:pPr>
            <a:endParaRPr lang="en-GB" dirty="0"/>
          </a:p>
          <a:p>
            <a:r>
              <a:rPr lang="en-GB" dirty="0"/>
              <a:t>Mobile equipment: Includes all trolleys or carrying  stations</a:t>
            </a:r>
          </a:p>
          <a:p>
            <a:endParaRPr lang="en-GB" dirty="0"/>
          </a:p>
          <a:p>
            <a:r>
              <a:rPr lang="en-GB" dirty="0"/>
              <a:t>Circulating equipment: Linen, glassware, chinaware,  tableware</a:t>
            </a:r>
          </a:p>
          <a:p>
            <a:endParaRPr lang="en-GB" dirty="0"/>
          </a:p>
          <a:p>
            <a:endParaRPr lang="en-GB" dirty="0"/>
          </a:p>
        </p:txBody>
      </p:sp>
    </p:spTree>
    <p:extLst>
      <p:ext uri="{BB962C8B-B14F-4D97-AF65-F5344CB8AC3E}">
        <p14:creationId xmlns:p14="http://schemas.microsoft.com/office/powerpoint/2010/main" val="2342881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EAA368-0A84-794B-B895-783BEDCCFBF4}"/>
              </a:ext>
            </a:extLst>
          </p:cNvPr>
          <p:cNvSpPr>
            <a:spLocks noGrp="1"/>
          </p:cNvSpPr>
          <p:nvPr>
            <p:ph type="title"/>
          </p:nvPr>
        </p:nvSpPr>
        <p:spPr/>
        <p:txBody>
          <a:bodyPr>
            <a:normAutofit/>
          </a:bodyPr>
          <a:lstStyle/>
          <a:p>
            <a:r>
              <a:rPr lang="en-GB" sz="3200" b="1" dirty="0"/>
              <a:t>Design and purchasing factors</a:t>
            </a:r>
          </a:p>
        </p:txBody>
      </p:sp>
      <p:sp>
        <p:nvSpPr>
          <p:cNvPr id="8" name="Content Placeholder 7">
            <a:extLst>
              <a:ext uri="{FF2B5EF4-FFF2-40B4-BE49-F238E27FC236}">
                <a16:creationId xmlns:a16="http://schemas.microsoft.com/office/drawing/2014/main" id="{6B7020C0-3498-D94D-9AE0-F1BECC9CBB70}"/>
              </a:ext>
            </a:extLst>
          </p:cNvPr>
          <p:cNvSpPr>
            <a:spLocks noGrp="1"/>
          </p:cNvSpPr>
          <p:nvPr>
            <p:ph idx="1"/>
          </p:nvPr>
        </p:nvSpPr>
        <p:spPr>
          <a:xfrm>
            <a:off x="457200" y="1417638"/>
            <a:ext cx="8229600" cy="4874674"/>
          </a:xfrm>
        </p:spPr>
        <p:txBody>
          <a:bodyPr>
            <a:normAutofit fontScale="77500" lnSpcReduction="20000"/>
          </a:bodyPr>
          <a:lstStyle/>
          <a:p>
            <a:pPr marL="0" indent="0">
              <a:buNone/>
            </a:pPr>
            <a:r>
              <a:rPr lang="en-GB" dirty="0"/>
              <a:t>The choice of furniture and its layout and the linen, tableware, small equipment and glasses  will be determined by factors such  as:</a:t>
            </a:r>
          </a:p>
          <a:p>
            <a:pPr marL="0" indent="0">
              <a:buNone/>
            </a:pPr>
            <a:endParaRPr lang="en-GB" dirty="0"/>
          </a:p>
          <a:p>
            <a:r>
              <a:rPr lang="en-GB" dirty="0"/>
              <a:t>The types of clientele expected</a:t>
            </a:r>
          </a:p>
          <a:p>
            <a:endParaRPr lang="en-GB" dirty="0"/>
          </a:p>
          <a:p>
            <a:r>
              <a:rPr lang="en-GB" dirty="0"/>
              <a:t>The site or location of the establishment</a:t>
            </a:r>
          </a:p>
          <a:p>
            <a:endParaRPr lang="en-GB" dirty="0"/>
          </a:p>
          <a:p>
            <a:r>
              <a:rPr lang="en-GB" dirty="0"/>
              <a:t>The layout of the food and beverage service  area</a:t>
            </a:r>
          </a:p>
          <a:p>
            <a:endParaRPr lang="en-GB" dirty="0"/>
          </a:p>
          <a:p>
            <a:r>
              <a:rPr lang="en-GB" dirty="0"/>
              <a:t>The funds available</a:t>
            </a:r>
          </a:p>
          <a:p>
            <a:endParaRPr lang="en-GB" dirty="0"/>
          </a:p>
          <a:p>
            <a:r>
              <a:rPr lang="en-GB" dirty="0"/>
              <a:t>The types of service offered</a:t>
            </a:r>
          </a:p>
          <a:p>
            <a:endParaRPr lang="en-GB" dirty="0"/>
          </a:p>
          <a:p>
            <a:endParaRPr lang="en-GB" dirty="0"/>
          </a:p>
        </p:txBody>
      </p:sp>
    </p:spTree>
    <p:extLst>
      <p:ext uri="{BB962C8B-B14F-4D97-AF65-F5344CB8AC3E}">
        <p14:creationId xmlns:p14="http://schemas.microsoft.com/office/powerpoint/2010/main" val="2032943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ED4C5E-3B96-374C-92A4-42C147E7230D}"/>
              </a:ext>
            </a:extLst>
          </p:cNvPr>
          <p:cNvSpPr>
            <a:spLocks noGrp="1"/>
          </p:cNvSpPr>
          <p:nvPr>
            <p:ph sz="half" idx="1"/>
          </p:nvPr>
        </p:nvSpPr>
        <p:spPr>
          <a:xfrm>
            <a:off x="457200" y="387458"/>
            <a:ext cx="4038600" cy="5738705"/>
          </a:xfrm>
        </p:spPr>
        <p:txBody>
          <a:bodyPr>
            <a:normAutofit/>
          </a:bodyPr>
          <a:lstStyle/>
          <a:p>
            <a:pPr marL="0" indent="0">
              <a:buNone/>
            </a:pPr>
            <a:r>
              <a:rPr lang="en-GB" dirty="0"/>
              <a:t>Other factors include:</a:t>
            </a:r>
          </a:p>
          <a:p>
            <a:r>
              <a:rPr lang="en-GB" dirty="0"/>
              <a:t>flexibility of use </a:t>
            </a:r>
          </a:p>
          <a:p>
            <a:r>
              <a:rPr lang="en-GB" dirty="0"/>
              <a:t>type of service being offered </a:t>
            </a:r>
          </a:p>
          <a:p>
            <a:r>
              <a:rPr lang="en-GB" dirty="0"/>
              <a:t>replacements</a:t>
            </a:r>
          </a:p>
          <a:p>
            <a:r>
              <a:rPr lang="en-GB" dirty="0"/>
              <a:t>type of customer </a:t>
            </a:r>
          </a:p>
          <a:p>
            <a:r>
              <a:rPr lang="en-GB" dirty="0"/>
              <a:t>storage</a:t>
            </a:r>
          </a:p>
          <a:p>
            <a:r>
              <a:rPr lang="en-GB" dirty="0"/>
              <a:t>design </a:t>
            </a:r>
          </a:p>
          <a:p>
            <a:r>
              <a:rPr lang="en-GB" dirty="0"/>
              <a:t>rate of breakage, i.e. crockery</a:t>
            </a:r>
          </a:p>
          <a:p>
            <a:endParaRPr lang="en-GB" dirty="0"/>
          </a:p>
        </p:txBody>
      </p:sp>
      <p:sp>
        <p:nvSpPr>
          <p:cNvPr id="7" name="Content Placeholder 6">
            <a:extLst>
              <a:ext uri="{FF2B5EF4-FFF2-40B4-BE49-F238E27FC236}">
                <a16:creationId xmlns:a16="http://schemas.microsoft.com/office/drawing/2014/main" id="{B4FCA1B2-82FD-EE44-A32F-85351895A6BB}"/>
              </a:ext>
            </a:extLst>
          </p:cNvPr>
          <p:cNvSpPr>
            <a:spLocks noGrp="1"/>
          </p:cNvSpPr>
          <p:nvPr>
            <p:ph sz="half" idx="2"/>
          </p:nvPr>
        </p:nvSpPr>
        <p:spPr>
          <a:xfrm>
            <a:off x="4648200" y="852407"/>
            <a:ext cx="4038600" cy="5614719"/>
          </a:xfrm>
        </p:spPr>
        <p:txBody>
          <a:bodyPr>
            <a:normAutofit/>
          </a:bodyPr>
          <a:lstStyle/>
          <a:p>
            <a:r>
              <a:rPr lang="en-GB" dirty="0"/>
              <a:t>colour </a:t>
            </a:r>
          </a:p>
          <a:p>
            <a:r>
              <a:rPr lang="en-GB" dirty="0"/>
              <a:t>shape</a:t>
            </a:r>
          </a:p>
          <a:p>
            <a:r>
              <a:rPr lang="en-GB" dirty="0"/>
              <a:t>durability </a:t>
            </a:r>
          </a:p>
          <a:p>
            <a:r>
              <a:rPr lang="en-GB" dirty="0"/>
              <a:t>psychological effect on customers</a:t>
            </a:r>
          </a:p>
          <a:p>
            <a:r>
              <a:rPr lang="en-GB" dirty="0"/>
              <a:t>ease of maintenance </a:t>
            </a:r>
          </a:p>
          <a:p>
            <a:r>
              <a:rPr lang="en-GB" dirty="0"/>
              <a:t>delivery time.</a:t>
            </a:r>
          </a:p>
          <a:p>
            <a:r>
              <a:rPr lang="en-GB" dirty="0" err="1"/>
              <a:t>stackability</a:t>
            </a:r>
            <a:endParaRPr lang="en-GB" dirty="0"/>
          </a:p>
          <a:p>
            <a:r>
              <a:rPr lang="en-GB" dirty="0"/>
              <a:t>cost and funds available</a:t>
            </a:r>
          </a:p>
          <a:p>
            <a:endParaRPr lang="en-GB" dirty="0"/>
          </a:p>
        </p:txBody>
      </p:sp>
    </p:spTree>
    <p:extLst>
      <p:ext uri="{BB962C8B-B14F-4D97-AF65-F5344CB8AC3E}">
        <p14:creationId xmlns:p14="http://schemas.microsoft.com/office/powerpoint/2010/main" val="297750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A82177-2929-584B-8F72-7A9D0F53BAFB}"/>
              </a:ext>
            </a:extLst>
          </p:cNvPr>
          <p:cNvSpPr>
            <a:spLocks noGrp="1"/>
          </p:cNvSpPr>
          <p:nvPr>
            <p:ph type="title"/>
          </p:nvPr>
        </p:nvSpPr>
        <p:spPr>
          <a:xfrm>
            <a:off x="457200" y="274638"/>
            <a:ext cx="8229600" cy="686257"/>
          </a:xfrm>
        </p:spPr>
        <p:txBody>
          <a:bodyPr>
            <a:normAutofit/>
          </a:bodyPr>
          <a:lstStyle/>
          <a:p>
            <a:r>
              <a:rPr lang="en-GB" sz="3200" b="1" dirty="0"/>
              <a:t>Service area</a:t>
            </a:r>
          </a:p>
        </p:txBody>
      </p:sp>
      <p:sp>
        <p:nvSpPr>
          <p:cNvPr id="6" name="Content Placeholder 5">
            <a:extLst>
              <a:ext uri="{FF2B5EF4-FFF2-40B4-BE49-F238E27FC236}">
                <a16:creationId xmlns:a16="http://schemas.microsoft.com/office/drawing/2014/main" id="{75DA5E58-2C04-2A4D-A3A8-5B45BB7AF6AC}"/>
              </a:ext>
            </a:extLst>
          </p:cNvPr>
          <p:cNvSpPr>
            <a:spLocks noGrp="1"/>
          </p:cNvSpPr>
          <p:nvPr>
            <p:ph idx="1"/>
          </p:nvPr>
        </p:nvSpPr>
        <p:spPr/>
        <p:txBody>
          <a:bodyPr/>
          <a:lstStyle/>
          <a:p>
            <a:r>
              <a:rPr lang="en-GB" dirty="0"/>
              <a:t>Front-of-house service areas are some of  the busiest of a foodservice establishment  especially during the service periods, such  as bar area and dining area.</a:t>
            </a:r>
          </a:p>
          <a:p>
            <a:endParaRPr lang="en-GB" dirty="0"/>
          </a:p>
          <a:p>
            <a:r>
              <a:rPr lang="en-GB" dirty="0"/>
              <a:t>There are service area behind the scenes,  known as back-of-house areas. These areas  includes stillroom, hotplate, and wash up.</a:t>
            </a:r>
          </a:p>
          <a:p>
            <a:endParaRPr lang="en-GB" dirty="0"/>
          </a:p>
          <a:p>
            <a:endParaRPr lang="en-GB" dirty="0"/>
          </a:p>
        </p:txBody>
      </p:sp>
    </p:spTree>
    <p:extLst>
      <p:ext uri="{BB962C8B-B14F-4D97-AF65-F5344CB8AC3E}">
        <p14:creationId xmlns:p14="http://schemas.microsoft.com/office/powerpoint/2010/main" val="349233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694EC-1FF0-CB4B-A9CF-95D34C63753F}"/>
              </a:ext>
            </a:extLst>
          </p:cNvPr>
          <p:cNvSpPr>
            <a:spLocks noGrp="1"/>
          </p:cNvSpPr>
          <p:nvPr>
            <p:ph type="title"/>
          </p:nvPr>
        </p:nvSpPr>
        <p:spPr/>
        <p:txBody>
          <a:bodyPr>
            <a:normAutofit/>
          </a:bodyPr>
          <a:lstStyle/>
          <a:p>
            <a:r>
              <a:rPr lang="en-GB" sz="3200" b="1" dirty="0"/>
              <a:t>Stillroom</a:t>
            </a:r>
          </a:p>
        </p:txBody>
      </p:sp>
      <p:sp>
        <p:nvSpPr>
          <p:cNvPr id="3" name="Content Placeholder 2">
            <a:extLst>
              <a:ext uri="{FF2B5EF4-FFF2-40B4-BE49-F238E27FC236}">
                <a16:creationId xmlns:a16="http://schemas.microsoft.com/office/drawing/2014/main" id="{F130D054-584B-C944-A948-232C168C749F}"/>
              </a:ext>
            </a:extLst>
          </p:cNvPr>
          <p:cNvSpPr>
            <a:spLocks noGrp="1"/>
          </p:cNvSpPr>
          <p:nvPr>
            <p:ph sz="half" idx="1"/>
          </p:nvPr>
        </p:nvSpPr>
        <p:spPr>
          <a:xfrm>
            <a:off x="457199" y="3340799"/>
            <a:ext cx="4038600" cy="3308888"/>
          </a:xfrm>
        </p:spPr>
        <p:txBody>
          <a:bodyPr>
            <a:normAutofit fontScale="47500" lnSpcReduction="20000"/>
          </a:bodyPr>
          <a:lstStyle/>
          <a:p>
            <a:endParaRPr lang="en-GB" sz="3500" dirty="0"/>
          </a:p>
          <a:p>
            <a:r>
              <a:rPr lang="en-GB" sz="3800" dirty="0"/>
              <a:t>Refrigerator for storage of milk, butter and fruit juices</a:t>
            </a:r>
          </a:p>
          <a:p>
            <a:endParaRPr lang="en-GB" sz="3800" dirty="0"/>
          </a:p>
          <a:p>
            <a:r>
              <a:rPr lang="en-GB" sz="3800" dirty="0"/>
              <a:t>Hot and cold beverage making facilities</a:t>
            </a:r>
          </a:p>
          <a:p>
            <a:r>
              <a:rPr lang="en-GB" sz="3800" dirty="0"/>
              <a:t>Large double sink for washing up purposes</a:t>
            </a:r>
          </a:p>
          <a:p>
            <a:endParaRPr lang="en-GB" sz="3800" dirty="0"/>
          </a:p>
          <a:p>
            <a:r>
              <a:rPr lang="en-GB" sz="3800" dirty="0"/>
              <a:t>Toasters and cutting board</a:t>
            </a:r>
          </a:p>
          <a:p>
            <a:endParaRPr lang="en-GB" sz="3500" dirty="0"/>
          </a:p>
          <a:p>
            <a:endParaRPr lang="en-GB" sz="3500" dirty="0"/>
          </a:p>
          <a:p>
            <a:endParaRPr lang="en-GB" dirty="0"/>
          </a:p>
          <a:p>
            <a:endParaRPr lang="en-GB" dirty="0"/>
          </a:p>
        </p:txBody>
      </p:sp>
      <p:sp>
        <p:nvSpPr>
          <p:cNvPr id="4" name="Content Placeholder 3">
            <a:extLst>
              <a:ext uri="{FF2B5EF4-FFF2-40B4-BE49-F238E27FC236}">
                <a16:creationId xmlns:a16="http://schemas.microsoft.com/office/drawing/2014/main" id="{7B6A78BF-F38D-6847-8476-12B620F5812D}"/>
              </a:ext>
            </a:extLst>
          </p:cNvPr>
          <p:cNvSpPr>
            <a:spLocks noGrp="1"/>
          </p:cNvSpPr>
          <p:nvPr>
            <p:ph sz="half" idx="2"/>
          </p:nvPr>
        </p:nvSpPr>
        <p:spPr>
          <a:xfrm>
            <a:off x="4648202" y="3274474"/>
            <a:ext cx="4038600" cy="3308888"/>
          </a:xfrm>
        </p:spPr>
        <p:txBody>
          <a:bodyPr>
            <a:normAutofit fontScale="47500" lnSpcReduction="20000"/>
          </a:bodyPr>
          <a:lstStyle/>
          <a:p>
            <a:endParaRPr lang="en-GB" sz="3800" dirty="0"/>
          </a:p>
          <a:p>
            <a:r>
              <a:rPr lang="en-GB" sz="3800" dirty="0"/>
              <a:t>Storage space for small equipment such as crockery, glassware and  cutlery</a:t>
            </a:r>
          </a:p>
          <a:p>
            <a:endParaRPr lang="en-GB" sz="3800" dirty="0"/>
          </a:p>
          <a:p>
            <a:r>
              <a:rPr lang="en-GB" sz="3800" dirty="0"/>
              <a:t>Storage cupboard for dry items such as  kitchen towel papers,</a:t>
            </a:r>
          </a:p>
          <a:p>
            <a:endParaRPr lang="en-GB" sz="3800" dirty="0"/>
          </a:p>
          <a:p>
            <a:r>
              <a:rPr lang="en-GB" sz="3800" dirty="0"/>
              <a:t>paper cup and plates, and doilies</a:t>
            </a:r>
          </a:p>
          <a:p>
            <a:endParaRPr lang="en-GB" sz="3800" dirty="0"/>
          </a:p>
          <a:p>
            <a:r>
              <a:rPr lang="en-GB" sz="3800" dirty="0"/>
              <a:t>Coffee grinding machine and ice maker</a:t>
            </a:r>
          </a:p>
          <a:p>
            <a:endParaRPr lang="en-GB" dirty="0"/>
          </a:p>
        </p:txBody>
      </p:sp>
      <p:sp>
        <p:nvSpPr>
          <p:cNvPr id="5" name="TextBox 4">
            <a:extLst>
              <a:ext uri="{FF2B5EF4-FFF2-40B4-BE49-F238E27FC236}">
                <a16:creationId xmlns:a16="http://schemas.microsoft.com/office/drawing/2014/main" id="{541BE4F9-432C-2C42-8EF6-07D2A4110E10}"/>
              </a:ext>
            </a:extLst>
          </p:cNvPr>
          <p:cNvSpPr txBox="1"/>
          <p:nvPr/>
        </p:nvSpPr>
        <p:spPr>
          <a:xfrm>
            <a:off x="457200" y="1162373"/>
            <a:ext cx="8345839" cy="1754326"/>
          </a:xfrm>
          <a:prstGeom prst="rect">
            <a:avLst/>
          </a:prstGeom>
          <a:noFill/>
        </p:spPr>
        <p:txBody>
          <a:bodyPr wrap="square" rtlCol="0">
            <a:spAutoFit/>
          </a:bodyPr>
          <a:lstStyle/>
          <a:p>
            <a:r>
              <a:rPr lang="en-GB" dirty="0"/>
              <a:t>The stillroom provides items of F&amp;B for the service of a meal that are not catered from other department such as kitchen and pastry.</a:t>
            </a:r>
          </a:p>
          <a:p>
            <a:endParaRPr lang="en-GB" dirty="0"/>
          </a:p>
          <a:p>
            <a:r>
              <a:rPr lang="en-GB" dirty="0"/>
              <a:t>In large establishment supervisor will in charge the stillroom.  Responsible for the ordering of supplies from the main dry goods store  and the effective control of these items when issued to the various  departments. Equipment may include:</a:t>
            </a:r>
          </a:p>
        </p:txBody>
      </p:sp>
    </p:spTree>
    <p:extLst>
      <p:ext uri="{BB962C8B-B14F-4D97-AF65-F5344CB8AC3E}">
        <p14:creationId xmlns:p14="http://schemas.microsoft.com/office/powerpoint/2010/main" val="4109128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D016726-0932-A14A-8C08-41AF919E9BD0}"/>
              </a:ext>
            </a:extLst>
          </p:cNvPr>
          <p:cNvSpPr>
            <a:spLocks noGrp="1"/>
          </p:cNvSpPr>
          <p:nvPr>
            <p:ph type="title"/>
          </p:nvPr>
        </p:nvSpPr>
        <p:spPr/>
        <p:txBody>
          <a:bodyPr>
            <a:normAutofit/>
          </a:bodyPr>
          <a:lstStyle/>
          <a:p>
            <a:r>
              <a:rPr lang="en-GB" sz="3200" b="1" dirty="0"/>
              <a:t>Hotplate</a:t>
            </a:r>
          </a:p>
        </p:txBody>
      </p:sp>
      <p:sp>
        <p:nvSpPr>
          <p:cNvPr id="13" name="Content Placeholder 12">
            <a:extLst>
              <a:ext uri="{FF2B5EF4-FFF2-40B4-BE49-F238E27FC236}">
                <a16:creationId xmlns:a16="http://schemas.microsoft.com/office/drawing/2014/main" id="{D296D898-7714-3341-90D3-CA77EB79E576}"/>
              </a:ext>
            </a:extLst>
          </p:cNvPr>
          <p:cNvSpPr>
            <a:spLocks noGrp="1"/>
          </p:cNvSpPr>
          <p:nvPr>
            <p:ph idx="1"/>
          </p:nvPr>
        </p:nvSpPr>
        <p:spPr>
          <a:xfrm>
            <a:off x="457200" y="1630968"/>
            <a:ext cx="8229600" cy="4525963"/>
          </a:xfrm>
        </p:spPr>
        <p:txBody>
          <a:bodyPr>
            <a:normAutofit fontScale="92500" lnSpcReduction="20000"/>
          </a:bodyPr>
          <a:lstStyle/>
          <a:p>
            <a:pPr lvl="0"/>
            <a:r>
              <a:rPr lang="en-GB" dirty="0"/>
              <a:t>The hotplate or pass is the meeting point between the service staff and the food preparation staff.</a:t>
            </a:r>
          </a:p>
          <a:p>
            <a:pPr lvl="0"/>
            <a:endParaRPr lang="en-GB" dirty="0"/>
          </a:p>
          <a:p>
            <a:r>
              <a:rPr lang="en-GB" dirty="0"/>
              <a:t>The hotplates should be stocked with all the  crockery necessary for the service of a meal.</a:t>
            </a:r>
            <a:endParaRPr lang="en-US" dirty="0"/>
          </a:p>
          <a:p>
            <a:endParaRPr lang="en-GB" dirty="0"/>
          </a:p>
          <a:p>
            <a:r>
              <a:rPr lang="en-GB" dirty="0"/>
              <a:t>The hotplate should be switched on in advances to  ensure all the necessary crockery is sufficiently  heated before the services.</a:t>
            </a:r>
            <a:endParaRPr lang="en-US" dirty="0"/>
          </a:p>
          <a:p>
            <a:endParaRPr lang="en-GB" dirty="0"/>
          </a:p>
        </p:txBody>
      </p:sp>
    </p:spTree>
    <p:extLst>
      <p:ext uri="{BB962C8B-B14F-4D97-AF65-F5344CB8AC3E}">
        <p14:creationId xmlns:p14="http://schemas.microsoft.com/office/powerpoint/2010/main" val="3772552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D37B35-D9A5-144F-8C79-ADB8D3515E38}"/>
              </a:ext>
            </a:extLst>
          </p:cNvPr>
          <p:cNvSpPr>
            <a:spLocks noGrp="1"/>
          </p:cNvSpPr>
          <p:nvPr>
            <p:ph type="title"/>
          </p:nvPr>
        </p:nvSpPr>
        <p:spPr>
          <a:xfrm>
            <a:off x="457200" y="274638"/>
            <a:ext cx="8229600" cy="965226"/>
          </a:xfrm>
        </p:spPr>
        <p:txBody>
          <a:bodyPr>
            <a:normAutofit/>
          </a:bodyPr>
          <a:lstStyle/>
          <a:p>
            <a:r>
              <a:rPr lang="en-GB" sz="3200" b="1" dirty="0"/>
              <a:t>Dishwashing</a:t>
            </a:r>
          </a:p>
        </p:txBody>
      </p:sp>
      <p:sp>
        <p:nvSpPr>
          <p:cNvPr id="4" name="Content Placeholder 3">
            <a:extLst>
              <a:ext uri="{FF2B5EF4-FFF2-40B4-BE49-F238E27FC236}">
                <a16:creationId xmlns:a16="http://schemas.microsoft.com/office/drawing/2014/main" id="{C0DA6A79-FB41-954A-9F76-24188CEC248C}"/>
              </a:ext>
            </a:extLst>
          </p:cNvPr>
          <p:cNvSpPr>
            <a:spLocks noGrp="1"/>
          </p:cNvSpPr>
          <p:nvPr>
            <p:ph idx="1"/>
          </p:nvPr>
        </p:nvSpPr>
        <p:spPr>
          <a:xfrm>
            <a:off x="457200" y="2057399"/>
            <a:ext cx="8229600" cy="4525963"/>
          </a:xfrm>
        </p:spPr>
        <p:txBody>
          <a:bodyPr/>
          <a:lstStyle/>
          <a:p>
            <a:pPr marL="0" indent="0">
              <a:buNone/>
            </a:pPr>
            <a:r>
              <a:rPr lang="en-GB" sz="2800" dirty="0"/>
              <a:t>In wash-up service area, all the dirty plates, cups,  and bowls are deposited, stacking them correctly  and placing all the tableware in a special wire  basket or container in readiness for washing.</a:t>
            </a:r>
          </a:p>
          <a:p>
            <a:pPr marL="0" indent="0">
              <a:buNone/>
            </a:pPr>
            <a:endParaRPr lang="en-GB" sz="2800" dirty="0"/>
          </a:p>
          <a:p>
            <a:pPr marL="0" indent="0">
              <a:buNone/>
            </a:pPr>
            <a:r>
              <a:rPr lang="en-GB" sz="2800" dirty="0"/>
              <a:t>There are four main  methods of dishwashing, these are shown on the next slide</a:t>
            </a:r>
          </a:p>
          <a:p>
            <a:endParaRPr lang="en-GB" dirty="0"/>
          </a:p>
          <a:p>
            <a:endParaRPr lang="en-GB" dirty="0"/>
          </a:p>
        </p:txBody>
      </p:sp>
    </p:spTree>
    <p:extLst>
      <p:ext uri="{BB962C8B-B14F-4D97-AF65-F5344CB8AC3E}">
        <p14:creationId xmlns:p14="http://schemas.microsoft.com/office/powerpoint/2010/main" val="3367159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32">
            <a:extLst>
              <a:ext uri="{FF2B5EF4-FFF2-40B4-BE49-F238E27FC236}">
                <a16:creationId xmlns:a16="http://schemas.microsoft.com/office/drawing/2014/main" id="{318D3CA3-51DE-4C4B-9BD7-3D1C19175BA1}"/>
              </a:ext>
            </a:extLst>
          </p:cNvPr>
          <p:cNvSpPr>
            <a:spLocks noGrp="1"/>
          </p:cNvSpPr>
          <p:nvPr>
            <p:ph idx="1"/>
          </p:nvPr>
        </p:nvSpPr>
        <p:spPr>
          <a:xfrm>
            <a:off x="457200" y="809787"/>
            <a:ext cx="8229600" cy="5467027"/>
          </a:xfrm>
        </p:spPr>
        <p:txBody>
          <a:bodyPr>
            <a:normAutofit/>
          </a:bodyPr>
          <a:lstStyle/>
          <a:p>
            <a:r>
              <a:rPr lang="en-GB" sz="2400" dirty="0"/>
              <a:t>Manual: soiled ware is washed by hand or brush</a:t>
            </a:r>
          </a:p>
          <a:p>
            <a:pPr marL="0" indent="0">
              <a:buNone/>
            </a:pPr>
            <a:endParaRPr lang="en-GB" sz="2400" dirty="0"/>
          </a:p>
          <a:p>
            <a:r>
              <a:rPr lang="en-GB" sz="2400" dirty="0"/>
              <a:t>Automatic conveyor: Soiled ware are loaded in racks, mounted on a  conveyor by operators for automatic transportation  through a dishwashing machine</a:t>
            </a:r>
          </a:p>
          <a:p>
            <a:endParaRPr lang="en-GB" sz="2400" dirty="0"/>
          </a:p>
          <a:p>
            <a:r>
              <a:rPr lang="en-GB" sz="2400" dirty="0"/>
              <a:t>Flight conveyor: Soiled ware are loaded between pegs, mounted on a  conveyor by operators for automatic transportation  through a dishwashing machine</a:t>
            </a:r>
          </a:p>
          <a:p>
            <a:endParaRPr lang="en-GB" sz="2400" dirty="0"/>
          </a:p>
          <a:p>
            <a:r>
              <a:rPr lang="en-GB" sz="2400" dirty="0"/>
              <a:t>Deferred wash: Soiled ware are collected together, stripped, sorted  an stacked by operators for transportation through a  dishwashing machine at a later stage.</a:t>
            </a:r>
          </a:p>
          <a:p>
            <a:endParaRPr lang="en-GB" dirty="0"/>
          </a:p>
          <a:p>
            <a:endParaRPr lang="en-GB" dirty="0"/>
          </a:p>
        </p:txBody>
      </p:sp>
    </p:spTree>
    <p:extLst>
      <p:ext uri="{BB962C8B-B14F-4D97-AF65-F5344CB8AC3E}">
        <p14:creationId xmlns:p14="http://schemas.microsoft.com/office/powerpoint/2010/main" val="3880475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8CC87-1266-4541-8593-663C20C6B837}"/>
              </a:ext>
            </a:extLst>
          </p:cNvPr>
          <p:cNvSpPr>
            <a:spLocks noGrp="1"/>
          </p:cNvSpPr>
          <p:nvPr>
            <p:ph type="title"/>
          </p:nvPr>
        </p:nvSpPr>
        <p:spPr>
          <a:xfrm>
            <a:off x="457200" y="274638"/>
            <a:ext cx="8229600" cy="717254"/>
          </a:xfrm>
        </p:spPr>
        <p:txBody>
          <a:bodyPr>
            <a:normAutofit/>
          </a:bodyPr>
          <a:lstStyle/>
          <a:p>
            <a:r>
              <a:rPr lang="en-GB" sz="3200" b="1" dirty="0"/>
              <a:t>Bar area</a:t>
            </a:r>
          </a:p>
        </p:txBody>
      </p:sp>
      <p:sp>
        <p:nvSpPr>
          <p:cNvPr id="3" name="Content Placeholder 2">
            <a:extLst>
              <a:ext uri="{FF2B5EF4-FFF2-40B4-BE49-F238E27FC236}">
                <a16:creationId xmlns:a16="http://schemas.microsoft.com/office/drawing/2014/main" id="{F65791B1-FC90-014B-92A4-553A62CD3573}"/>
              </a:ext>
            </a:extLst>
          </p:cNvPr>
          <p:cNvSpPr>
            <a:spLocks noGrp="1"/>
          </p:cNvSpPr>
          <p:nvPr>
            <p:ph idx="1"/>
          </p:nvPr>
        </p:nvSpPr>
        <p:spPr>
          <a:xfrm>
            <a:off x="457200" y="1429718"/>
            <a:ext cx="8229600" cy="4525963"/>
          </a:xfrm>
        </p:spPr>
        <p:txBody>
          <a:bodyPr>
            <a:normAutofit/>
          </a:bodyPr>
          <a:lstStyle/>
          <a:p>
            <a:pPr marL="0" indent="0">
              <a:buNone/>
            </a:pPr>
            <a:r>
              <a:rPr lang="en-GB" sz="2800" dirty="0"/>
              <a:t>The bar may be situated within a food and beverage service area and dispense wine or other alcoholic drinks that are to be served to a customer consuming a meal or using a lounge area. </a:t>
            </a:r>
          </a:p>
          <a:p>
            <a:pPr marL="0" indent="0">
              <a:buNone/>
            </a:pPr>
            <a:endParaRPr lang="en-GB" sz="2800" dirty="0"/>
          </a:p>
          <a:p>
            <a:pPr marL="0" indent="0">
              <a:buNone/>
            </a:pPr>
            <a:r>
              <a:rPr lang="en-GB" sz="2800" dirty="0"/>
              <a:t>In many establishments, because of the planning and layout, wine and other alcoholic drinks for consumption with a meal are sometimes obtained from bars situated outside the food and beverage service area itself.</a:t>
            </a:r>
          </a:p>
        </p:txBody>
      </p:sp>
    </p:spTree>
    <p:extLst>
      <p:ext uri="{BB962C8B-B14F-4D97-AF65-F5344CB8AC3E}">
        <p14:creationId xmlns:p14="http://schemas.microsoft.com/office/powerpoint/2010/main" val="27482829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455B376-6B0C-8742-A7BC-1885A2B827FD}"/>
              </a:ext>
            </a:extLst>
          </p:cNvPr>
          <p:cNvSpPr>
            <a:spLocks noGrp="1"/>
          </p:cNvSpPr>
          <p:nvPr>
            <p:ph type="title"/>
          </p:nvPr>
        </p:nvSpPr>
        <p:spPr>
          <a:xfrm>
            <a:off x="457200" y="121821"/>
            <a:ext cx="8229600" cy="732752"/>
          </a:xfrm>
        </p:spPr>
        <p:txBody>
          <a:bodyPr>
            <a:normAutofit/>
          </a:bodyPr>
          <a:lstStyle/>
          <a:p>
            <a:r>
              <a:rPr lang="en-GB" sz="3200" b="1" dirty="0"/>
              <a:t>Planning of a bar</a:t>
            </a:r>
          </a:p>
        </p:txBody>
      </p:sp>
      <p:sp>
        <p:nvSpPr>
          <p:cNvPr id="11" name="Content Placeholder 10">
            <a:extLst>
              <a:ext uri="{FF2B5EF4-FFF2-40B4-BE49-F238E27FC236}">
                <a16:creationId xmlns:a16="http://schemas.microsoft.com/office/drawing/2014/main" id="{EDFA12A5-5170-454F-A80C-166E919AC7E9}"/>
              </a:ext>
            </a:extLst>
          </p:cNvPr>
          <p:cNvSpPr>
            <a:spLocks noGrp="1"/>
          </p:cNvSpPr>
          <p:nvPr>
            <p:ph idx="1"/>
          </p:nvPr>
        </p:nvSpPr>
        <p:spPr>
          <a:xfrm>
            <a:off x="457200" y="854573"/>
            <a:ext cx="8229600" cy="6119663"/>
          </a:xfrm>
        </p:spPr>
        <p:txBody>
          <a:bodyPr>
            <a:normAutofit fontScale="25000" lnSpcReduction="20000"/>
          </a:bodyPr>
          <a:lstStyle/>
          <a:p>
            <a:pPr marL="0" indent="0">
              <a:buNone/>
            </a:pPr>
            <a:r>
              <a:rPr lang="en-GB" sz="8000" dirty="0"/>
              <a:t>There are factors that should be given prime consideration when planning for a fixed bar or when setting up a temporary bar for a particular function:</a:t>
            </a:r>
          </a:p>
          <a:p>
            <a:pPr marL="0" indent="0">
              <a:buNone/>
            </a:pPr>
            <a:endParaRPr lang="en-GB" sz="8000" dirty="0"/>
          </a:p>
          <a:p>
            <a:pPr marL="0" indent="0">
              <a:buNone/>
            </a:pPr>
            <a:r>
              <a:rPr lang="en-GB" sz="8000" b="1" dirty="0"/>
              <a:t>Siting:</a:t>
            </a:r>
          </a:p>
          <a:p>
            <a:pPr marL="0" indent="0">
              <a:buNone/>
            </a:pPr>
            <a:r>
              <a:rPr lang="en-GB" sz="8000" dirty="0"/>
              <a:t>A major factor is the siting of the bar. The position should be chosen so that the bar achieves the greatest possible number of sales.</a:t>
            </a:r>
          </a:p>
          <a:p>
            <a:endParaRPr lang="en-GB" sz="8000" dirty="0"/>
          </a:p>
          <a:p>
            <a:pPr marL="0" indent="0">
              <a:buNone/>
            </a:pPr>
            <a:r>
              <a:rPr lang="en-GB" sz="8000" b="1" dirty="0"/>
              <a:t>Area:</a:t>
            </a:r>
          </a:p>
          <a:p>
            <a:pPr marL="0" indent="0">
              <a:buNone/>
            </a:pPr>
            <a:r>
              <a:rPr lang="en-GB" sz="8000" dirty="0"/>
              <a:t>The bar staff must be given sufficient area or space in which to work and move about. There should be a minimum of 1 m (3 ft 3 in) from the back of the bar counter to the storage shelves and display cabinets at the rear of the bar.</a:t>
            </a:r>
          </a:p>
          <a:p>
            <a:endParaRPr lang="en-GB" sz="8000" dirty="0"/>
          </a:p>
          <a:p>
            <a:pPr marL="0" indent="0">
              <a:buNone/>
            </a:pPr>
            <a:r>
              <a:rPr lang="en-GB" sz="8000" b="1" dirty="0"/>
              <a:t>Layout</a:t>
            </a:r>
            <a:r>
              <a:rPr lang="en-GB" sz="8000" dirty="0"/>
              <a:t>:</a:t>
            </a:r>
          </a:p>
          <a:p>
            <a:pPr marL="0" indent="0">
              <a:buNone/>
            </a:pPr>
            <a:r>
              <a:rPr lang="en-GB" sz="8000" dirty="0"/>
              <a:t>Adequate storage must be provided in the form of shelves, cupboards and racks, for all the stock required and equipment listed. Everything should be easily to hand so that the bar staff do not have to move about more than necessary to provide a quick and efficient service.</a:t>
            </a:r>
          </a:p>
          <a:p>
            <a:endParaRPr lang="en-GB" dirty="0"/>
          </a:p>
        </p:txBody>
      </p:sp>
    </p:spTree>
    <p:extLst>
      <p:ext uri="{BB962C8B-B14F-4D97-AF65-F5344CB8AC3E}">
        <p14:creationId xmlns:p14="http://schemas.microsoft.com/office/powerpoint/2010/main" val="16579749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80B02-EE91-AE4E-BF6F-D8FA46B3E388}"/>
              </a:ext>
            </a:extLst>
          </p:cNvPr>
          <p:cNvSpPr>
            <a:spLocks noGrp="1"/>
          </p:cNvSpPr>
          <p:nvPr>
            <p:ph type="title"/>
          </p:nvPr>
        </p:nvSpPr>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A818FE3E-B432-4244-A243-62172E3E8749}"/>
              </a:ext>
            </a:extLst>
          </p:cNvPr>
          <p:cNvSpPr>
            <a:spLocks noGrp="1"/>
          </p:cNvSpPr>
          <p:nvPr>
            <p:ph idx="1"/>
          </p:nvPr>
        </p:nvSpPr>
        <p:spPr/>
        <p:txBody>
          <a:bodyPr/>
          <a:lstStyle/>
          <a:p>
            <a:pPr marL="0" indent="0" algn="ctr">
              <a:buNone/>
            </a:pPr>
            <a:r>
              <a:rPr lang="en-GB" b="1" dirty="0"/>
              <a:t>Bar Equipment</a:t>
            </a:r>
          </a:p>
          <a:p>
            <a:pPr marL="0" indent="0" algn="ctr">
              <a:buNone/>
            </a:pPr>
            <a:endParaRPr lang="en-GB" b="1" dirty="0"/>
          </a:p>
          <a:p>
            <a:pPr marL="457200" indent="-457200">
              <a:buFont typeface="+mj-lt"/>
              <a:buAutoNum type="arabicPeriod"/>
            </a:pPr>
            <a:r>
              <a:rPr lang="en-GB" sz="2400" dirty="0"/>
              <a:t>Research and make a list of:</a:t>
            </a:r>
          </a:p>
          <a:p>
            <a:pPr marL="0" indent="0">
              <a:buNone/>
            </a:pPr>
            <a:endParaRPr lang="en-GB" sz="2400" dirty="0"/>
          </a:p>
          <a:p>
            <a:pPr marL="457200" indent="-457200">
              <a:buFont typeface="+mj-lt"/>
              <a:buAutoNum type="alphaLcPeriod"/>
            </a:pPr>
            <a:r>
              <a:rPr lang="en-GB" sz="2400" dirty="0"/>
              <a:t>large equipment</a:t>
            </a:r>
          </a:p>
          <a:p>
            <a:pPr marL="457200" indent="-457200">
              <a:buFont typeface="+mj-lt"/>
              <a:buAutoNum type="alphaLcPeriod"/>
            </a:pPr>
            <a:r>
              <a:rPr lang="en-GB" sz="2400" dirty="0"/>
              <a:t>small equipment </a:t>
            </a:r>
          </a:p>
          <a:p>
            <a:pPr marL="457200" indent="-457200">
              <a:buFont typeface="+mj-lt"/>
              <a:buAutoNum type="alphaLcPeriod"/>
            </a:pPr>
            <a:endParaRPr lang="en-GB" sz="2400" dirty="0"/>
          </a:p>
          <a:p>
            <a:pPr marL="0" indent="0">
              <a:buNone/>
            </a:pPr>
            <a:r>
              <a:rPr lang="en-GB" sz="2400" dirty="0"/>
              <a:t>needed to operate a typical hotel bar</a:t>
            </a:r>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87063DCA-0493-764B-BE2C-7AFE3035683E}"/>
                  </a:ext>
                </a:extLst>
              </p:cNvPr>
              <p:cNvGraphicFramePr>
                <a:graphicFrameLocks noChangeAspect="1"/>
              </p:cNvGraphicFramePr>
              <p:nvPr>
                <p:extLst>
                  <p:ext uri="{D42A27DB-BD31-4B8C-83A1-F6EECF244321}">
                    <p14:modId xmlns:p14="http://schemas.microsoft.com/office/powerpoint/2010/main" val="253179815"/>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87063DCA-0493-764B-BE2C-7AFE3035683E}"/>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val="1792766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1F012E0E-9FB1-F94E-9C3D-9F505D14CE84}"/>
              </a:ext>
            </a:extLst>
          </p:cNvPr>
          <p:cNvGraphicFramePr>
            <a:graphicFrameLocks noGrp="1"/>
          </p:cNvGraphicFramePr>
          <p:nvPr>
            <p:ph idx="1"/>
            <p:extLst>
              <p:ext uri="{D42A27DB-BD31-4B8C-83A1-F6EECF244321}">
                <p14:modId xmlns:p14="http://schemas.microsoft.com/office/powerpoint/2010/main" val="483687094"/>
              </p:ext>
            </p:extLst>
          </p:nvPr>
        </p:nvGraphicFramePr>
        <p:xfrm>
          <a:off x="457200" y="1599209"/>
          <a:ext cx="8229600" cy="4668520"/>
        </p:xfrm>
        <a:graphic>
          <a:graphicData uri="http://schemas.openxmlformats.org/drawingml/2006/table">
            <a:tbl>
              <a:tblPr>
                <a:tableStyleId>{5C22544A-7EE6-4342-B048-85BDC9FD1C3A}</a:tableStyleId>
              </a:tblPr>
              <a:tblGrid>
                <a:gridCol w="1565329">
                  <a:extLst>
                    <a:ext uri="{9D8B030D-6E8A-4147-A177-3AD203B41FA5}">
                      <a16:colId xmlns:a16="http://schemas.microsoft.com/office/drawing/2014/main" val="579128190"/>
                    </a:ext>
                  </a:extLst>
                </a:gridCol>
                <a:gridCol w="6664271">
                  <a:extLst>
                    <a:ext uri="{9D8B030D-6E8A-4147-A177-3AD203B41FA5}">
                      <a16:colId xmlns:a16="http://schemas.microsoft.com/office/drawing/2014/main" val="598760708"/>
                    </a:ext>
                  </a:extLst>
                </a:gridCol>
              </a:tblGrid>
              <a:tr h="370840">
                <a:tc>
                  <a:txBody>
                    <a:bodyPr/>
                    <a:lstStyle/>
                    <a:p>
                      <a:r>
                        <a:rPr lang="en-GB" b="1" dirty="0">
                          <a:solidFill>
                            <a:schemeClr val="tx1"/>
                          </a:solidFill>
                          <a:effectLst/>
                          <a:latin typeface="Helvetica" pitchFamily="2" charset="0"/>
                        </a:rPr>
                        <a:t>Type </a:t>
                      </a:r>
                    </a:p>
                  </a:txBody>
                  <a:tcPr/>
                </a:tc>
                <a:tc>
                  <a:txBody>
                    <a:bodyPr/>
                    <a:lstStyle/>
                    <a:p>
                      <a:r>
                        <a:rPr lang="en-GB" b="1" dirty="0">
                          <a:solidFill>
                            <a:schemeClr val="tx1"/>
                          </a:solidFill>
                          <a:effectLst/>
                          <a:latin typeface="Helvetica" pitchFamily="2" charset="0"/>
                        </a:rPr>
                        <a:t>Description of furniture</a:t>
                      </a:r>
                    </a:p>
                  </a:txBody>
                  <a:tcPr/>
                </a:tc>
                <a:extLst>
                  <a:ext uri="{0D108BD9-81ED-4DB2-BD59-A6C34878D82A}">
                    <a16:rowId xmlns:a16="http://schemas.microsoft.com/office/drawing/2014/main" val="506398601"/>
                  </a:ext>
                </a:extLst>
              </a:tr>
              <a:tr h="370840">
                <a:tc>
                  <a:txBody>
                    <a:bodyPr/>
                    <a:lstStyle/>
                    <a:p>
                      <a:r>
                        <a:rPr lang="en-GB" sz="1600" dirty="0">
                          <a:effectLst/>
                          <a:latin typeface="Helvetica" pitchFamily="2" charset="0"/>
                        </a:rPr>
                        <a:t>Loose random.</a:t>
                      </a:r>
                    </a:p>
                  </a:txBody>
                  <a:tcPr/>
                </a:tc>
                <a:tc>
                  <a:txBody>
                    <a:bodyPr/>
                    <a:lstStyle/>
                    <a:p>
                      <a:r>
                        <a:rPr lang="en-GB" sz="1600" dirty="0">
                          <a:effectLst/>
                          <a:latin typeface="Helvetica" pitchFamily="2" charset="0"/>
                        </a:rPr>
                        <a:t>Freestanding furniture positioned in no discernible pattern within a given service area.</a:t>
                      </a:r>
                    </a:p>
                  </a:txBody>
                  <a:tcPr/>
                </a:tc>
                <a:extLst>
                  <a:ext uri="{0D108BD9-81ED-4DB2-BD59-A6C34878D82A}">
                    <a16:rowId xmlns:a16="http://schemas.microsoft.com/office/drawing/2014/main" val="2180019989"/>
                  </a:ext>
                </a:extLst>
              </a:tr>
              <a:tr h="370840">
                <a:tc>
                  <a:txBody>
                    <a:bodyPr/>
                    <a:lstStyle/>
                    <a:p>
                      <a:r>
                        <a:rPr lang="en-GB" sz="1600" dirty="0">
                          <a:effectLst/>
                          <a:latin typeface="Helvetica" pitchFamily="2" charset="0"/>
                        </a:rPr>
                        <a:t>Loose module</a:t>
                      </a:r>
                    </a:p>
                  </a:txBody>
                  <a:tcPr/>
                </a:tc>
                <a:tc>
                  <a:txBody>
                    <a:bodyPr/>
                    <a:lstStyle/>
                    <a:p>
                      <a:r>
                        <a:rPr lang="en-GB" sz="1600" dirty="0">
                          <a:effectLst/>
                          <a:latin typeface="Helvetica" pitchFamily="2" charset="0"/>
                        </a:rPr>
                        <a:t>Freestanding furniture positioned within a given service area to a predetermined pattern, with or without the use of dividers to create smaller areas within the main area.</a:t>
                      </a:r>
                    </a:p>
                  </a:txBody>
                  <a:tcPr/>
                </a:tc>
                <a:extLst>
                  <a:ext uri="{0D108BD9-81ED-4DB2-BD59-A6C34878D82A}">
                    <a16:rowId xmlns:a16="http://schemas.microsoft.com/office/drawing/2014/main" val="2554488766"/>
                  </a:ext>
                </a:extLst>
              </a:tr>
              <a:tr h="370840">
                <a:tc>
                  <a:txBody>
                    <a:bodyPr/>
                    <a:lstStyle/>
                    <a:p>
                      <a:r>
                        <a:rPr lang="en-GB" sz="1600" dirty="0">
                          <a:effectLst/>
                          <a:latin typeface="Helvetica" pitchFamily="2" charset="0"/>
                        </a:rPr>
                        <a:t>Booth Fixed.</a:t>
                      </a:r>
                    </a:p>
                  </a:txBody>
                  <a:tcPr/>
                </a:tc>
                <a:tc>
                  <a:txBody>
                    <a:bodyPr/>
                    <a:lstStyle/>
                    <a:p>
                      <a:r>
                        <a:rPr lang="en-GB" sz="1600" dirty="0">
                          <a:effectLst/>
                          <a:latin typeface="Helvetica" pitchFamily="2" charset="0"/>
                        </a:rPr>
                        <a:t>Fixed seating (banquette), usually high backed, used to create secluded seating.</a:t>
                      </a:r>
                    </a:p>
                  </a:txBody>
                  <a:tcPr/>
                </a:tc>
                <a:extLst>
                  <a:ext uri="{0D108BD9-81ED-4DB2-BD59-A6C34878D82A}">
                    <a16:rowId xmlns:a16="http://schemas.microsoft.com/office/drawing/2014/main" val="864821088"/>
                  </a:ext>
                </a:extLst>
              </a:tr>
              <a:tr h="370840">
                <a:tc>
                  <a:txBody>
                    <a:bodyPr/>
                    <a:lstStyle/>
                    <a:p>
                      <a:r>
                        <a:rPr lang="en-GB" sz="1600" dirty="0">
                          <a:effectLst/>
                          <a:latin typeface="Helvetica" pitchFamily="2" charset="0"/>
                        </a:rPr>
                        <a:t>High density</a:t>
                      </a:r>
                    </a:p>
                  </a:txBody>
                  <a:tcPr/>
                </a:tc>
                <a:tc>
                  <a:txBody>
                    <a:bodyPr/>
                    <a:lstStyle/>
                    <a:p>
                      <a:r>
                        <a:rPr lang="en-GB" sz="1600" dirty="0">
                          <a:effectLst/>
                          <a:latin typeface="Helvetica" pitchFamily="2" charset="0"/>
                        </a:rPr>
                        <a:t>Furniture with minimum dimensions and usually fixed, positioned within a given service area to create maximum seating capacity.</a:t>
                      </a:r>
                    </a:p>
                  </a:txBody>
                  <a:tcPr/>
                </a:tc>
                <a:extLst>
                  <a:ext uri="{0D108BD9-81ED-4DB2-BD59-A6C34878D82A}">
                    <a16:rowId xmlns:a16="http://schemas.microsoft.com/office/drawing/2014/main" val="508164020"/>
                  </a:ext>
                </a:extLst>
              </a:tr>
              <a:tr h="370840">
                <a:tc>
                  <a:txBody>
                    <a:bodyPr/>
                    <a:lstStyle/>
                    <a:p>
                      <a:r>
                        <a:rPr lang="en-GB" sz="1600" dirty="0">
                          <a:effectLst/>
                          <a:latin typeface="Helvetica" pitchFamily="2" charset="0"/>
                        </a:rPr>
                        <a:t>Module</a:t>
                      </a:r>
                    </a:p>
                  </a:txBody>
                  <a:tcPr/>
                </a:tc>
                <a:tc>
                  <a:txBody>
                    <a:bodyPr/>
                    <a:lstStyle/>
                    <a:p>
                      <a:r>
                        <a:rPr lang="en-GB" sz="1600" dirty="0">
                          <a:effectLst/>
                          <a:latin typeface="Helvetica" pitchFamily="2" charset="0"/>
                        </a:rPr>
                        <a:t>Seating incorporates tables and chairs constructed as one and may be fixed to the floor.</a:t>
                      </a:r>
                    </a:p>
                  </a:txBody>
                  <a:tcPr/>
                </a:tc>
                <a:extLst>
                  <a:ext uri="{0D108BD9-81ED-4DB2-BD59-A6C34878D82A}">
                    <a16:rowId xmlns:a16="http://schemas.microsoft.com/office/drawing/2014/main" val="3453574828"/>
                  </a:ext>
                </a:extLst>
              </a:tr>
              <a:tr h="370840">
                <a:tc>
                  <a:txBody>
                    <a:bodyPr/>
                    <a:lstStyle/>
                    <a:p>
                      <a:r>
                        <a:rPr lang="en-GB" sz="1600" dirty="0">
                          <a:effectLst/>
                          <a:latin typeface="Helvetica" pitchFamily="2" charset="0"/>
                        </a:rPr>
                        <a:t>In situ</a:t>
                      </a:r>
                    </a:p>
                  </a:txBody>
                  <a:tcPr/>
                </a:tc>
                <a:tc>
                  <a:txBody>
                    <a:bodyPr/>
                    <a:lstStyle/>
                    <a:p>
                      <a:r>
                        <a:rPr lang="en-GB" sz="1600" dirty="0">
                          <a:effectLst/>
                          <a:latin typeface="Helvetica" pitchFamily="2" charset="0"/>
                        </a:rPr>
                        <a:t>Customers served in areas not designed for service, e.g. aircraft and hospital beds.</a:t>
                      </a:r>
                    </a:p>
                  </a:txBody>
                  <a:tcPr/>
                </a:tc>
                <a:extLst>
                  <a:ext uri="{0D108BD9-81ED-4DB2-BD59-A6C34878D82A}">
                    <a16:rowId xmlns:a16="http://schemas.microsoft.com/office/drawing/2014/main" val="2230356626"/>
                  </a:ext>
                </a:extLst>
              </a:tr>
              <a:tr h="370840">
                <a:tc>
                  <a:txBody>
                    <a:bodyPr/>
                    <a:lstStyle/>
                    <a:p>
                      <a:r>
                        <a:rPr lang="en-GB" sz="1600" dirty="0">
                          <a:effectLst/>
                          <a:latin typeface="Helvetica" pitchFamily="2" charset="0"/>
                        </a:rPr>
                        <a:t>Bar and lounge</a:t>
                      </a:r>
                    </a:p>
                    <a:p>
                      <a:r>
                        <a:rPr lang="en-GB" sz="1600" dirty="0">
                          <a:effectLst/>
                          <a:latin typeface="Helvetica" pitchFamily="2" charset="0"/>
                        </a:rPr>
                        <a:t>areas</a:t>
                      </a:r>
                    </a:p>
                  </a:txBody>
                  <a:tcPr/>
                </a:tc>
                <a:tc>
                  <a:txBody>
                    <a:bodyPr/>
                    <a:lstStyle/>
                    <a:p>
                      <a:r>
                        <a:rPr lang="en-GB" sz="1600" dirty="0">
                          <a:effectLst/>
                          <a:latin typeface="Helvetica" pitchFamily="2" charset="0"/>
                        </a:rPr>
                        <a:t>Bar and lounge areas. Customers served in areas not primarily designed for food and beverage service.</a:t>
                      </a:r>
                    </a:p>
                  </a:txBody>
                  <a:tcPr/>
                </a:tc>
                <a:extLst>
                  <a:ext uri="{0D108BD9-81ED-4DB2-BD59-A6C34878D82A}">
                    <a16:rowId xmlns:a16="http://schemas.microsoft.com/office/drawing/2014/main" val="1975800758"/>
                  </a:ext>
                </a:extLst>
              </a:tr>
            </a:tbl>
          </a:graphicData>
        </a:graphic>
      </p:graphicFrame>
      <p:sp>
        <p:nvSpPr>
          <p:cNvPr id="7" name="TextBox 6">
            <a:extLst>
              <a:ext uri="{FF2B5EF4-FFF2-40B4-BE49-F238E27FC236}">
                <a16:creationId xmlns:a16="http://schemas.microsoft.com/office/drawing/2014/main" id="{0A614DA4-C0C5-B947-94AB-3B90E2C50818}"/>
              </a:ext>
            </a:extLst>
          </p:cNvPr>
          <p:cNvSpPr txBox="1"/>
          <p:nvPr/>
        </p:nvSpPr>
        <p:spPr>
          <a:xfrm>
            <a:off x="457200" y="480447"/>
            <a:ext cx="8229600" cy="646331"/>
          </a:xfrm>
          <a:prstGeom prst="rect">
            <a:avLst/>
          </a:prstGeom>
          <a:noFill/>
        </p:spPr>
        <p:txBody>
          <a:bodyPr wrap="square" rtlCol="0">
            <a:spAutoFit/>
          </a:bodyPr>
          <a:lstStyle/>
          <a:p>
            <a:r>
              <a:rPr lang="en-GB" dirty="0"/>
              <a:t>Furniture must be chosen according to the needs of the establishment. Examples of various dining arrangements are shown below</a:t>
            </a:r>
          </a:p>
        </p:txBody>
      </p:sp>
    </p:spTree>
    <p:extLst>
      <p:ext uri="{BB962C8B-B14F-4D97-AF65-F5344CB8AC3E}">
        <p14:creationId xmlns:p14="http://schemas.microsoft.com/office/powerpoint/2010/main" val="18105552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6621F-5D02-E746-AF25-B9DB15CAAAD3}"/>
              </a:ext>
            </a:extLst>
          </p:cNvPr>
          <p:cNvSpPr>
            <a:spLocks noGrp="1"/>
          </p:cNvSpPr>
          <p:nvPr>
            <p:ph type="title"/>
          </p:nvPr>
        </p:nvSpPr>
        <p:spPr>
          <a:xfrm>
            <a:off x="457200" y="274638"/>
            <a:ext cx="8229600" cy="717254"/>
          </a:xfrm>
        </p:spPr>
        <p:txBody>
          <a:bodyPr>
            <a:normAutofit/>
          </a:bodyPr>
          <a:lstStyle/>
          <a:p>
            <a:r>
              <a:rPr lang="en-GB" sz="3200" b="1" dirty="0"/>
              <a:t>Tables</a:t>
            </a:r>
          </a:p>
        </p:txBody>
      </p:sp>
      <p:sp>
        <p:nvSpPr>
          <p:cNvPr id="3" name="Content Placeholder 2">
            <a:extLst>
              <a:ext uri="{FF2B5EF4-FFF2-40B4-BE49-F238E27FC236}">
                <a16:creationId xmlns:a16="http://schemas.microsoft.com/office/drawing/2014/main" id="{718D39C6-FE53-B443-AD8E-A5DF106EBB3D}"/>
              </a:ext>
            </a:extLst>
          </p:cNvPr>
          <p:cNvSpPr>
            <a:spLocks noGrp="1"/>
          </p:cNvSpPr>
          <p:nvPr>
            <p:ph idx="1"/>
          </p:nvPr>
        </p:nvSpPr>
        <p:spPr>
          <a:xfrm>
            <a:off x="457200" y="1166018"/>
            <a:ext cx="8229600" cy="5064301"/>
          </a:xfrm>
        </p:spPr>
        <p:txBody>
          <a:bodyPr>
            <a:normAutofit fontScale="85000" lnSpcReduction="20000"/>
          </a:bodyPr>
          <a:lstStyle/>
          <a:p>
            <a:r>
              <a:rPr lang="en-GB" dirty="0"/>
              <a:t>The size and shape of tables depends entirely on the  availability of space and the kind of service offered.</a:t>
            </a:r>
          </a:p>
          <a:p>
            <a:endParaRPr lang="en-GB" dirty="0"/>
          </a:p>
          <a:p>
            <a:r>
              <a:rPr lang="en-GB" dirty="0"/>
              <a:t>Tables can be round, rectangular or square.</a:t>
            </a:r>
          </a:p>
          <a:p>
            <a:pPr marL="0" indent="0">
              <a:buNone/>
            </a:pPr>
            <a:r>
              <a:rPr lang="en-GB" dirty="0"/>
              <a:t> </a:t>
            </a:r>
          </a:p>
          <a:p>
            <a:r>
              <a:rPr lang="en-GB" dirty="0"/>
              <a:t>An establishment may have a mixture of shapes to give variety, or tables of all one shape depending on the shape of the room and the style of service being offered. </a:t>
            </a:r>
          </a:p>
          <a:p>
            <a:pPr marL="0" indent="0">
              <a:buNone/>
            </a:pPr>
            <a:endParaRPr lang="en-GB" dirty="0"/>
          </a:p>
          <a:p>
            <a:r>
              <a:rPr lang="en-GB" dirty="0"/>
              <a:t>Square or rectangular tables will seat two to four people and two tables may be pushed together to seat larger parties, or</a:t>
            </a:r>
          </a:p>
          <a:p>
            <a:endParaRPr lang="en-GB" dirty="0"/>
          </a:p>
          <a:p>
            <a:endParaRPr lang="en-GB" dirty="0"/>
          </a:p>
        </p:txBody>
      </p:sp>
    </p:spTree>
    <p:extLst>
      <p:ext uri="{BB962C8B-B14F-4D97-AF65-F5344CB8AC3E}">
        <p14:creationId xmlns:p14="http://schemas.microsoft.com/office/powerpoint/2010/main" val="32627123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6F75-DE1A-0646-A2B5-E62C29740E61}"/>
              </a:ext>
            </a:extLst>
          </p:cNvPr>
          <p:cNvSpPr>
            <a:spLocks noGrp="1"/>
          </p:cNvSpPr>
          <p:nvPr>
            <p:ph type="title"/>
          </p:nvPr>
        </p:nvSpPr>
        <p:spPr/>
        <p:txBody>
          <a:bodyPr>
            <a:normAutofit/>
          </a:bodyPr>
          <a:lstStyle/>
          <a:p>
            <a:r>
              <a:rPr lang="en-GB" sz="3200" b="1" dirty="0"/>
              <a:t>Sideboard or station</a:t>
            </a:r>
          </a:p>
        </p:txBody>
      </p:sp>
      <p:sp>
        <p:nvSpPr>
          <p:cNvPr id="3" name="Content Placeholder 2">
            <a:extLst>
              <a:ext uri="{FF2B5EF4-FFF2-40B4-BE49-F238E27FC236}">
                <a16:creationId xmlns:a16="http://schemas.microsoft.com/office/drawing/2014/main" id="{70BA133B-BD77-424D-9BB8-D836828CA9A5}"/>
              </a:ext>
            </a:extLst>
          </p:cNvPr>
          <p:cNvSpPr>
            <a:spLocks noGrp="1"/>
          </p:cNvSpPr>
          <p:nvPr>
            <p:ph idx="1"/>
          </p:nvPr>
        </p:nvSpPr>
        <p:spPr/>
        <p:txBody>
          <a:bodyPr>
            <a:normAutofit fontScale="85000" lnSpcReduction="10000"/>
          </a:bodyPr>
          <a:lstStyle/>
          <a:p>
            <a:r>
              <a:rPr lang="en-GB" dirty="0"/>
              <a:t>The sideboard or station  is used by the service staff for keeping all the service  equipment at one place.</a:t>
            </a:r>
          </a:p>
          <a:p>
            <a:endParaRPr lang="en-GB" dirty="0"/>
          </a:p>
          <a:p>
            <a:r>
              <a:rPr lang="en-GB" dirty="0"/>
              <a:t>It is also used as a landing table for the dishes picked up  from the kitchen </a:t>
            </a:r>
            <a:r>
              <a:rPr lang="en-GB" dirty="0" err="1"/>
              <a:t>enroute</a:t>
            </a:r>
            <a:r>
              <a:rPr lang="en-GB" dirty="0"/>
              <a:t> to the table and the dirty  dishes from the guest's table to the wash-up area.</a:t>
            </a:r>
          </a:p>
          <a:p>
            <a:endParaRPr lang="en-GB" dirty="0"/>
          </a:p>
          <a:p>
            <a:r>
              <a:rPr lang="en-GB" dirty="0"/>
              <a:t>For the convenience of the service staff, the side station should be strategically located in a restaurant.</a:t>
            </a:r>
          </a:p>
          <a:p>
            <a:endParaRPr lang="en-GB" dirty="0"/>
          </a:p>
          <a:p>
            <a:endParaRPr lang="en-GB" dirty="0"/>
          </a:p>
          <a:p>
            <a:endParaRPr lang="en-GB" dirty="0"/>
          </a:p>
        </p:txBody>
      </p:sp>
    </p:spTree>
    <p:extLst>
      <p:ext uri="{BB962C8B-B14F-4D97-AF65-F5344CB8AC3E}">
        <p14:creationId xmlns:p14="http://schemas.microsoft.com/office/powerpoint/2010/main" val="33258673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539DE33-042A-444F-9BF2-F58B63E31B84}"/>
              </a:ext>
            </a:extLst>
          </p:cNvPr>
          <p:cNvSpPr>
            <a:spLocks noGrp="1"/>
          </p:cNvSpPr>
          <p:nvPr>
            <p:ph idx="1"/>
          </p:nvPr>
        </p:nvSpPr>
        <p:spPr>
          <a:xfrm>
            <a:off x="457200" y="468824"/>
            <a:ext cx="8229600" cy="5498023"/>
          </a:xfrm>
        </p:spPr>
        <p:txBody>
          <a:bodyPr>
            <a:normAutofit fontScale="92500" lnSpcReduction="10000"/>
          </a:bodyPr>
          <a:lstStyle/>
          <a:p>
            <a:pPr marL="0" indent="0">
              <a:buNone/>
            </a:pPr>
            <a:r>
              <a:rPr lang="en-GB" dirty="0"/>
              <a:t>The style and design of a sideboard (or workstation) varies from establishment to establishment and is dependent upon:</a:t>
            </a:r>
          </a:p>
          <a:p>
            <a:pPr marL="0" indent="0">
              <a:buNone/>
            </a:pPr>
            <a:endParaRPr lang="en-GB" dirty="0"/>
          </a:p>
          <a:p>
            <a:r>
              <a:rPr lang="en-GB" dirty="0"/>
              <a:t>the style of service and the food and beverages on offer</a:t>
            </a:r>
          </a:p>
          <a:p>
            <a:r>
              <a:rPr lang="en-GB" dirty="0"/>
              <a:t>the number of service staff working from one sideboard</a:t>
            </a:r>
          </a:p>
          <a:p>
            <a:r>
              <a:rPr lang="en-GB" dirty="0"/>
              <a:t>the number of tables to be served from one sideboard</a:t>
            </a:r>
          </a:p>
          <a:p>
            <a:r>
              <a:rPr lang="en-GB" dirty="0"/>
              <a:t>the amount of equipment it is expected to hold.</a:t>
            </a:r>
          </a:p>
        </p:txBody>
      </p:sp>
    </p:spTree>
    <p:extLst>
      <p:ext uri="{BB962C8B-B14F-4D97-AF65-F5344CB8AC3E}">
        <p14:creationId xmlns:p14="http://schemas.microsoft.com/office/powerpoint/2010/main" val="25469383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16778" y="961656"/>
            <a:ext cx="5510444" cy="4934687"/>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2830771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6097" y="950347"/>
            <a:ext cx="5985124" cy="4294124"/>
          </a:xfrm>
          <a:prstGeom prst="rect">
            <a:avLst/>
          </a:prstGeom>
        </p:spPr>
        <p:txBody>
          <a:bodyPr vert="horz" wrap="square" lIns="0" tIns="76835" rIns="0" bIns="0" rtlCol="0">
            <a:spAutoFit/>
          </a:bodyPr>
          <a:lstStyle/>
          <a:p>
            <a:pPr marL="12065">
              <a:spcBef>
                <a:spcPts val="605"/>
              </a:spcBef>
              <a:tabLst>
                <a:tab pos="290195" algn="l"/>
              </a:tabLst>
            </a:pPr>
            <a:r>
              <a:rPr sz="2400" b="1" spc="-165" dirty="0">
                <a:cs typeface="Arial"/>
              </a:rPr>
              <a:t>Dessert</a:t>
            </a:r>
            <a:r>
              <a:rPr sz="2400" b="1" spc="-90" dirty="0">
                <a:cs typeface="Arial"/>
              </a:rPr>
              <a:t> </a:t>
            </a:r>
            <a:r>
              <a:rPr sz="2400" b="1" spc="-155" dirty="0">
                <a:cs typeface="Arial"/>
              </a:rPr>
              <a:t>Trolley</a:t>
            </a:r>
            <a:r>
              <a:rPr lang="en-GB" sz="2400" b="1" spc="-140" dirty="0">
                <a:cs typeface="Arial"/>
              </a:rPr>
              <a:t>: </a:t>
            </a:r>
            <a:r>
              <a:rPr sz="2400" spc="-130" dirty="0">
                <a:cs typeface="Arial"/>
              </a:rPr>
              <a:t>serves </a:t>
            </a:r>
            <a:r>
              <a:rPr sz="2400" spc="-200" dirty="0">
                <a:cs typeface="Arial"/>
              </a:rPr>
              <a:t>as </a:t>
            </a:r>
            <a:r>
              <a:rPr sz="2400" spc="-165" dirty="0">
                <a:cs typeface="Arial"/>
              </a:rPr>
              <a:t>a </a:t>
            </a:r>
            <a:r>
              <a:rPr sz="2400" spc="-95" dirty="0">
                <a:cs typeface="Arial"/>
              </a:rPr>
              <a:t>visual </a:t>
            </a:r>
            <a:r>
              <a:rPr sz="2400" spc="-75" dirty="0">
                <a:cs typeface="Arial"/>
              </a:rPr>
              <a:t>aid  </a:t>
            </a:r>
            <a:r>
              <a:rPr sz="2400" spc="15" dirty="0">
                <a:cs typeface="Arial"/>
              </a:rPr>
              <a:t>to </a:t>
            </a:r>
            <a:r>
              <a:rPr sz="2400" spc="-80" dirty="0">
                <a:cs typeface="Arial"/>
              </a:rPr>
              <a:t>selling </a:t>
            </a:r>
            <a:r>
              <a:rPr sz="2400" spc="-100" dirty="0">
                <a:cs typeface="Arial"/>
              </a:rPr>
              <a:t>desserts. </a:t>
            </a:r>
            <a:r>
              <a:rPr sz="2400" spc="-145" dirty="0">
                <a:cs typeface="Arial"/>
              </a:rPr>
              <a:t>Guests </a:t>
            </a:r>
            <a:r>
              <a:rPr sz="2400" spc="-95" dirty="0">
                <a:cs typeface="Arial"/>
              </a:rPr>
              <a:t>are  </a:t>
            </a:r>
            <a:r>
              <a:rPr sz="2400" spc="-65" dirty="0">
                <a:cs typeface="Arial"/>
              </a:rPr>
              <a:t>more </a:t>
            </a:r>
            <a:r>
              <a:rPr sz="2400" spc="-60" dirty="0">
                <a:cs typeface="Arial"/>
              </a:rPr>
              <a:t>likely </a:t>
            </a:r>
            <a:r>
              <a:rPr sz="2400" spc="15" dirty="0">
                <a:cs typeface="Arial"/>
              </a:rPr>
              <a:t>to </a:t>
            </a:r>
            <a:r>
              <a:rPr sz="2400" spc="-45" dirty="0">
                <a:cs typeface="Arial"/>
              </a:rPr>
              <a:t>order </a:t>
            </a:r>
            <a:r>
              <a:rPr sz="2400" spc="-165" dirty="0">
                <a:cs typeface="Arial"/>
              </a:rPr>
              <a:t>a </a:t>
            </a:r>
            <a:r>
              <a:rPr sz="2400" spc="-95" dirty="0">
                <a:cs typeface="Arial"/>
              </a:rPr>
              <a:t>dessert </a:t>
            </a:r>
            <a:r>
              <a:rPr sz="2400" spc="30" dirty="0">
                <a:cs typeface="Arial"/>
              </a:rPr>
              <a:t>if  </a:t>
            </a:r>
            <a:r>
              <a:rPr sz="2400" spc="-45" dirty="0">
                <a:cs typeface="Arial"/>
              </a:rPr>
              <a:t>they </a:t>
            </a:r>
            <a:r>
              <a:rPr sz="2400" spc="-140" dirty="0">
                <a:cs typeface="Arial"/>
              </a:rPr>
              <a:t>can </a:t>
            </a:r>
            <a:r>
              <a:rPr sz="2400" spc="-165" dirty="0">
                <a:cs typeface="Arial"/>
              </a:rPr>
              <a:t>see </a:t>
            </a:r>
            <a:r>
              <a:rPr sz="2400" spc="-40" dirty="0">
                <a:cs typeface="Arial"/>
              </a:rPr>
              <a:t>what </a:t>
            </a:r>
            <a:r>
              <a:rPr sz="2400" spc="-110" dirty="0">
                <a:cs typeface="Arial"/>
              </a:rPr>
              <a:t>is </a:t>
            </a:r>
            <a:r>
              <a:rPr sz="2400" spc="-90" dirty="0">
                <a:cs typeface="Arial"/>
              </a:rPr>
              <a:t>available,  </a:t>
            </a:r>
            <a:r>
              <a:rPr sz="2400" spc="-45" dirty="0">
                <a:cs typeface="Arial"/>
              </a:rPr>
              <a:t>particularly </a:t>
            </a:r>
            <a:r>
              <a:rPr sz="2400" spc="30" dirty="0">
                <a:cs typeface="Arial"/>
              </a:rPr>
              <a:t>if </a:t>
            </a:r>
            <a:r>
              <a:rPr sz="2400" spc="65" dirty="0">
                <a:cs typeface="Arial"/>
              </a:rPr>
              <a:t>it </a:t>
            </a:r>
            <a:r>
              <a:rPr sz="2400" spc="-110" dirty="0">
                <a:cs typeface="Arial"/>
              </a:rPr>
              <a:t>is </a:t>
            </a:r>
            <a:r>
              <a:rPr sz="2400" spc="-35" dirty="0">
                <a:cs typeface="Arial"/>
              </a:rPr>
              <a:t>well </a:t>
            </a:r>
            <a:r>
              <a:rPr sz="2400" spc="-80" dirty="0">
                <a:cs typeface="Arial"/>
              </a:rPr>
              <a:t>presented.  </a:t>
            </a:r>
            <a:r>
              <a:rPr sz="2400" spc="-180" dirty="0">
                <a:cs typeface="Arial"/>
              </a:rPr>
              <a:t>Some </a:t>
            </a:r>
            <a:r>
              <a:rPr sz="2400" spc="-90" dirty="0">
                <a:cs typeface="Arial"/>
              </a:rPr>
              <a:t>dessert </a:t>
            </a:r>
            <a:r>
              <a:rPr sz="2400" spc="-55" dirty="0">
                <a:cs typeface="Arial"/>
              </a:rPr>
              <a:t>trolleys </a:t>
            </a:r>
            <a:r>
              <a:rPr sz="2400" spc="-95" dirty="0">
                <a:cs typeface="Arial"/>
              </a:rPr>
              <a:t>are  </a:t>
            </a:r>
            <a:r>
              <a:rPr sz="2400" spc="-60" dirty="0">
                <a:cs typeface="Arial"/>
              </a:rPr>
              <a:t>refrigerated.</a:t>
            </a:r>
            <a:endParaRPr lang="en-GB" sz="2400" spc="-60" dirty="0">
              <a:cs typeface="Arial"/>
            </a:endParaRPr>
          </a:p>
          <a:p>
            <a:pPr marL="12065">
              <a:spcBef>
                <a:spcPts val="605"/>
              </a:spcBef>
              <a:tabLst>
                <a:tab pos="290195" algn="l"/>
              </a:tabLst>
            </a:pPr>
            <a:endParaRPr lang="en-GB" sz="2400" spc="-60" dirty="0">
              <a:cs typeface="Arial"/>
            </a:endParaRPr>
          </a:p>
          <a:p>
            <a:pPr marL="12065">
              <a:spcBef>
                <a:spcPts val="605"/>
              </a:spcBef>
              <a:tabLst>
                <a:tab pos="290195" algn="l"/>
              </a:tabLst>
            </a:pPr>
            <a:r>
              <a:rPr sz="2400" spc="-140" dirty="0">
                <a:cs typeface="Arial"/>
              </a:rPr>
              <a:t>This </a:t>
            </a:r>
            <a:r>
              <a:rPr sz="2400" spc="-20" dirty="0">
                <a:cs typeface="Arial"/>
              </a:rPr>
              <a:t>trolley </a:t>
            </a:r>
            <a:r>
              <a:rPr sz="2400" spc="-155" dirty="0">
                <a:cs typeface="Arial"/>
              </a:rPr>
              <a:t>has </a:t>
            </a:r>
            <a:r>
              <a:rPr sz="2400" spc="-114" dirty="0">
                <a:cs typeface="Arial"/>
              </a:rPr>
              <a:t>several </a:t>
            </a:r>
            <a:r>
              <a:rPr sz="2400" spc="-130" dirty="0">
                <a:cs typeface="Arial"/>
              </a:rPr>
              <a:t>shelves  </a:t>
            </a:r>
            <a:r>
              <a:rPr sz="2400" spc="-100" dirty="0">
                <a:cs typeface="Arial"/>
              </a:rPr>
              <a:t>and </a:t>
            </a:r>
            <a:r>
              <a:rPr sz="2400" spc="-30" dirty="0">
                <a:cs typeface="Arial"/>
              </a:rPr>
              <a:t>the </a:t>
            </a:r>
            <a:r>
              <a:rPr sz="2400" spc="-20" dirty="0">
                <a:cs typeface="Arial"/>
              </a:rPr>
              <a:t>bottom </a:t>
            </a:r>
            <a:r>
              <a:rPr sz="2400" spc="-75" dirty="0">
                <a:cs typeface="Arial"/>
              </a:rPr>
              <a:t>shelf </a:t>
            </a:r>
            <a:r>
              <a:rPr sz="2400" spc="-105" dirty="0">
                <a:cs typeface="Arial"/>
              </a:rPr>
              <a:t>is </a:t>
            </a:r>
            <a:r>
              <a:rPr sz="2400" spc="-90" dirty="0">
                <a:cs typeface="Arial"/>
              </a:rPr>
              <a:t>reserved  </a:t>
            </a:r>
            <a:r>
              <a:rPr sz="2400" spc="-10" dirty="0">
                <a:cs typeface="Arial"/>
              </a:rPr>
              <a:t>for </a:t>
            </a:r>
            <a:r>
              <a:rPr sz="2400" spc="-85" dirty="0">
                <a:cs typeface="Arial"/>
              </a:rPr>
              <a:t>plates, </a:t>
            </a:r>
            <a:r>
              <a:rPr sz="2400" spc="-65" dirty="0">
                <a:cs typeface="Arial"/>
              </a:rPr>
              <a:t>cutlery, </a:t>
            </a:r>
            <a:r>
              <a:rPr sz="2400" spc="-50" dirty="0">
                <a:cs typeface="Arial"/>
              </a:rPr>
              <a:t>linen </a:t>
            </a:r>
            <a:r>
              <a:rPr sz="2400" spc="-100" dirty="0">
                <a:cs typeface="Arial"/>
              </a:rPr>
              <a:t>and </a:t>
            </a:r>
            <a:r>
              <a:rPr sz="2400" spc="-25" dirty="0">
                <a:cs typeface="Arial"/>
              </a:rPr>
              <a:t>other  </a:t>
            </a:r>
            <a:r>
              <a:rPr sz="2400" spc="-100" dirty="0">
                <a:cs typeface="Arial"/>
              </a:rPr>
              <a:t>service </a:t>
            </a:r>
            <a:r>
              <a:rPr sz="2400" spc="-55" dirty="0">
                <a:cs typeface="Arial"/>
              </a:rPr>
              <a:t>equipment. </a:t>
            </a:r>
            <a:r>
              <a:rPr sz="2400" spc="-190" dirty="0">
                <a:cs typeface="Arial"/>
              </a:rPr>
              <a:t>A </a:t>
            </a:r>
            <a:r>
              <a:rPr lang="en-GB" sz="2400" spc="-190" dirty="0">
                <a:cs typeface="Arial"/>
              </a:rPr>
              <a:t> </a:t>
            </a:r>
            <a:r>
              <a:rPr sz="2400" spc="-165" dirty="0">
                <a:cs typeface="Arial"/>
              </a:rPr>
              <a:t>glass </a:t>
            </a:r>
            <a:r>
              <a:rPr sz="2400" spc="-10" dirty="0">
                <a:cs typeface="Arial"/>
              </a:rPr>
              <a:t>or  </a:t>
            </a:r>
            <a:r>
              <a:rPr sz="2400" spc="-60" dirty="0">
                <a:cs typeface="Arial"/>
              </a:rPr>
              <a:t>transparent </a:t>
            </a:r>
            <a:r>
              <a:rPr sz="2400" spc="-25" dirty="0">
                <a:cs typeface="Arial"/>
              </a:rPr>
              <a:t>trolley </a:t>
            </a:r>
            <a:r>
              <a:rPr sz="2400" spc="-10" dirty="0">
                <a:cs typeface="Arial"/>
              </a:rPr>
              <a:t>top </a:t>
            </a:r>
            <a:r>
              <a:rPr sz="2400" spc="-150" dirty="0">
                <a:cs typeface="Arial"/>
              </a:rPr>
              <a:t>makes </a:t>
            </a:r>
            <a:r>
              <a:rPr sz="2400" spc="60" dirty="0">
                <a:cs typeface="Arial"/>
              </a:rPr>
              <a:t>it </a:t>
            </a:r>
            <a:r>
              <a:rPr sz="2400" spc="-165" dirty="0">
                <a:cs typeface="Arial"/>
              </a:rPr>
              <a:t>easy </a:t>
            </a:r>
            <a:r>
              <a:rPr sz="2400" spc="-15" dirty="0">
                <a:cs typeface="Arial"/>
              </a:rPr>
              <a:t>for </a:t>
            </a:r>
            <a:r>
              <a:rPr sz="2400" spc="-125" dirty="0">
                <a:cs typeface="Arial"/>
              </a:rPr>
              <a:t>guests </a:t>
            </a:r>
            <a:r>
              <a:rPr sz="2400" spc="15" dirty="0">
                <a:cs typeface="Arial"/>
              </a:rPr>
              <a:t>to </a:t>
            </a:r>
            <a:r>
              <a:rPr sz="2400" spc="-90" dirty="0">
                <a:cs typeface="Arial"/>
              </a:rPr>
              <a:t>select </a:t>
            </a:r>
            <a:r>
              <a:rPr sz="2400" spc="-165" dirty="0">
                <a:cs typeface="Arial"/>
              </a:rPr>
              <a:t>a </a:t>
            </a:r>
            <a:r>
              <a:rPr sz="2400" spc="-90" dirty="0">
                <a:cs typeface="Arial"/>
              </a:rPr>
              <a:t>dessert  </a:t>
            </a:r>
            <a:r>
              <a:rPr sz="2400" spc="-5" dirty="0">
                <a:cs typeface="Arial"/>
              </a:rPr>
              <a:t>of their</a:t>
            </a:r>
            <a:r>
              <a:rPr sz="2400" spc="-204" dirty="0">
                <a:cs typeface="Arial"/>
              </a:rPr>
              <a:t> </a:t>
            </a:r>
            <a:r>
              <a:rPr sz="2400" spc="-90" dirty="0">
                <a:cs typeface="Arial"/>
              </a:rPr>
              <a:t>choice</a:t>
            </a:r>
            <a:r>
              <a:rPr sz="2100" spc="-90" dirty="0">
                <a:latin typeface="Arial"/>
                <a:cs typeface="Arial"/>
              </a:rPr>
              <a:t>.</a:t>
            </a:r>
            <a:endParaRPr sz="2100" dirty="0">
              <a:latin typeface="Arial"/>
              <a:cs typeface="Arial"/>
            </a:endParaRPr>
          </a:p>
        </p:txBody>
      </p:sp>
      <p:sp>
        <p:nvSpPr>
          <p:cNvPr id="3" name="object 3"/>
          <p:cNvSpPr/>
          <p:nvPr/>
        </p:nvSpPr>
        <p:spPr>
          <a:xfrm>
            <a:off x="6726935" y="3556254"/>
            <a:ext cx="2130968" cy="238201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769608" y="1146809"/>
            <a:ext cx="2302763" cy="2302764"/>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4879623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80B02-EE91-AE4E-BF6F-D8FA46B3E388}"/>
              </a:ext>
            </a:extLst>
          </p:cNvPr>
          <p:cNvSpPr>
            <a:spLocks noGrp="1"/>
          </p:cNvSpPr>
          <p:nvPr>
            <p:ph type="title"/>
          </p:nvPr>
        </p:nvSpPr>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A818FE3E-B432-4244-A243-62172E3E8749}"/>
              </a:ext>
            </a:extLst>
          </p:cNvPr>
          <p:cNvSpPr>
            <a:spLocks noGrp="1"/>
          </p:cNvSpPr>
          <p:nvPr>
            <p:ph idx="1"/>
          </p:nvPr>
        </p:nvSpPr>
        <p:spPr/>
        <p:txBody>
          <a:bodyPr>
            <a:normAutofit fontScale="92500" lnSpcReduction="10000"/>
          </a:bodyPr>
          <a:lstStyle/>
          <a:p>
            <a:pPr marL="0" indent="0" algn="ctr">
              <a:buNone/>
            </a:pPr>
            <a:r>
              <a:rPr lang="en-GB" b="1" dirty="0"/>
              <a:t>Furniture</a:t>
            </a:r>
          </a:p>
          <a:p>
            <a:pPr marL="0" indent="0" algn="ctr">
              <a:buNone/>
            </a:pPr>
            <a:endParaRPr lang="en-GB" b="1" dirty="0"/>
          </a:p>
          <a:p>
            <a:pPr marL="514350" indent="-514350">
              <a:buAutoNum type="arabicPeriod"/>
            </a:pPr>
            <a:r>
              <a:rPr lang="en-GB" sz="2800" dirty="0"/>
              <a:t>Make a list of all the furniture required in a restaurant.</a:t>
            </a:r>
          </a:p>
          <a:p>
            <a:pPr marL="514350" indent="-514350">
              <a:buAutoNum type="arabicPeriod"/>
            </a:pPr>
            <a:endParaRPr lang="en-GB" sz="2800" dirty="0"/>
          </a:p>
          <a:p>
            <a:pPr marL="514350" indent="-514350">
              <a:buAutoNum type="arabicPeriod"/>
            </a:pPr>
            <a:r>
              <a:rPr lang="en-GB" sz="2800" dirty="0"/>
              <a:t>Use a free mood board application like ‘</a:t>
            </a:r>
            <a:r>
              <a:rPr lang="en-GB" sz="2800" dirty="0" err="1"/>
              <a:t>GoMoodboard</a:t>
            </a:r>
            <a:r>
              <a:rPr lang="en-GB" sz="2800" dirty="0"/>
              <a:t>’ or ‘Pinterest’ or find pictures of furniture online,  print these and create a ‘mood board’ for a restaurant on a 3 star hotel.</a:t>
            </a:r>
          </a:p>
          <a:p>
            <a:pPr marL="514350" indent="-514350">
              <a:buAutoNum type="arabicPeriod"/>
            </a:pPr>
            <a:endParaRPr lang="en-GB" sz="2800" dirty="0"/>
          </a:p>
          <a:p>
            <a:pPr marL="0" indent="0">
              <a:buNone/>
            </a:pPr>
            <a:r>
              <a:rPr lang="en-GB" sz="2000" dirty="0"/>
              <a:t>NB: Mural is great for team working</a:t>
            </a:r>
          </a:p>
          <a:p>
            <a:pPr marL="514350" indent="-514350">
              <a:buAutoNum type="arabicPeriod"/>
            </a:pPr>
            <a:endParaRPr lang="en-GB" b="1" dirty="0"/>
          </a:p>
          <a:p>
            <a:pPr marL="514350" indent="-514350">
              <a:buAutoNum type="arabicPeriod"/>
            </a:pPr>
            <a:endParaRPr lang="en-GB" b="1"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87063DCA-0493-764B-BE2C-7AFE3035683E}"/>
                  </a:ext>
                </a:extLst>
              </p:cNvPr>
              <p:cNvGraphicFramePr>
                <a:graphicFrameLocks noChangeAspect="1"/>
              </p:cNvGraphicFramePr>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87063DCA-0493-764B-BE2C-7AFE3035683E}"/>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val="2743037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5C688-8E71-6B41-9B3E-DA83D180B2CC}"/>
              </a:ext>
            </a:extLst>
          </p:cNvPr>
          <p:cNvSpPr>
            <a:spLocks noGrp="1"/>
          </p:cNvSpPr>
          <p:nvPr>
            <p:ph type="title"/>
          </p:nvPr>
        </p:nvSpPr>
        <p:spPr>
          <a:xfrm>
            <a:off x="457200" y="274638"/>
            <a:ext cx="8229600" cy="701755"/>
          </a:xfrm>
        </p:spPr>
        <p:txBody>
          <a:bodyPr>
            <a:normAutofit/>
          </a:bodyPr>
          <a:lstStyle/>
          <a:p>
            <a:r>
              <a:rPr lang="en-GB" sz="3200" b="1" dirty="0"/>
              <a:t>Linen</a:t>
            </a:r>
          </a:p>
        </p:txBody>
      </p:sp>
      <p:sp>
        <p:nvSpPr>
          <p:cNvPr id="3" name="Content Placeholder 2">
            <a:extLst>
              <a:ext uri="{FF2B5EF4-FFF2-40B4-BE49-F238E27FC236}">
                <a16:creationId xmlns:a16="http://schemas.microsoft.com/office/drawing/2014/main" id="{71AA6A3D-6A2C-6A4E-AD89-5C61B4ED3405}"/>
              </a:ext>
            </a:extLst>
          </p:cNvPr>
          <p:cNvSpPr>
            <a:spLocks noGrp="1"/>
          </p:cNvSpPr>
          <p:nvPr>
            <p:ph idx="1"/>
          </p:nvPr>
        </p:nvSpPr>
        <p:spPr>
          <a:xfrm>
            <a:off x="457200" y="976394"/>
            <a:ext cx="8229600" cy="5149770"/>
          </a:xfrm>
        </p:spPr>
        <p:txBody>
          <a:bodyPr>
            <a:normAutofit fontScale="92500" lnSpcReduction="10000"/>
          </a:bodyPr>
          <a:lstStyle/>
          <a:p>
            <a:pPr marL="12700" marR="8890" indent="0" algn="just">
              <a:lnSpc>
                <a:spcPct val="80000"/>
              </a:lnSpc>
              <a:spcBef>
                <a:spcPts val="630"/>
              </a:spcBef>
              <a:buNone/>
              <a:tabLst>
                <a:tab pos="355600" algn="l"/>
              </a:tabLst>
            </a:pPr>
            <a:r>
              <a:rPr lang="en-GB" sz="2600" spc="-190" dirty="0">
                <a:cs typeface="Arial"/>
              </a:rPr>
              <a:t>The </a:t>
            </a:r>
            <a:r>
              <a:rPr lang="en-GB" sz="2600" spc="-90" dirty="0">
                <a:cs typeface="Arial"/>
              </a:rPr>
              <a:t>main </a:t>
            </a:r>
            <a:r>
              <a:rPr lang="en-GB" sz="2600" spc="-85" dirty="0">
                <a:cs typeface="Arial"/>
              </a:rPr>
              <a:t>items </a:t>
            </a:r>
            <a:r>
              <a:rPr lang="en-GB" sz="2600" spc="-10" dirty="0">
                <a:cs typeface="Arial"/>
              </a:rPr>
              <a:t>of </a:t>
            </a:r>
            <a:r>
              <a:rPr lang="en-GB" sz="2600" spc="-60" dirty="0">
                <a:cs typeface="Arial"/>
              </a:rPr>
              <a:t>linen </a:t>
            </a:r>
            <a:r>
              <a:rPr lang="en-GB" sz="2600" spc="-65" dirty="0">
                <a:cs typeface="Arial"/>
              </a:rPr>
              <a:t>normally found </a:t>
            </a:r>
            <a:r>
              <a:rPr lang="en-GB" sz="2600" spc="-30" dirty="0">
                <a:cs typeface="Arial"/>
              </a:rPr>
              <a:t>in </a:t>
            </a:r>
            <a:r>
              <a:rPr lang="en-GB" sz="2600" spc="-200" dirty="0">
                <a:cs typeface="Arial"/>
              </a:rPr>
              <a:t>a  </a:t>
            </a:r>
            <a:r>
              <a:rPr lang="en-GB" sz="2600" spc="-80" dirty="0">
                <a:cs typeface="Arial"/>
              </a:rPr>
              <a:t>restaurant</a:t>
            </a:r>
            <a:r>
              <a:rPr lang="en-GB" sz="2600" spc="-160" dirty="0">
                <a:cs typeface="Arial"/>
              </a:rPr>
              <a:t> </a:t>
            </a:r>
            <a:r>
              <a:rPr lang="en-GB" sz="2600" spc="-95" dirty="0">
                <a:cs typeface="Arial"/>
              </a:rPr>
              <a:t>are:</a:t>
            </a:r>
          </a:p>
          <a:p>
            <a:pPr marL="12700" marR="8890" indent="0" algn="just">
              <a:lnSpc>
                <a:spcPct val="80000"/>
              </a:lnSpc>
              <a:spcBef>
                <a:spcPts val="630"/>
              </a:spcBef>
              <a:buNone/>
              <a:tabLst>
                <a:tab pos="355600" algn="l"/>
              </a:tabLst>
            </a:pPr>
            <a:endParaRPr lang="en-GB" sz="2600" dirty="0">
              <a:cs typeface="Arial"/>
            </a:endParaRPr>
          </a:p>
          <a:p>
            <a:pPr marL="926465" lvl="1" indent="-457200">
              <a:buSzPct val="96153"/>
              <a:buFont typeface="Arial" panose="020B0604020202020204" pitchFamily="34" charset="0"/>
              <a:buChar char="•"/>
              <a:tabLst>
                <a:tab pos="765810" algn="l"/>
              </a:tabLst>
            </a:pPr>
            <a:r>
              <a:rPr lang="en-GB" sz="2600" spc="-70" dirty="0">
                <a:cs typeface="Arial"/>
              </a:rPr>
              <a:t>tablecloths</a:t>
            </a:r>
          </a:p>
          <a:p>
            <a:pPr marL="926465" lvl="1" indent="-457200">
              <a:buSzPct val="96153"/>
              <a:buFont typeface="Arial" panose="020B0604020202020204" pitchFamily="34" charset="0"/>
              <a:buChar char="•"/>
              <a:tabLst>
                <a:tab pos="765810" algn="l"/>
              </a:tabLst>
            </a:pPr>
            <a:endParaRPr lang="en-GB" sz="2600" dirty="0">
              <a:cs typeface="Arial"/>
            </a:endParaRPr>
          </a:p>
          <a:p>
            <a:pPr marL="926465" lvl="1" indent="-457200">
              <a:buSzPct val="96153"/>
              <a:buFont typeface="Arial" panose="020B0604020202020204" pitchFamily="34" charset="0"/>
              <a:buChar char="•"/>
              <a:tabLst>
                <a:tab pos="765810" algn="l"/>
              </a:tabLst>
            </a:pPr>
            <a:r>
              <a:rPr lang="en-GB" sz="2600" spc="-85" dirty="0" err="1">
                <a:cs typeface="Arial"/>
              </a:rPr>
              <a:t>slipcloths</a:t>
            </a:r>
            <a:endParaRPr lang="en-GB" sz="2600" spc="-85" dirty="0">
              <a:cs typeface="Arial"/>
            </a:endParaRPr>
          </a:p>
          <a:p>
            <a:pPr marL="469265" lvl="1" indent="0">
              <a:buSzPct val="96153"/>
              <a:buNone/>
              <a:tabLst>
                <a:tab pos="765810" algn="l"/>
              </a:tabLst>
            </a:pPr>
            <a:endParaRPr lang="en-GB" sz="2600" spc="-85" dirty="0">
              <a:cs typeface="Arial"/>
            </a:endParaRPr>
          </a:p>
          <a:p>
            <a:pPr marL="926465" lvl="1" indent="-457200">
              <a:buSzPct val="96153"/>
              <a:buFont typeface="Arial" panose="020B0604020202020204" pitchFamily="34" charset="0"/>
              <a:buChar char="•"/>
              <a:tabLst>
                <a:tab pos="765810" algn="l"/>
              </a:tabLst>
            </a:pPr>
            <a:r>
              <a:rPr lang="en-GB" sz="2600" spc="-85" dirty="0">
                <a:cs typeface="Arial"/>
              </a:rPr>
              <a:t>napkins</a:t>
            </a:r>
          </a:p>
          <a:p>
            <a:pPr marL="926465" lvl="1" indent="-457200">
              <a:buSzPct val="96153"/>
              <a:buFont typeface="Arial" panose="020B0604020202020204" pitchFamily="34" charset="0"/>
              <a:buChar char="•"/>
              <a:tabLst>
                <a:tab pos="765810" algn="l"/>
              </a:tabLst>
            </a:pPr>
            <a:endParaRPr lang="en-GB" sz="2600" dirty="0">
              <a:cs typeface="Arial"/>
            </a:endParaRPr>
          </a:p>
          <a:p>
            <a:pPr marL="926465" lvl="1" indent="-457200">
              <a:buSzPct val="96153"/>
              <a:buFont typeface="Arial" panose="020B0604020202020204" pitchFamily="34" charset="0"/>
              <a:buChar char="•"/>
              <a:tabLst>
                <a:tab pos="765810" algn="l"/>
              </a:tabLst>
            </a:pPr>
            <a:r>
              <a:rPr lang="en-GB" sz="2600" spc="-25" dirty="0">
                <a:cs typeface="Arial"/>
              </a:rPr>
              <a:t>buffet</a:t>
            </a:r>
            <a:r>
              <a:rPr lang="en-GB" sz="2600" spc="-175" dirty="0">
                <a:cs typeface="Arial"/>
              </a:rPr>
              <a:t> </a:t>
            </a:r>
            <a:r>
              <a:rPr lang="en-GB" sz="2600" spc="-80" dirty="0">
                <a:cs typeface="Arial"/>
              </a:rPr>
              <a:t>cloths</a:t>
            </a:r>
          </a:p>
          <a:p>
            <a:pPr marL="926465" lvl="1" indent="-457200">
              <a:buSzPct val="96153"/>
              <a:buFont typeface="Arial" panose="020B0604020202020204" pitchFamily="34" charset="0"/>
              <a:buChar char="•"/>
              <a:tabLst>
                <a:tab pos="765810" algn="l"/>
              </a:tabLst>
            </a:pPr>
            <a:endParaRPr lang="en-GB" sz="2600" dirty="0">
              <a:cs typeface="Arial"/>
            </a:endParaRPr>
          </a:p>
          <a:p>
            <a:pPr marL="926465" lvl="1" indent="-457200">
              <a:spcBef>
                <a:spcPts val="5"/>
              </a:spcBef>
              <a:buSzPct val="96153"/>
              <a:buFont typeface="Arial" panose="020B0604020202020204" pitchFamily="34" charset="0"/>
              <a:buChar char="•"/>
              <a:tabLst>
                <a:tab pos="765810" algn="l"/>
              </a:tabLst>
            </a:pPr>
            <a:r>
              <a:rPr lang="en-GB" sz="2600" spc="-60" dirty="0">
                <a:cs typeface="Arial"/>
              </a:rPr>
              <a:t>waiter’s </a:t>
            </a:r>
            <a:r>
              <a:rPr lang="en-GB" sz="2600" spc="-80" dirty="0">
                <a:cs typeface="Arial"/>
              </a:rPr>
              <a:t>cloths </a:t>
            </a:r>
            <a:r>
              <a:rPr lang="en-GB" sz="2600" spc="-25" dirty="0">
                <a:cs typeface="Arial"/>
              </a:rPr>
              <a:t>or </a:t>
            </a:r>
            <a:r>
              <a:rPr lang="en-GB" sz="2600" spc="-120" dirty="0">
                <a:cs typeface="Arial"/>
              </a:rPr>
              <a:t>service</a:t>
            </a:r>
            <a:r>
              <a:rPr lang="en-GB" sz="2600" spc="-425" dirty="0">
                <a:cs typeface="Arial"/>
              </a:rPr>
              <a:t> </a:t>
            </a:r>
            <a:r>
              <a:rPr lang="en-GB" sz="2600" spc="-80" dirty="0">
                <a:cs typeface="Arial"/>
              </a:rPr>
              <a:t>cloths</a:t>
            </a:r>
          </a:p>
          <a:p>
            <a:pPr marL="926465" lvl="1" indent="-457200">
              <a:spcBef>
                <a:spcPts val="5"/>
              </a:spcBef>
              <a:buSzPct val="96153"/>
              <a:buFont typeface="Arial" panose="020B0604020202020204" pitchFamily="34" charset="0"/>
              <a:buChar char="•"/>
              <a:tabLst>
                <a:tab pos="765810" algn="l"/>
              </a:tabLst>
            </a:pPr>
            <a:endParaRPr lang="en-GB" sz="2600" spc="-80" dirty="0">
              <a:cs typeface="Arial"/>
            </a:endParaRPr>
          </a:p>
          <a:p>
            <a:pPr marL="926465" lvl="1" indent="-457200">
              <a:spcBef>
                <a:spcPts val="5"/>
              </a:spcBef>
              <a:buSzPct val="96153"/>
              <a:buFont typeface="Arial" panose="020B0604020202020204" pitchFamily="34" charset="0"/>
              <a:buChar char="•"/>
              <a:tabLst>
                <a:tab pos="765810" algn="l"/>
              </a:tabLst>
            </a:pPr>
            <a:r>
              <a:rPr lang="en-GB" sz="2600" spc="-80" dirty="0">
                <a:cs typeface="Arial"/>
              </a:rPr>
              <a:t>tea and glass cloths</a:t>
            </a:r>
            <a:endParaRPr lang="en-GB" sz="2600" dirty="0">
              <a:cs typeface="Arial"/>
            </a:endParaRPr>
          </a:p>
          <a:p>
            <a:endParaRPr lang="en-GB" dirty="0"/>
          </a:p>
        </p:txBody>
      </p:sp>
    </p:spTree>
    <p:extLst>
      <p:ext uri="{BB962C8B-B14F-4D97-AF65-F5344CB8AC3E}">
        <p14:creationId xmlns:p14="http://schemas.microsoft.com/office/powerpoint/2010/main" val="32820698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0600-8A50-0245-944D-C351DC269671}"/>
              </a:ext>
            </a:extLst>
          </p:cNvPr>
          <p:cNvSpPr>
            <a:spLocks noGrp="1"/>
          </p:cNvSpPr>
          <p:nvPr>
            <p:ph type="title"/>
          </p:nvPr>
        </p:nvSpPr>
        <p:spPr>
          <a:xfrm>
            <a:off x="457200" y="274638"/>
            <a:ext cx="8229600" cy="670759"/>
          </a:xfrm>
        </p:spPr>
        <p:txBody>
          <a:bodyPr>
            <a:normAutofit/>
          </a:bodyPr>
          <a:lstStyle/>
          <a:p>
            <a:r>
              <a:rPr lang="en-GB" sz="3200" b="1" dirty="0"/>
              <a:t>Crockery</a:t>
            </a:r>
          </a:p>
        </p:txBody>
      </p:sp>
      <p:sp>
        <p:nvSpPr>
          <p:cNvPr id="3" name="Content Placeholder 2">
            <a:extLst>
              <a:ext uri="{FF2B5EF4-FFF2-40B4-BE49-F238E27FC236}">
                <a16:creationId xmlns:a16="http://schemas.microsoft.com/office/drawing/2014/main" id="{94F7BC17-9E2E-E247-9D85-23AA46D8DD75}"/>
              </a:ext>
            </a:extLst>
          </p:cNvPr>
          <p:cNvSpPr>
            <a:spLocks noGrp="1"/>
          </p:cNvSpPr>
          <p:nvPr>
            <p:ph idx="1"/>
          </p:nvPr>
        </p:nvSpPr>
        <p:spPr>
          <a:xfrm>
            <a:off x="457200" y="945396"/>
            <a:ext cx="8229600" cy="5637965"/>
          </a:xfrm>
        </p:spPr>
        <p:txBody>
          <a:bodyPr>
            <a:noAutofit/>
          </a:bodyPr>
          <a:lstStyle/>
          <a:p>
            <a:pPr marL="0" indent="0">
              <a:buNone/>
            </a:pPr>
            <a:r>
              <a:rPr lang="en-GB" sz="2000" dirty="0"/>
              <a:t>The crockery must blend in with the general decor of the establishment and also with the rest of the items on the table. One should remember that:</a:t>
            </a:r>
          </a:p>
          <a:p>
            <a:pPr marL="0" indent="0">
              <a:buNone/>
            </a:pPr>
            <a:endParaRPr lang="en-GB" sz="2000" dirty="0"/>
          </a:p>
          <a:p>
            <a:r>
              <a:rPr lang="en-GB" sz="2000" dirty="0"/>
              <a:t>Every item of crockery should have a complete cover of glaze to ensure a reasonable length of life.</a:t>
            </a:r>
          </a:p>
          <a:p>
            <a:endParaRPr lang="en-GB" sz="2000" dirty="0"/>
          </a:p>
          <a:p>
            <a:r>
              <a:rPr lang="en-GB" sz="2000" dirty="0"/>
              <a:t>Crockery should have a rolled edge to give added reinforcement at the edge. (Note that hygiene is most important – chipped crockery can harbour germs.)</a:t>
            </a:r>
          </a:p>
          <a:p>
            <a:endParaRPr lang="en-GB" sz="2000" dirty="0"/>
          </a:p>
          <a:p>
            <a:r>
              <a:rPr lang="en-GB" sz="2000" dirty="0"/>
              <a:t>The pattern should be under rather than on top of the glaze. Patterns on top of the glaze will wear and discolour very quickly. Crockery with the pattern under the glaze is more expensive but its life will be longer.</a:t>
            </a:r>
          </a:p>
          <a:p>
            <a:endParaRPr lang="en-GB" sz="2000" dirty="0"/>
          </a:p>
          <a:p>
            <a:r>
              <a:rPr lang="en-GB" sz="2000" dirty="0"/>
              <a:t>Crockery must be dishwasher-proof.</a:t>
            </a:r>
          </a:p>
        </p:txBody>
      </p:sp>
    </p:spTree>
    <p:extLst>
      <p:ext uri="{BB962C8B-B14F-4D97-AF65-F5344CB8AC3E}">
        <p14:creationId xmlns:p14="http://schemas.microsoft.com/office/powerpoint/2010/main" val="9644934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EE6D0-C312-2142-9518-79B9A751A867}"/>
              </a:ext>
            </a:extLst>
          </p:cNvPr>
          <p:cNvSpPr>
            <a:spLocks noGrp="1"/>
          </p:cNvSpPr>
          <p:nvPr>
            <p:ph type="title"/>
          </p:nvPr>
        </p:nvSpPr>
        <p:spPr/>
        <p:txBody>
          <a:bodyPr>
            <a:normAutofit/>
          </a:bodyPr>
          <a:lstStyle/>
          <a:p>
            <a:r>
              <a:rPr lang="en-GB" sz="3200" b="1" dirty="0"/>
              <a:t>Classification of Chinaware</a:t>
            </a:r>
          </a:p>
        </p:txBody>
      </p:sp>
      <p:sp>
        <p:nvSpPr>
          <p:cNvPr id="3" name="Content Placeholder 2">
            <a:extLst>
              <a:ext uri="{FF2B5EF4-FFF2-40B4-BE49-F238E27FC236}">
                <a16:creationId xmlns:a16="http://schemas.microsoft.com/office/drawing/2014/main" id="{3D4EA529-2057-2F42-AE80-DE9FC8454342}"/>
              </a:ext>
            </a:extLst>
          </p:cNvPr>
          <p:cNvSpPr>
            <a:spLocks noGrp="1"/>
          </p:cNvSpPr>
          <p:nvPr>
            <p:ph idx="1"/>
          </p:nvPr>
        </p:nvSpPr>
        <p:spPr>
          <a:xfrm>
            <a:off x="457200" y="1162374"/>
            <a:ext cx="8229600" cy="4963790"/>
          </a:xfrm>
        </p:spPr>
        <p:txBody>
          <a:bodyPr>
            <a:normAutofit fontScale="47500" lnSpcReduction="20000"/>
          </a:bodyPr>
          <a:lstStyle/>
          <a:p>
            <a:pPr marL="0" indent="0">
              <a:buNone/>
            </a:pPr>
            <a:r>
              <a:rPr lang="en-GB" sz="4200" b="1" dirty="0"/>
              <a:t>Porcelain: </a:t>
            </a:r>
            <a:r>
              <a:rPr lang="en-GB" sz="4200" dirty="0"/>
              <a:t>This is of a different composition with a semi-translucent body, normally cream/grey, and has a high resistance to chipping.</a:t>
            </a:r>
          </a:p>
          <a:p>
            <a:pPr marL="0" indent="0">
              <a:buNone/>
            </a:pPr>
            <a:endParaRPr lang="en-GB" sz="4200" dirty="0"/>
          </a:p>
          <a:p>
            <a:pPr marL="0" indent="0">
              <a:buNone/>
            </a:pPr>
            <a:r>
              <a:rPr lang="en-GB" sz="4200" b="1" dirty="0"/>
              <a:t>Bone china: </a:t>
            </a:r>
            <a:r>
              <a:rPr lang="en-GB" sz="4200" dirty="0"/>
              <a:t>This very fine, hard china is expensive. The price of bone china puts it out of reach of the majority of everyday caterers, and only a few of the top-class hotels and restaurants use it. Metalised bone china has been developed specially for the hospitality industry. It contains added metallic oxides to make it much stronger than bone china.</a:t>
            </a:r>
          </a:p>
          <a:p>
            <a:pPr marL="0" indent="0">
              <a:buNone/>
            </a:pPr>
            <a:endParaRPr lang="en-GB" sz="4200" dirty="0"/>
          </a:p>
          <a:p>
            <a:pPr marL="0" indent="0">
              <a:buNone/>
            </a:pPr>
            <a:r>
              <a:rPr lang="en-GB" sz="4200" b="1" dirty="0"/>
              <a:t>Hotel earthenware: </a:t>
            </a:r>
            <a:r>
              <a:rPr lang="en-GB" sz="4200" dirty="0"/>
              <a:t>Vitrified (or vitreous) earthenware is produced in the United Kingdom in vast quantities. It is the cheapest but least durable hotelware although it is much stronger than regular</a:t>
            </a:r>
          </a:p>
          <a:p>
            <a:pPr marL="0" indent="0">
              <a:buNone/>
            </a:pPr>
            <a:r>
              <a:rPr lang="en-GB" sz="4200" dirty="0"/>
              <a:t>domestic earthenware. </a:t>
            </a:r>
          </a:p>
          <a:p>
            <a:pPr marL="0" indent="0">
              <a:buNone/>
            </a:pPr>
            <a:endParaRPr lang="en-GB" sz="4200" dirty="0"/>
          </a:p>
          <a:p>
            <a:pPr marL="0" indent="0">
              <a:buNone/>
            </a:pPr>
            <a:r>
              <a:rPr lang="en-GB" sz="4200" b="1" dirty="0"/>
              <a:t>Stoneware: </a:t>
            </a:r>
            <a:r>
              <a:rPr lang="en-GB" sz="4200" dirty="0"/>
              <a:t>This is a natural ceramic material traditionally made in the United Kingdom and fired at a very high temperature. It is non-porous and extremely durable with high thermal and shock resistance. The price is slightly higher than earthenware due to its long-life guarantee.</a:t>
            </a:r>
          </a:p>
          <a:p>
            <a:pPr marL="0" indent="0">
              <a:buNone/>
            </a:pPr>
            <a:endParaRPr lang="en-GB" dirty="0"/>
          </a:p>
        </p:txBody>
      </p:sp>
    </p:spTree>
    <p:extLst>
      <p:ext uri="{BB962C8B-B14F-4D97-AF65-F5344CB8AC3E}">
        <p14:creationId xmlns:p14="http://schemas.microsoft.com/office/powerpoint/2010/main" val="37162113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80B02-EE91-AE4E-BF6F-D8FA46B3E388}"/>
              </a:ext>
            </a:extLst>
          </p:cNvPr>
          <p:cNvSpPr>
            <a:spLocks noGrp="1"/>
          </p:cNvSpPr>
          <p:nvPr>
            <p:ph type="title"/>
          </p:nvPr>
        </p:nvSpPr>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A818FE3E-B432-4244-A243-62172E3E8749}"/>
              </a:ext>
            </a:extLst>
          </p:cNvPr>
          <p:cNvSpPr>
            <a:spLocks noGrp="1"/>
          </p:cNvSpPr>
          <p:nvPr>
            <p:ph idx="1"/>
          </p:nvPr>
        </p:nvSpPr>
        <p:spPr/>
        <p:txBody>
          <a:bodyPr>
            <a:normAutofit lnSpcReduction="10000"/>
          </a:bodyPr>
          <a:lstStyle/>
          <a:p>
            <a:pPr marL="0" indent="0" algn="ctr">
              <a:buNone/>
            </a:pPr>
            <a:r>
              <a:rPr lang="en-GB" b="1" dirty="0"/>
              <a:t>Crockery</a:t>
            </a:r>
          </a:p>
          <a:p>
            <a:pPr marL="514350" indent="-514350">
              <a:buAutoNum type="arabicPeriod"/>
            </a:pPr>
            <a:r>
              <a:rPr lang="en-GB" sz="2800" dirty="0"/>
              <a:t>Make a list of all the crockery  required in a restaurant.</a:t>
            </a:r>
          </a:p>
          <a:p>
            <a:pPr marL="0" indent="0">
              <a:buNone/>
            </a:pPr>
            <a:endParaRPr lang="en-GB" sz="2800" dirty="0"/>
          </a:p>
          <a:p>
            <a:pPr marL="0" indent="0">
              <a:buNone/>
            </a:pPr>
            <a:r>
              <a:rPr lang="en-GB" sz="2800" dirty="0"/>
              <a:t>2. Go to the </a:t>
            </a:r>
            <a:r>
              <a:rPr lang="en-GB" sz="2800" dirty="0" err="1"/>
              <a:t>Nesbits</a:t>
            </a:r>
            <a:r>
              <a:rPr lang="en-GB" sz="2800" dirty="0"/>
              <a:t> website and select a range of crockery suitable for a fashionable bistro. </a:t>
            </a:r>
          </a:p>
          <a:p>
            <a:pPr marL="0" indent="0">
              <a:buNone/>
            </a:pPr>
            <a:endParaRPr lang="en-GB" sz="2800" dirty="0"/>
          </a:p>
          <a:p>
            <a:pPr marL="0" indent="0">
              <a:buNone/>
            </a:pPr>
            <a:r>
              <a:rPr lang="en-GB" sz="2800" dirty="0"/>
              <a:t>3. Justify your choice</a:t>
            </a:r>
            <a:endParaRPr lang="en-GB" dirty="0"/>
          </a:p>
          <a:p>
            <a:pPr marL="514350" indent="-514350">
              <a:buAutoNum type="arabicPeriod"/>
            </a:pPr>
            <a:endParaRPr lang="en-GB" b="1" dirty="0"/>
          </a:p>
          <a:p>
            <a:pPr marL="0" indent="0">
              <a:buNone/>
            </a:pPr>
            <a:r>
              <a:rPr lang="en-GB" sz="1800" dirty="0"/>
              <a:t>https://</a:t>
            </a:r>
            <a:r>
              <a:rPr lang="en-GB" sz="1800" dirty="0" err="1"/>
              <a:t>www.nisbets.co.uk</a:t>
            </a:r>
            <a:r>
              <a:rPr lang="en-GB" sz="1800" dirty="0"/>
              <a:t>/</a:t>
            </a:r>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87063DCA-0493-764B-BE2C-7AFE3035683E}"/>
                  </a:ext>
                </a:extLst>
              </p:cNvPr>
              <p:cNvGraphicFramePr>
                <a:graphicFrameLocks noChangeAspect="1"/>
              </p:cNvGraphicFramePr>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87063DCA-0493-764B-BE2C-7AFE3035683E}"/>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val="13872956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7DE7E-265A-4C42-A279-F7D899B638BC}"/>
              </a:ext>
            </a:extLst>
          </p:cNvPr>
          <p:cNvSpPr>
            <a:spLocks noGrp="1"/>
          </p:cNvSpPr>
          <p:nvPr>
            <p:ph type="title"/>
          </p:nvPr>
        </p:nvSpPr>
        <p:spPr>
          <a:xfrm>
            <a:off x="457200" y="274638"/>
            <a:ext cx="8229600" cy="825742"/>
          </a:xfrm>
        </p:spPr>
        <p:txBody>
          <a:bodyPr>
            <a:normAutofit/>
          </a:bodyPr>
          <a:lstStyle/>
          <a:p>
            <a:r>
              <a:rPr lang="en-GB" sz="3200" b="1" dirty="0"/>
              <a:t>Tableware</a:t>
            </a:r>
            <a:endParaRPr lang="en-GB" sz="3200" dirty="0"/>
          </a:p>
        </p:txBody>
      </p:sp>
      <p:sp>
        <p:nvSpPr>
          <p:cNvPr id="3" name="Content Placeholder 2">
            <a:extLst>
              <a:ext uri="{FF2B5EF4-FFF2-40B4-BE49-F238E27FC236}">
                <a16:creationId xmlns:a16="http://schemas.microsoft.com/office/drawing/2014/main" id="{AB3B497F-13E1-7142-980D-EECCC1E3462C}"/>
              </a:ext>
            </a:extLst>
          </p:cNvPr>
          <p:cNvSpPr>
            <a:spLocks noGrp="1"/>
          </p:cNvSpPr>
          <p:nvPr>
            <p:ph idx="1"/>
          </p:nvPr>
        </p:nvSpPr>
        <p:spPr>
          <a:xfrm>
            <a:off x="457200" y="1100380"/>
            <a:ext cx="8229600" cy="5025783"/>
          </a:xfrm>
        </p:spPr>
        <p:txBody>
          <a:bodyPr>
            <a:normAutofit/>
          </a:bodyPr>
          <a:lstStyle/>
          <a:p>
            <a:pPr marL="0" indent="0">
              <a:buNone/>
            </a:pPr>
            <a:r>
              <a:rPr lang="en-GB" sz="2800" dirty="0"/>
              <a:t>The majority of foodservice areas use either plated silverware or stainless steel. When purchasing flatware and cutlery it is important to consider:</a:t>
            </a:r>
          </a:p>
          <a:p>
            <a:pPr marL="0" indent="0">
              <a:buNone/>
            </a:pPr>
            <a:endParaRPr lang="en-GB" sz="2800" dirty="0"/>
          </a:p>
          <a:p>
            <a:r>
              <a:rPr lang="en-GB" sz="2800" dirty="0"/>
              <a:t>the type of menu and service offered</a:t>
            </a:r>
          </a:p>
          <a:p>
            <a:r>
              <a:rPr lang="en-GB" sz="2800" dirty="0"/>
              <a:t>the maximum and average seating capacity</a:t>
            </a:r>
          </a:p>
          <a:p>
            <a:r>
              <a:rPr lang="en-GB" sz="2800" dirty="0"/>
              <a:t>the peak demand period turnover</a:t>
            </a:r>
          </a:p>
          <a:p>
            <a:r>
              <a:rPr lang="en-GB" sz="2800" dirty="0"/>
              <a:t>the washing-up facilities and their turnover.</a:t>
            </a:r>
          </a:p>
          <a:p>
            <a:endParaRPr lang="en-GB" dirty="0"/>
          </a:p>
        </p:txBody>
      </p:sp>
    </p:spTree>
    <p:extLst>
      <p:ext uri="{BB962C8B-B14F-4D97-AF65-F5344CB8AC3E}">
        <p14:creationId xmlns:p14="http://schemas.microsoft.com/office/powerpoint/2010/main" val="5092009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E344-8879-3D4E-8A8E-053988022B66}"/>
              </a:ext>
            </a:extLst>
          </p:cNvPr>
          <p:cNvSpPr>
            <a:spLocks noGrp="1"/>
          </p:cNvSpPr>
          <p:nvPr>
            <p:ph type="title"/>
          </p:nvPr>
        </p:nvSpPr>
        <p:spPr>
          <a:xfrm>
            <a:off x="457200" y="274638"/>
            <a:ext cx="8229600" cy="608765"/>
          </a:xfrm>
        </p:spPr>
        <p:txBody>
          <a:bodyPr>
            <a:normAutofit/>
          </a:bodyPr>
          <a:lstStyle/>
          <a:p>
            <a:r>
              <a:rPr lang="en-GB" sz="3200" b="1" dirty="0"/>
              <a:t>Glassware</a:t>
            </a:r>
          </a:p>
        </p:txBody>
      </p:sp>
      <p:sp>
        <p:nvSpPr>
          <p:cNvPr id="3" name="Content Placeholder 2">
            <a:extLst>
              <a:ext uri="{FF2B5EF4-FFF2-40B4-BE49-F238E27FC236}">
                <a16:creationId xmlns:a16="http://schemas.microsoft.com/office/drawing/2014/main" id="{70D39568-4C00-5F4A-A913-2E715B2CE5DE}"/>
              </a:ext>
            </a:extLst>
          </p:cNvPr>
          <p:cNvSpPr>
            <a:spLocks noGrp="1"/>
          </p:cNvSpPr>
          <p:nvPr>
            <p:ph idx="1"/>
          </p:nvPr>
        </p:nvSpPr>
        <p:spPr>
          <a:xfrm>
            <a:off x="457200" y="883403"/>
            <a:ext cx="8229600" cy="6025197"/>
          </a:xfrm>
        </p:spPr>
        <p:txBody>
          <a:bodyPr>
            <a:normAutofit fontScale="47500" lnSpcReduction="20000"/>
          </a:bodyPr>
          <a:lstStyle/>
          <a:p>
            <a:pPr marL="0" indent="0">
              <a:buNone/>
            </a:pPr>
            <a:r>
              <a:rPr lang="en-GB" sz="5100" dirty="0"/>
              <a:t>Glassware contributes to the appearance of the table and the overall attraction of the service area. There are many standard patterns available and most manufacturers now supply hotel glassware in standard sizes for convenience of ordering, availability and quick delivery.</a:t>
            </a:r>
          </a:p>
          <a:p>
            <a:pPr marL="0" indent="0">
              <a:buNone/>
            </a:pPr>
            <a:endParaRPr lang="en-GB" sz="5100" dirty="0"/>
          </a:p>
          <a:p>
            <a:pPr marL="0" indent="0">
              <a:buNone/>
            </a:pPr>
            <a:r>
              <a:rPr lang="en-GB" sz="5100" b="1" dirty="0"/>
              <a:t>Type and sizes of glassware:</a:t>
            </a:r>
          </a:p>
          <a:p>
            <a:pPr marL="0" indent="0">
              <a:buNone/>
            </a:pPr>
            <a:endParaRPr lang="en-GB" sz="5100" dirty="0"/>
          </a:p>
          <a:p>
            <a:pPr marL="0" indent="0">
              <a:buNone/>
            </a:pPr>
            <a:r>
              <a:rPr lang="en-GB" sz="5100" dirty="0"/>
              <a:t>Glass is produced from sand (silicon dioxide), which is combined with other substances to produce particular characteristic properties. The mixture is heated to a very high temperature, which forms a molten mass. This glass is either blown or moulded to different shapes and then allowed to cool and solidify. </a:t>
            </a:r>
          </a:p>
          <a:p>
            <a:pPr marL="0" indent="0">
              <a:buNone/>
            </a:pPr>
            <a:endParaRPr lang="en-GB" sz="5100" dirty="0"/>
          </a:p>
          <a:p>
            <a:pPr marL="0" indent="0">
              <a:buNone/>
            </a:pPr>
            <a:r>
              <a:rPr lang="en-GB" sz="5100" b="1" dirty="0"/>
              <a:t>Soda lime glass: </a:t>
            </a:r>
            <a:r>
              <a:rPr lang="en-GB" sz="5100" dirty="0"/>
              <a:t>This glass contains sand, soda ash and limestone as the principal ingredients. It is used for day-to-day, relatively inexpensive glassware.</a:t>
            </a:r>
          </a:p>
          <a:p>
            <a:pPr marL="0" indent="0">
              <a:buNone/>
            </a:pPr>
            <a:endParaRPr lang="en-GB" sz="4500" dirty="0"/>
          </a:p>
          <a:p>
            <a:pPr marL="0" indent="0">
              <a:buNone/>
            </a:pPr>
            <a:endParaRPr lang="en-GB" dirty="0"/>
          </a:p>
        </p:txBody>
      </p:sp>
    </p:spTree>
    <p:extLst>
      <p:ext uri="{BB962C8B-B14F-4D97-AF65-F5344CB8AC3E}">
        <p14:creationId xmlns:p14="http://schemas.microsoft.com/office/powerpoint/2010/main" val="16011305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FF977F-33C8-DD40-B9EF-A4608DAB10AE}"/>
              </a:ext>
            </a:extLst>
          </p:cNvPr>
          <p:cNvSpPr>
            <a:spLocks noGrp="1"/>
          </p:cNvSpPr>
          <p:nvPr>
            <p:ph idx="1"/>
          </p:nvPr>
        </p:nvSpPr>
        <p:spPr>
          <a:xfrm>
            <a:off x="457200" y="681926"/>
            <a:ext cx="8229600" cy="5444238"/>
          </a:xfrm>
        </p:spPr>
        <p:txBody>
          <a:bodyPr>
            <a:normAutofit fontScale="85000" lnSpcReduction="20000"/>
          </a:bodyPr>
          <a:lstStyle/>
          <a:p>
            <a:pPr marL="0" indent="0">
              <a:buNone/>
            </a:pPr>
            <a:r>
              <a:rPr lang="en-GB" b="1" dirty="0"/>
              <a:t>Lead crystal: </a:t>
            </a:r>
            <a:r>
              <a:rPr lang="en-GB" dirty="0"/>
              <a:t>This form of glass includes sand, red lead and potash, which produces a slightly softer glass of high brilliance. The surface can be left plain or can be cut to produce prismatic effects and sparkle.</a:t>
            </a:r>
          </a:p>
          <a:p>
            <a:pPr marL="0" indent="0">
              <a:buNone/>
            </a:pPr>
            <a:endParaRPr lang="en-GB" dirty="0"/>
          </a:p>
          <a:p>
            <a:pPr marL="0" indent="0">
              <a:buNone/>
            </a:pPr>
            <a:r>
              <a:rPr lang="en-GB" b="1" dirty="0"/>
              <a:t>Borosilicate glass: </a:t>
            </a:r>
            <a:r>
              <a:rPr lang="en-GB" dirty="0"/>
              <a:t>This is glass made with the addition of borax, which increases its hardness and heat resistance. This type of glass is used for flame ware.</a:t>
            </a:r>
          </a:p>
          <a:p>
            <a:endParaRPr lang="en-GB" dirty="0"/>
          </a:p>
          <a:p>
            <a:pPr marL="0" indent="0">
              <a:buNone/>
            </a:pPr>
            <a:r>
              <a:rPr lang="en-GB" b="1" dirty="0"/>
              <a:t>Tempered and toughened glass: </a:t>
            </a:r>
            <a:r>
              <a:rPr lang="en-GB" dirty="0"/>
              <a:t>This glass has additional treatments to make it more resistant to the effects of heat. It is mostly used as ovenware glass, but the treatment is also used to produce glassware that needs to withstand heavy usage.</a:t>
            </a:r>
          </a:p>
          <a:p>
            <a:endParaRPr lang="en-GB" dirty="0"/>
          </a:p>
        </p:txBody>
      </p:sp>
    </p:spTree>
    <p:extLst>
      <p:ext uri="{BB962C8B-B14F-4D97-AF65-F5344CB8AC3E}">
        <p14:creationId xmlns:p14="http://schemas.microsoft.com/office/powerpoint/2010/main" val="18647679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82EB1-23FE-0E4B-9164-DDDA3BFAFB06}"/>
              </a:ext>
            </a:extLst>
          </p:cNvPr>
          <p:cNvSpPr>
            <a:spLocks noGrp="1"/>
          </p:cNvSpPr>
          <p:nvPr>
            <p:ph type="title"/>
          </p:nvPr>
        </p:nvSpPr>
        <p:spPr>
          <a:xfrm>
            <a:off x="457200" y="274638"/>
            <a:ext cx="8229600" cy="717254"/>
          </a:xfrm>
        </p:spPr>
        <p:txBody>
          <a:bodyPr>
            <a:normAutofit/>
          </a:bodyPr>
          <a:lstStyle/>
          <a:p>
            <a:r>
              <a:rPr lang="en-GB" sz="3200" b="1" dirty="0"/>
              <a:t>Disposables</a:t>
            </a:r>
          </a:p>
        </p:txBody>
      </p:sp>
      <p:sp>
        <p:nvSpPr>
          <p:cNvPr id="3" name="Content Placeholder 2">
            <a:extLst>
              <a:ext uri="{FF2B5EF4-FFF2-40B4-BE49-F238E27FC236}">
                <a16:creationId xmlns:a16="http://schemas.microsoft.com/office/drawing/2014/main" id="{3402893F-0F60-BC4E-B0AD-C1D72F6FF0F4}"/>
              </a:ext>
            </a:extLst>
          </p:cNvPr>
          <p:cNvSpPr>
            <a:spLocks noGrp="1"/>
          </p:cNvSpPr>
          <p:nvPr>
            <p:ph idx="1"/>
          </p:nvPr>
        </p:nvSpPr>
        <p:spPr>
          <a:xfrm>
            <a:off x="457200" y="1166018"/>
            <a:ext cx="8229600" cy="5417344"/>
          </a:xfrm>
        </p:spPr>
        <p:txBody>
          <a:bodyPr>
            <a:normAutofit fontScale="77500" lnSpcReduction="20000"/>
          </a:bodyPr>
          <a:lstStyle/>
          <a:p>
            <a:pPr marL="0" indent="0">
              <a:buNone/>
            </a:pPr>
            <a:r>
              <a:rPr lang="en-GB" dirty="0"/>
              <a:t>There has been considerable growth in the use of disposables due to a number of factors:</a:t>
            </a:r>
          </a:p>
          <a:p>
            <a:pPr marL="0" indent="0">
              <a:buNone/>
            </a:pPr>
            <a:endParaRPr lang="en-GB" dirty="0"/>
          </a:p>
          <a:p>
            <a:r>
              <a:rPr lang="en-GB" dirty="0"/>
              <a:t>the need to reduce costs</a:t>
            </a:r>
          </a:p>
          <a:p>
            <a:r>
              <a:rPr lang="en-GB" dirty="0"/>
              <a:t>the difficulty of obtaining labour for washing up</a:t>
            </a:r>
          </a:p>
          <a:p>
            <a:r>
              <a:rPr lang="en-GB" dirty="0"/>
              <a:t>to reduce the high cost of laundering</a:t>
            </a:r>
          </a:p>
          <a:p>
            <a:r>
              <a:rPr lang="en-GB" dirty="0"/>
              <a:t>improved standards of hygiene</a:t>
            </a:r>
          </a:p>
          <a:p>
            <a:r>
              <a:rPr lang="en-GB" dirty="0"/>
              <a:t>breakage cost minimisation</a:t>
            </a:r>
          </a:p>
          <a:p>
            <a:r>
              <a:rPr lang="en-GB" dirty="0"/>
              <a:t>reduction in storage space required</a:t>
            </a:r>
          </a:p>
          <a:p>
            <a:r>
              <a:rPr lang="en-GB" dirty="0"/>
              <a:t>changes in cooking and storage technology, for example, cook/chill and cook/freeze</a:t>
            </a:r>
          </a:p>
          <a:p>
            <a:r>
              <a:rPr lang="en-GB" dirty="0"/>
              <a:t>the needs of transport caterers on trains, boats and planes</a:t>
            </a:r>
          </a:p>
          <a:p>
            <a:r>
              <a:rPr lang="en-GB" dirty="0"/>
              <a:t>the development of fast-food and takeaway operations</a:t>
            </a:r>
          </a:p>
          <a:p>
            <a:r>
              <a:rPr lang="en-GB" dirty="0"/>
              <a:t>increased customer acceptability.</a:t>
            </a:r>
          </a:p>
          <a:p>
            <a:endParaRPr lang="en-GB" dirty="0"/>
          </a:p>
        </p:txBody>
      </p:sp>
    </p:spTree>
    <p:extLst>
      <p:ext uri="{BB962C8B-B14F-4D97-AF65-F5344CB8AC3E}">
        <p14:creationId xmlns:p14="http://schemas.microsoft.com/office/powerpoint/2010/main" val="21749825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0B3EB-1F78-6846-AA5F-1504B9377952}"/>
              </a:ext>
            </a:extLst>
          </p:cNvPr>
          <p:cNvSpPr>
            <a:spLocks noGrp="1"/>
          </p:cNvSpPr>
          <p:nvPr>
            <p:ph type="title"/>
          </p:nvPr>
        </p:nvSpPr>
        <p:spPr>
          <a:xfrm>
            <a:off x="457200" y="274638"/>
            <a:ext cx="8229600" cy="856738"/>
          </a:xfrm>
        </p:spPr>
        <p:txBody>
          <a:bodyPr>
            <a:normAutofit/>
          </a:bodyPr>
          <a:lstStyle/>
          <a:p>
            <a:r>
              <a:rPr lang="en-GB" sz="3200" b="1" dirty="0"/>
              <a:t>Automatic vending</a:t>
            </a:r>
          </a:p>
        </p:txBody>
      </p:sp>
      <p:sp>
        <p:nvSpPr>
          <p:cNvPr id="3" name="Content Placeholder 2">
            <a:extLst>
              <a:ext uri="{FF2B5EF4-FFF2-40B4-BE49-F238E27FC236}">
                <a16:creationId xmlns:a16="http://schemas.microsoft.com/office/drawing/2014/main" id="{2B6AF280-6BD8-E247-A21C-245D57AF9D6A}"/>
              </a:ext>
            </a:extLst>
          </p:cNvPr>
          <p:cNvSpPr>
            <a:spLocks noGrp="1"/>
          </p:cNvSpPr>
          <p:nvPr>
            <p:ph idx="1"/>
          </p:nvPr>
        </p:nvSpPr>
        <p:spPr>
          <a:xfrm>
            <a:off x="457200" y="1166015"/>
            <a:ext cx="8229600" cy="5691985"/>
          </a:xfrm>
        </p:spPr>
        <p:txBody>
          <a:bodyPr>
            <a:normAutofit fontScale="55000" lnSpcReduction="20000"/>
          </a:bodyPr>
          <a:lstStyle/>
          <a:p>
            <a:pPr marL="0" indent="0">
              <a:buNone/>
            </a:pPr>
            <a:r>
              <a:rPr lang="en-GB" sz="3400" dirty="0"/>
              <a:t>Vending can be used to provide either services and facilities or consumables including shoe cleaning,  toilets, baggage storage. It is more commonly used for the dispense of food and drink. There are various types of vending including:</a:t>
            </a:r>
          </a:p>
          <a:p>
            <a:pPr marL="0" indent="0">
              <a:buNone/>
            </a:pPr>
            <a:endParaRPr lang="en-GB" sz="3400" dirty="0"/>
          </a:p>
          <a:p>
            <a:pPr>
              <a:buFont typeface="Arial" panose="020B0604020202020204" pitchFamily="34" charset="0"/>
              <a:buChar char="•"/>
            </a:pPr>
            <a:r>
              <a:rPr lang="en-GB" sz="3400" dirty="0"/>
              <a:t>Merchandisers: customer can view the products on sale. Can be used for refrigerated drinks (bottles and cans) and pre-packaged meals and snacks. Can also be used for hot meals and snacks through internal heating</a:t>
            </a:r>
          </a:p>
          <a:p>
            <a:pPr>
              <a:buFont typeface="Arial" panose="020B0604020202020204" pitchFamily="34" charset="0"/>
              <a:buChar char="•"/>
            </a:pPr>
            <a:endParaRPr lang="en-GB" sz="3400" dirty="0"/>
          </a:p>
          <a:p>
            <a:pPr>
              <a:buFont typeface="Arial" panose="020B0604020202020204" pitchFamily="34" charset="0"/>
              <a:buChar char="•"/>
            </a:pPr>
            <a:r>
              <a:rPr lang="en-GB" sz="3400" dirty="0"/>
              <a:t>Hot beverage vendor: mixes the powdered ingredients with hot water to produce the product.</a:t>
            </a:r>
          </a:p>
          <a:p>
            <a:pPr>
              <a:buFont typeface="Arial" panose="020B0604020202020204" pitchFamily="34" charset="0"/>
              <a:buChar char="•"/>
            </a:pPr>
            <a:endParaRPr lang="en-GB" sz="3400" dirty="0"/>
          </a:p>
          <a:p>
            <a:pPr>
              <a:buFont typeface="Arial" panose="020B0604020202020204" pitchFamily="34" charset="0"/>
              <a:buChar char="•"/>
            </a:pPr>
            <a:r>
              <a:rPr lang="en-GB" sz="3400" dirty="0"/>
              <a:t>In-cup system: ingredients are already in individual cups to which hot water is added.</a:t>
            </a:r>
          </a:p>
          <a:p>
            <a:pPr>
              <a:buFont typeface="Arial" panose="020B0604020202020204" pitchFamily="34" charset="0"/>
              <a:buChar char="•"/>
            </a:pPr>
            <a:endParaRPr lang="en-GB" sz="3400" dirty="0"/>
          </a:p>
          <a:p>
            <a:pPr>
              <a:buFont typeface="Arial" panose="020B0604020202020204" pitchFamily="34" charset="0"/>
              <a:buChar char="•"/>
            </a:pPr>
            <a:r>
              <a:rPr lang="en-GB" sz="3400" dirty="0"/>
              <a:t>Cold beverage vendor: by use of post-mix syrup and water (carbonated or non-carbonated).</a:t>
            </a:r>
          </a:p>
          <a:p>
            <a:pPr>
              <a:buFont typeface="Arial" panose="020B0604020202020204" pitchFamily="34" charset="0"/>
              <a:buChar char="•"/>
            </a:pPr>
            <a:endParaRPr lang="en-GB" sz="3400" dirty="0"/>
          </a:p>
          <a:p>
            <a:pPr>
              <a:buFont typeface="Arial" panose="020B0604020202020204" pitchFamily="34" charset="0"/>
              <a:buChar char="•"/>
            </a:pPr>
            <a:r>
              <a:rPr lang="en-GB" sz="3400" dirty="0"/>
              <a:t>Micro-vend system: provides a range of hot or cold foods from which the customer may make a selection and heat in an accompanying microwave oven.</a:t>
            </a:r>
          </a:p>
          <a:p>
            <a:pPr marL="0" indent="0">
              <a:buNone/>
            </a:pPr>
            <a:endParaRPr lang="en-GB" dirty="0"/>
          </a:p>
        </p:txBody>
      </p:sp>
    </p:spTree>
    <p:extLst>
      <p:ext uri="{BB962C8B-B14F-4D97-AF65-F5344CB8AC3E}">
        <p14:creationId xmlns:p14="http://schemas.microsoft.com/office/powerpoint/2010/main" val="40821593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3. </a:t>
            </a:r>
            <a:r>
              <a:rPr lang="en-US" sz="4000" b="1" dirty="0">
                <a:solidFill>
                  <a:schemeClr val="bg1"/>
                </a:solidFill>
              </a:rPr>
              <a:t>The menu, menu knowledge and accompaniments</a:t>
            </a:r>
            <a:endParaRPr lang="en-US" b="1" dirty="0">
              <a:solidFill>
                <a:schemeClr val="bg1"/>
              </a:solidFill>
            </a:endParaRP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9167205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5FBC1-59CE-1549-80F5-7586E96FFE56}"/>
              </a:ext>
            </a:extLst>
          </p:cNvPr>
          <p:cNvSpPr>
            <a:spLocks noGrp="1"/>
          </p:cNvSpPr>
          <p:nvPr>
            <p:ph type="title"/>
          </p:nvPr>
        </p:nvSpPr>
        <p:spPr>
          <a:xfrm>
            <a:off x="457200" y="274638"/>
            <a:ext cx="8229600" cy="653014"/>
          </a:xfrm>
        </p:spPr>
        <p:txBody>
          <a:bodyPr>
            <a:normAutofit/>
          </a:bodyPr>
          <a:lstStyle/>
          <a:p>
            <a:r>
              <a:rPr lang="en-US" sz="3200" dirty="0"/>
              <a:t>Traditional Menu Sequence</a:t>
            </a:r>
          </a:p>
        </p:txBody>
      </p:sp>
      <p:graphicFrame>
        <p:nvGraphicFramePr>
          <p:cNvPr id="4" name="Table 4">
            <a:extLst>
              <a:ext uri="{FF2B5EF4-FFF2-40B4-BE49-F238E27FC236}">
                <a16:creationId xmlns:a16="http://schemas.microsoft.com/office/drawing/2014/main" id="{29CBFC0B-AF3F-9841-8E14-16F2720BE57E}"/>
              </a:ext>
            </a:extLst>
          </p:cNvPr>
          <p:cNvGraphicFramePr>
            <a:graphicFrameLocks noGrp="1"/>
          </p:cNvGraphicFramePr>
          <p:nvPr>
            <p:extLst>
              <p:ext uri="{D42A27DB-BD31-4B8C-83A1-F6EECF244321}">
                <p14:modId xmlns:p14="http://schemas.microsoft.com/office/powerpoint/2010/main" val="3514789660"/>
              </p:ext>
            </p:extLst>
          </p:nvPr>
        </p:nvGraphicFramePr>
        <p:xfrm>
          <a:off x="457197" y="1018540"/>
          <a:ext cx="8229598" cy="5455920"/>
        </p:xfrm>
        <a:graphic>
          <a:graphicData uri="http://schemas.openxmlformats.org/drawingml/2006/table">
            <a:tbl>
              <a:tblPr>
                <a:tableStyleId>{5C22544A-7EE6-4342-B048-85BDC9FD1C3A}</a:tableStyleId>
              </a:tblPr>
              <a:tblGrid>
                <a:gridCol w="2020960">
                  <a:extLst>
                    <a:ext uri="{9D8B030D-6E8A-4147-A177-3AD203B41FA5}">
                      <a16:colId xmlns:a16="http://schemas.microsoft.com/office/drawing/2014/main" val="2574587093"/>
                    </a:ext>
                  </a:extLst>
                </a:gridCol>
                <a:gridCol w="6208638">
                  <a:extLst>
                    <a:ext uri="{9D8B030D-6E8A-4147-A177-3AD203B41FA5}">
                      <a16:colId xmlns:a16="http://schemas.microsoft.com/office/drawing/2014/main" val="4124033679"/>
                    </a:ext>
                  </a:extLst>
                </a:gridCol>
              </a:tblGrid>
              <a:tr h="370840">
                <a:tc>
                  <a:txBody>
                    <a:bodyPr/>
                    <a:lstStyle/>
                    <a:p>
                      <a:r>
                        <a:rPr lang="en-US" dirty="0"/>
                        <a:t>1. Hors-d oeuvre</a:t>
                      </a:r>
                    </a:p>
                  </a:txBody>
                  <a:tcPr/>
                </a:tc>
                <a:tc>
                  <a:txBody>
                    <a:bodyPr/>
                    <a:lstStyle/>
                    <a:p>
                      <a:r>
                        <a:rPr lang="en-GB" sz="1600" b="0" i="0" kern="1200" dirty="0">
                          <a:solidFill>
                            <a:schemeClr val="dk1"/>
                          </a:solidFill>
                          <a:effectLst/>
                          <a:latin typeface="+mn-lt"/>
                          <a:ea typeface="+mn-ea"/>
                          <a:cs typeface="+mn-cs"/>
                        </a:rPr>
                        <a:t>A small amount of each variety being placed on the plate to make up a portion</a:t>
                      </a:r>
                      <a:r>
                        <a:rPr lang="en-GB" sz="1800" b="0" i="0" kern="1200" dirty="0">
                          <a:solidFill>
                            <a:schemeClr val="dk1"/>
                          </a:solidFill>
                          <a:effectLst/>
                          <a:latin typeface="+mn-lt"/>
                          <a:ea typeface="+mn-ea"/>
                          <a:cs typeface="+mn-cs"/>
                        </a:rPr>
                        <a:t>.</a:t>
                      </a:r>
                      <a:endParaRPr lang="en-US" dirty="0"/>
                    </a:p>
                    <a:p>
                      <a:r>
                        <a:rPr lang="en-US" sz="1600" i="1" dirty="0"/>
                        <a:t>Examples include: Fruit cocktails, shellfish, smoked salmon</a:t>
                      </a:r>
                    </a:p>
                  </a:txBody>
                  <a:tcPr/>
                </a:tc>
                <a:extLst>
                  <a:ext uri="{0D108BD9-81ED-4DB2-BD59-A6C34878D82A}">
                    <a16:rowId xmlns:a16="http://schemas.microsoft.com/office/drawing/2014/main" val="3796513962"/>
                  </a:ext>
                </a:extLst>
              </a:tr>
              <a:tr h="370840">
                <a:tc>
                  <a:txBody>
                    <a:bodyPr/>
                    <a:lstStyle/>
                    <a:p>
                      <a:r>
                        <a:rPr lang="en-US" dirty="0"/>
                        <a:t>2. Soups</a:t>
                      </a:r>
                    </a:p>
                  </a:txBody>
                  <a:tcPr/>
                </a:tc>
                <a:tc>
                  <a:txBody>
                    <a:bodyPr/>
                    <a:lstStyle/>
                    <a:p>
                      <a:r>
                        <a:rPr lang="en-US" sz="1600" dirty="0"/>
                        <a:t>Soups like clear soup(consommé) and the other a thick soup (crème, velouté, puree) are served during this course. Although it must be noted that the clear soup is always placed first on the menu</a:t>
                      </a:r>
                    </a:p>
                  </a:txBody>
                  <a:tcPr/>
                </a:tc>
                <a:extLst>
                  <a:ext uri="{0D108BD9-81ED-4DB2-BD59-A6C34878D82A}">
                    <a16:rowId xmlns:a16="http://schemas.microsoft.com/office/drawing/2014/main" val="2334290564"/>
                  </a:ext>
                </a:extLst>
              </a:tr>
              <a:tr h="370840">
                <a:tc>
                  <a:txBody>
                    <a:bodyPr/>
                    <a:lstStyle/>
                    <a:p>
                      <a:r>
                        <a:rPr lang="en-US" dirty="0"/>
                        <a:t>3. Eggs</a:t>
                      </a:r>
                    </a:p>
                  </a:txBody>
                  <a:tcPr/>
                </a:tc>
                <a:tc>
                  <a:txBody>
                    <a:bodyPr/>
                    <a:lstStyle/>
                    <a:p>
                      <a:r>
                        <a:rPr lang="en-US" sz="1600" dirty="0"/>
                        <a:t>There are many styles of cooking and preparation of eggs such as boiled, </a:t>
                      </a:r>
                      <a:r>
                        <a:rPr lang="en-US" sz="1600" dirty="0" err="1"/>
                        <a:t>en</a:t>
                      </a:r>
                      <a:r>
                        <a:rPr lang="en-US" sz="1600" dirty="0"/>
                        <a:t>-cocotte, poached or scrambled. </a:t>
                      </a:r>
                    </a:p>
                  </a:txBody>
                  <a:tcPr/>
                </a:tc>
                <a:extLst>
                  <a:ext uri="{0D108BD9-81ED-4DB2-BD59-A6C34878D82A}">
                    <a16:rowId xmlns:a16="http://schemas.microsoft.com/office/drawing/2014/main" val="1706977790"/>
                  </a:ext>
                </a:extLst>
              </a:tr>
              <a:tr h="370840">
                <a:tc>
                  <a:txBody>
                    <a:bodyPr/>
                    <a:lstStyle/>
                    <a:p>
                      <a:r>
                        <a:rPr lang="en-US" dirty="0"/>
                        <a:t>4.  Farinaceous</a:t>
                      </a:r>
                    </a:p>
                  </a:txBody>
                  <a:tcPr/>
                </a:tc>
                <a:tc>
                  <a:txBody>
                    <a:bodyPr/>
                    <a:lstStyle/>
                    <a:p>
                      <a:r>
                        <a:rPr lang="en-US" sz="1600" dirty="0"/>
                        <a:t>This includes different kinds of rice and pasta. Pasta dishes are spaghetti, lasagne and gnocchi. There are more than 200 varieties of pasta. The ingredients, size, shape and colour determine the type of pasta.</a:t>
                      </a:r>
                    </a:p>
                  </a:txBody>
                  <a:tcPr/>
                </a:tc>
                <a:extLst>
                  <a:ext uri="{0D108BD9-81ED-4DB2-BD59-A6C34878D82A}">
                    <a16:rowId xmlns:a16="http://schemas.microsoft.com/office/drawing/2014/main" val="1489620687"/>
                  </a:ext>
                </a:extLst>
              </a:tr>
              <a:tr h="370840">
                <a:tc>
                  <a:txBody>
                    <a:bodyPr/>
                    <a:lstStyle/>
                    <a:p>
                      <a:r>
                        <a:rPr lang="en-US" dirty="0"/>
                        <a:t>5. Fish</a:t>
                      </a:r>
                    </a:p>
                  </a:txBody>
                  <a:tcPr/>
                </a:tc>
                <a:tc>
                  <a:txBody>
                    <a:bodyPr/>
                    <a:lstStyle/>
                    <a:p>
                      <a:r>
                        <a:rPr lang="en-US" sz="1600" dirty="0"/>
                        <a:t>Fish, being soft-fibred, prepares the palate for the heavier meats that follow. Ideal fish for dinner menu compilation are: Sole, Salmon, Halibut, Escallops, etc. Rarely seen on a menu for the evening meal are Cod, Bass, Haddock, Brill, Hake, and Plaice</a:t>
                      </a:r>
                    </a:p>
                  </a:txBody>
                  <a:tcPr/>
                </a:tc>
                <a:extLst>
                  <a:ext uri="{0D108BD9-81ED-4DB2-BD59-A6C34878D82A}">
                    <a16:rowId xmlns:a16="http://schemas.microsoft.com/office/drawing/2014/main" val="1433587358"/>
                  </a:ext>
                </a:extLst>
              </a:tr>
              <a:tr h="370840">
                <a:tc>
                  <a:txBody>
                    <a:bodyPr/>
                    <a:lstStyle/>
                    <a:p>
                      <a:r>
                        <a:rPr lang="en-US" dirty="0"/>
                        <a:t>6. Entrées</a:t>
                      </a:r>
                    </a:p>
                  </a:txBody>
                  <a:tcPr/>
                </a:tc>
                <a:tc>
                  <a:txBody>
                    <a:bodyPr/>
                    <a:lstStyle/>
                    <a:p>
                      <a:r>
                        <a:rPr lang="en-US" sz="1600" dirty="0"/>
                        <a:t>The first of the meat courses, Entrées is generally small, well-garnished dishes which come from the kitchen ready for service. They are always accompanied by very rich gravy or sauce when relive follow entrée then potatoes and vegetables are not served with the latter; if, however, a reliever does not follow the entrée they would be served with the dish.</a:t>
                      </a:r>
                    </a:p>
                  </a:txBody>
                  <a:tcPr/>
                </a:tc>
                <a:extLst>
                  <a:ext uri="{0D108BD9-81ED-4DB2-BD59-A6C34878D82A}">
                    <a16:rowId xmlns:a16="http://schemas.microsoft.com/office/drawing/2014/main" val="709434644"/>
                  </a:ext>
                </a:extLst>
              </a:tr>
            </a:tbl>
          </a:graphicData>
        </a:graphic>
      </p:graphicFrame>
    </p:spTree>
    <p:extLst>
      <p:ext uri="{BB962C8B-B14F-4D97-AF65-F5344CB8AC3E}">
        <p14:creationId xmlns:p14="http://schemas.microsoft.com/office/powerpoint/2010/main" val="21116433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155216A-82DB-6645-9122-DE457D3F9864}"/>
              </a:ext>
            </a:extLst>
          </p:cNvPr>
          <p:cNvGraphicFramePr>
            <a:graphicFrameLocks noGrp="1"/>
          </p:cNvGraphicFramePr>
          <p:nvPr>
            <p:extLst>
              <p:ext uri="{D42A27DB-BD31-4B8C-83A1-F6EECF244321}">
                <p14:modId xmlns:p14="http://schemas.microsoft.com/office/powerpoint/2010/main" val="1886920394"/>
              </p:ext>
            </p:extLst>
          </p:nvPr>
        </p:nvGraphicFramePr>
        <p:xfrm>
          <a:off x="457201" y="221974"/>
          <a:ext cx="8229598" cy="6141720"/>
        </p:xfrm>
        <a:graphic>
          <a:graphicData uri="http://schemas.openxmlformats.org/drawingml/2006/table">
            <a:tbl>
              <a:tblPr>
                <a:tableStyleId>{5C22544A-7EE6-4342-B048-85BDC9FD1C3A}</a:tableStyleId>
              </a:tblPr>
              <a:tblGrid>
                <a:gridCol w="2020960">
                  <a:extLst>
                    <a:ext uri="{9D8B030D-6E8A-4147-A177-3AD203B41FA5}">
                      <a16:colId xmlns:a16="http://schemas.microsoft.com/office/drawing/2014/main" val="1716078362"/>
                    </a:ext>
                  </a:extLst>
                </a:gridCol>
                <a:gridCol w="6208638">
                  <a:extLst>
                    <a:ext uri="{9D8B030D-6E8A-4147-A177-3AD203B41FA5}">
                      <a16:colId xmlns:a16="http://schemas.microsoft.com/office/drawing/2014/main" val="2921502214"/>
                    </a:ext>
                  </a:extLst>
                </a:gridCol>
              </a:tblGrid>
              <a:tr h="370840">
                <a:tc>
                  <a:txBody>
                    <a:bodyPr/>
                    <a:lstStyle/>
                    <a:p>
                      <a:r>
                        <a:rPr lang="en-US" dirty="0"/>
                        <a:t>7. Sorbet</a:t>
                      </a:r>
                    </a:p>
                  </a:txBody>
                  <a:tcPr/>
                </a:tc>
                <a:tc>
                  <a:txBody>
                    <a:bodyPr/>
                    <a:lstStyle/>
                    <a:p>
                      <a:r>
                        <a:rPr lang="en-US" sz="1600" dirty="0"/>
                        <a:t>The sorbet counteracts the previous dishes and rejuvenates the appetite for those that are to follow. It is water and crushed ice slush flavoured as a rule with champagne and served in a glass.</a:t>
                      </a:r>
                    </a:p>
                  </a:txBody>
                  <a:tcPr/>
                </a:tc>
                <a:extLst>
                  <a:ext uri="{0D108BD9-81ED-4DB2-BD59-A6C34878D82A}">
                    <a16:rowId xmlns:a16="http://schemas.microsoft.com/office/drawing/2014/main" val="861296393"/>
                  </a:ext>
                </a:extLst>
              </a:tr>
              <a:tr h="370840">
                <a:tc>
                  <a:txBody>
                    <a:bodyPr/>
                    <a:lstStyle/>
                    <a:p>
                      <a:r>
                        <a:rPr lang="en-US" dirty="0"/>
                        <a:t>8. </a:t>
                      </a:r>
                      <a:r>
                        <a:rPr lang="en-US" dirty="0" err="1"/>
                        <a:t>Relevé</a:t>
                      </a:r>
                      <a:endParaRPr lang="en-US" dirty="0"/>
                    </a:p>
                  </a:txBody>
                  <a:tcPr/>
                </a:tc>
                <a:tc>
                  <a:txBody>
                    <a:bodyPr/>
                    <a:lstStyle/>
                    <a:p>
                      <a:r>
                        <a:rPr lang="en-US" sz="1600" dirty="0"/>
                        <a:t>This refers to the main roasts or other larger joints of meat, which would be served together with potatoes and vegetables.</a:t>
                      </a:r>
                    </a:p>
                  </a:txBody>
                  <a:tcPr/>
                </a:tc>
                <a:extLst>
                  <a:ext uri="{0D108BD9-81ED-4DB2-BD59-A6C34878D82A}">
                    <a16:rowId xmlns:a16="http://schemas.microsoft.com/office/drawing/2014/main" val="1926526607"/>
                  </a:ext>
                </a:extLst>
              </a:tr>
              <a:tr h="370840">
                <a:tc>
                  <a:txBody>
                    <a:bodyPr/>
                    <a:lstStyle/>
                    <a:p>
                      <a:r>
                        <a:rPr lang="en-US" dirty="0"/>
                        <a:t>9. </a:t>
                      </a:r>
                      <a:r>
                        <a:rPr lang="en-US" dirty="0" err="1"/>
                        <a:t>Rôti</a:t>
                      </a:r>
                      <a:endParaRPr lang="en-US" dirty="0"/>
                    </a:p>
                  </a:txBody>
                  <a:tcPr/>
                </a:tc>
                <a:tc>
                  <a:txBody>
                    <a:bodyPr/>
                    <a:lstStyle/>
                    <a:p>
                      <a:r>
                        <a:rPr lang="en-US" sz="1600" dirty="0"/>
                        <a:t>This term traditionally refers to roasted game or poultry dishes.. </a:t>
                      </a:r>
                      <a:r>
                        <a:rPr lang="en-US" sz="1600" i="1" dirty="0"/>
                        <a:t>Beef fillet, lamb chops, pork chops are examples</a:t>
                      </a:r>
                    </a:p>
                  </a:txBody>
                  <a:tcPr/>
                </a:tc>
                <a:extLst>
                  <a:ext uri="{0D108BD9-81ED-4DB2-BD59-A6C34878D82A}">
                    <a16:rowId xmlns:a16="http://schemas.microsoft.com/office/drawing/2014/main" val="206732191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10. Vegetables</a:t>
                      </a:r>
                    </a:p>
                    <a:p>
                      <a:endParaRPr lang="en-US" dirty="0"/>
                    </a:p>
                  </a:txBody>
                  <a:tcPr/>
                </a:tc>
                <a:tc>
                  <a:txBody>
                    <a:bodyPr/>
                    <a:lstStyle/>
                    <a:p>
                      <a:r>
                        <a:rPr lang="en-US" sz="1600" i="0" dirty="0"/>
                        <a:t>Apart from vegetables served with the </a:t>
                      </a:r>
                      <a:r>
                        <a:rPr lang="en-US" sz="1600" i="0" dirty="0" err="1"/>
                        <a:t>Relevé</a:t>
                      </a:r>
                      <a:r>
                        <a:rPr lang="en-US" sz="1600" i="0" dirty="0"/>
                        <a:t> or Roast courses, certain vegetables (e.g. asparagus and artichokes) may be served as a separate course, although these types of dishes are now more commonly served as starters.</a:t>
                      </a:r>
                    </a:p>
                  </a:txBody>
                  <a:tcPr/>
                </a:tc>
                <a:extLst>
                  <a:ext uri="{0D108BD9-81ED-4DB2-BD59-A6C34878D82A}">
                    <a16:rowId xmlns:a16="http://schemas.microsoft.com/office/drawing/2014/main" val="486275153"/>
                  </a:ext>
                </a:extLst>
              </a:tr>
              <a:tr h="370840">
                <a:tc>
                  <a:txBody>
                    <a:bodyPr/>
                    <a:lstStyle/>
                    <a:p>
                      <a:r>
                        <a:rPr lang="en-US" dirty="0"/>
                        <a:t>11. Salad</a:t>
                      </a:r>
                    </a:p>
                  </a:txBody>
                  <a:tcPr/>
                </a:tc>
                <a:tc>
                  <a:txBody>
                    <a:bodyPr/>
                    <a:lstStyle/>
                    <a:p>
                      <a:r>
                        <a:rPr lang="en-US" sz="1600" dirty="0"/>
                        <a:t>Often refers to a small plate of salad that is taken after a main course (or courses) and is quite often simply a green salad and dressing.</a:t>
                      </a:r>
                    </a:p>
                  </a:txBody>
                  <a:tcPr/>
                </a:tc>
                <a:extLst>
                  <a:ext uri="{0D108BD9-81ED-4DB2-BD59-A6C34878D82A}">
                    <a16:rowId xmlns:a16="http://schemas.microsoft.com/office/drawing/2014/main" val="21333221"/>
                  </a:ext>
                </a:extLst>
              </a:tr>
              <a:tr h="370840">
                <a:tc>
                  <a:txBody>
                    <a:bodyPr/>
                    <a:lstStyle/>
                    <a:p>
                      <a:r>
                        <a:rPr lang="en-US" dirty="0"/>
                        <a:t>12. Cold buffet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Fish, meat, pâtés, mousses</a:t>
                      </a:r>
                    </a:p>
                    <a:p>
                      <a:endParaRPr lang="en-US" sz="1600" dirty="0"/>
                    </a:p>
                  </a:txBody>
                  <a:tcPr/>
                </a:tc>
                <a:extLst>
                  <a:ext uri="{0D108BD9-81ED-4DB2-BD59-A6C34878D82A}">
                    <a16:rowId xmlns:a16="http://schemas.microsoft.com/office/drawing/2014/main" val="1110450036"/>
                  </a:ext>
                </a:extLst>
              </a:tr>
              <a:tr h="370840">
                <a:tc>
                  <a:txBody>
                    <a:bodyPr/>
                    <a:lstStyle/>
                    <a:p>
                      <a:r>
                        <a:rPr lang="en-US" dirty="0"/>
                        <a:t>13. Cheese</a:t>
                      </a:r>
                    </a:p>
                  </a:txBody>
                  <a:tcPr/>
                </a:tc>
                <a:tc>
                  <a:txBody>
                    <a:bodyPr/>
                    <a:lstStyle/>
                    <a:p>
                      <a:r>
                        <a:rPr lang="en-US" sz="1600" dirty="0"/>
                        <a:t>A range of cheeses and various accompaniments,</a:t>
                      </a:r>
                    </a:p>
                  </a:txBody>
                  <a:tcPr/>
                </a:tc>
                <a:extLst>
                  <a:ext uri="{0D108BD9-81ED-4DB2-BD59-A6C34878D82A}">
                    <a16:rowId xmlns:a16="http://schemas.microsoft.com/office/drawing/2014/main" val="4095055779"/>
                  </a:ext>
                </a:extLst>
              </a:tr>
              <a:tr h="370840">
                <a:tc>
                  <a:txBody>
                    <a:bodyPr/>
                    <a:lstStyle/>
                    <a:p>
                      <a:r>
                        <a:rPr lang="en-US" dirty="0"/>
                        <a:t>14. Sweets</a:t>
                      </a:r>
                    </a:p>
                  </a:txBody>
                  <a:tcPr/>
                </a:tc>
                <a:tc>
                  <a:txBody>
                    <a:bodyPr/>
                    <a:lstStyle/>
                    <a:p>
                      <a:r>
                        <a:rPr lang="en-US" sz="1600" dirty="0"/>
                        <a:t>Hot or cold puddings, flans, Pastries, Ices etc.</a:t>
                      </a:r>
                    </a:p>
                  </a:txBody>
                  <a:tcPr/>
                </a:tc>
                <a:extLst>
                  <a:ext uri="{0D108BD9-81ED-4DB2-BD59-A6C34878D82A}">
                    <a16:rowId xmlns:a16="http://schemas.microsoft.com/office/drawing/2014/main" val="448595404"/>
                  </a:ext>
                </a:extLst>
              </a:tr>
              <a:tr h="370840">
                <a:tc>
                  <a:txBody>
                    <a:bodyPr/>
                    <a:lstStyle/>
                    <a:p>
                      <a:r>
                        <a:rPr lang="en-US" dirty="0"/>
                        <a:t>15. Savouries</a:t>
                      </a:r>
                    </a:p>
                  </a:txBody>
                  <a:tcPr/>
                </a:tc>
                <a:tc>
                  <a:txBody>
                    <a:bodyPr/>
                    <a:lstStyle/>
                    <a:p>
                      <a:r>
                        <a:rPr lang="en-US" sz="1600" dirty="0"/>
                        <a:t>A dish of pungent taste, such as anchovies on toast or pickled fruit. They are served hot on toast or as savoury soufflé. </a:t>
                      </a:r>
                      <a:r>
                        <a:rPr lang="en-US" sz="1600" i="1" dirty="0"/>
                        <a:t>Welsh rarebit, Scotch woodcock, Canape Diane are some of the examples</a:t>
                      </a:r>
                    </a:p>
                  </a:txBody>
                  <a:tcPr/>
                </a:tc>
                <a:extLst>
                  <a:ext uri="{0D108BD9-81ED-4DB2-BD59-A6C34878D82A}">
                    <a16:rowId xmlns:a16="http://schemas.microsoft.com/office/drawing/2014/main" val="2711336866"/>
                  </a:ext>
                </a:extLst>
              </a:tr>
              <a:tr h="370840">
                <a:tc>
                  <a:txBody>
                    <a:bodyPr/>
                    <a:lstStyle/>
                    <a:p>
                      <a:r>
                        <a:rPr lang="en-US" dirty="0"/>
                        <a:t>16. Dessert</a:t>
                      </a:r>
                    </a:p>
                  </a:txBody>
                  <a:tcPr/>
                </a:tc>
                <a:tc>
                  <a:txBody>
                    <a:bodyPr/>
                    <a:lstStyle/>
                    <a:p>
                      <a:r>
                        <a:rPr lang="en-US" sz="1600" dirty="0"/>
                        <a:t>Fresh fruits of all kinds</a:t>
                      </a:r>
                    </a:p>
                  </a:txBody>
                  <a:tcPr/>
                </a:tc>
                <a:extLst>
                  <a:ext uri="{0D108BD9-81ED-4DB2-BD59-A6C34878D82A}">
                    <a16:rowId xmlns:a16="http://schemas.microsoft.com/office/drawing/2014/main" val="4099855379"/>
                  </a:ext>
                </a:extLst>
              </a:tr>
            </a:tbl>
          </a:graphicData>
        </a:graphic>
      </p:graphicFrame>
    </p:spTree>
    <p:extLst>
      <p:ext uri="{BB962C8B-B14F-4D97-AF65-F5344CB8AC3E}">
        <p14:creationId xmlns:p14="http://schemas.microsoft.com/office/powerpoint/2010/main" val="38985432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DCF0350A-9F90-3C4C-B112-5D9CFB21C903}"/>
              </a:ext>
            </a:extLst>
          </p:cNvPr>
          <p:cNvGraphicFramePr>
            <a:graphicFrameLocks noGrp="1"/>
          </p:cNvGraphicFramePr>
          <p:nvPr/>
        </p:nvGraphicFramePr>
        <p:xfrm>
          <a:off x="636103" y="1397000"/>
          <a:ext cx="7991060" cy="4765040"/>
        </p:xfrm>
        <a:graphic>
          <a:graphicData uri="http://schemas.openxmlformats.org/drawingml/2006/table">
            <a:tbl>
              <a:tblPr>
                <a:tableStyleId>{5C22544A-7EE6-4342-B048-85BDC9FD1C3A}</a:tableStyleId>
              </a:tblPr>
              <a:tblGrid>
                <a:gridCol w="3995530">
                  <a:extLst>
                    <a:ext uri="{9D8B030D-6E8A-4147-A177-3AD203B41FA5}">
                      <a16:colId xmlns:a16="http://schemas.microsoft.com/office/drawing/2014/main" val="3036599810"/>
                    </a:ext>
                  </a:extLst>
                </a:gridCol>
                <a:gridCol w="3995530">
                  <a:extLst>
                    <a:ext uri="{9D8B030D-6E8A-4147-A177-3AD203B41FA5}">
                      <a16:colId xmlns:a16="http://schemas.microsoft.com/office/drawing/2014/main" val="3731173164"/>
                    </a:ext>
                  </a:extLst>
                </a:gridCol>
              </a:tblGrid>
              <a:tr h="370840">
                <a:tc>
                  <a:txBody>
                    <a:bodyPr/>
                    <a:lstStyle/>
                    <a:p>
                      <a:pPr algn="ctr"/>
                      <a:r>
                        <a:rPr lang="en-US" b="1" dirty="0">
                          <a:solidFill>
                            <a:schemeClr val="bg1"/>
                          </a:solidFill>
                        </a:rPr>
                        <a:t>Table d’hôte menu</a:t>
                      </a:r>
                    </a:p>
                  </a:txBody>
                  <a:tcPr>
                    <a:solidFill>
                      <a:schemeClr val="tx2">
                        <a:lumMod val="75000"/>
                      </a:schemeClr>
                    </a:solidFill>
                  </a:tcPr>
                </a:tc>
                <a:tc>
                  <a:txBody>
                    <a:bodyPr/>
                    <a:lstStyle/>
                    <a:p>
                      <a:pPr algn="ctr"/>
                      <a:r>
                        <a:rPr lang="en-US" b="1" dirty="0" err="1">
                          <a:solidFill>
                            <a:schemeClr val="bg1"/>
                          </a:solidFill>
                        </a:rPr>
                        <a:t>À</a:t>
                      </a:r>
                      <a:r>
                        <a:rPr lang="en-US" b="1" dirty="0">
                          <a:solidFill>
                            <a:schemeClr val="bg1"/>
                          </a:solidFill>
                        </a:rPr>
                        <a:t> la carte menu</a:t>
                      </a:r>
                    </a:p>
                  </a:txBody>
                  <a:tcPr>
                    <a:solidFill>
                      <a:schemeClr val="tx2">
                        <a:lumMod val="75000"/>
                      </a:schemeClr>
                    </a:solidFill>
                  </a:tcPr>
                </a:tc>
                <a:extLst>
                  <a:ext uri="{0D108BD9-81ED-4DB2-BD59-A6C34878D82A}">
                    <a16:rowId xmlns:a16="http://schemas.microsoft.com/office/drawing/2014/main" val="3080357626"/>
                  </a:ext>
                </a:extLst>
              </a:tr>
              <a:tr h="370840">
                <a:tc>
                  <a:txBody>
                    <a:bodyPr/>
                    <a:lstStyle/>
                    <a:p>
                      <a:pPr marL="285750" indent="-285750">
                        <a:buFont typeface="Arial" panose="020B0604020202020204" pitchFamily="34" charset="0"/>
                        <a:buChar char="•"/>
                      </a:pPr>
                      <a:r>
                        <a:rPr lang="en-US" dirty="0"/>
                        <a:t>Restricted menu</a:t>
                      </a:r>
                    </a:p>
                    <a:p>
                      <a:pPr marL="285750" indent="-285750">
                        <a:buFont typeface="Arial" panose="020B0604020202020204" pitchFamily="34" charset="0"/>
                        <a:buChar char="•"/>
                      </a:pPr>
                      <a:r>
                        <a:rPr lang="en-US" dirty="0"/>
                        <a:t>Offers small number of courses 3-4</a:t>
                      </a:r>
                    </a:p>
                    <a:p>
                      <a:pPr marL="285750" indent="-285750">
                        <a:buFont typeface="Arial" panose="020B0604020202020204" pitchFamily="34" charset="0"/>
                        <a:buChar char="•"/>
                      </a:pPr>
                      <a:r>
                        <a:rPr lang="en-US" dirty="0"/>
                        <a:t>A limited choice within each course</a:t>
                      </a:r>
                    </a:p>
                    <a:p>
                      <a:pPr marL="285750" indent="-285750">
                        <a:buFont typeface="Arial" panose="020B0604020202020204" pitchFamily="34" charset="0"/>
                        <a:buChar char="•"/>
                      </a:pPr>
                      <a:r>
                        <a:rPr lang="en-US" dirty="0"/>
                        <a:t>Contains popular dishes</a:t>
                      </a:r>
                    </a:p>
                    <a:p>
                      <a:pPr marL="285750" indent="-285750">
                        <a:buFont typeface="Arial" panose="020B0604020202020204" pitchFamily="34" charset="0"/>
                        <a:buChar char="•"/>
                      </a:pPr>
                      <a:r>
                        <a:rPr lang="en-US" dirty="0"/>
                        <a:t>A fixed selling price</a:t>
                      </a:r>
                    </a:p>
                    <a:p>
                      <a:pPr marL="285750" indent="-285750">
                        <a:buFont typeface="Arial" panose="020B0604020202020204" pitchFamily="34" charset="0"/>
                        <a:buChar char="•"/>
                      </a:pPr>
                      <a:r>
                        <a:rPr lang="en-US" dirty="0"/>
                        <a:t>Uses readily available ingredients</a:t>
                      </a:r>
                    </a:p>
                    <a:p>
                      <a:pPr marL="285750" indent="-285750">
                        <a:buFont typeface="Arial" panose="020B0604020202020204" pitchFamily="34" charset="0"/>
                        <a:buChar char="•"/>
                      </a:pPr>
                      <a:r>
                        <a:rPr lang="en-US" dirty="0"/>
                        <a:t>All the dishes ready at the same time</a:t>
                      </a:r>
                    </a:p>
                  </a:txBody>
                  <a:tcPr/>
                </a:tc>
                <a:tc>
                  <a:txBody>
                    <a:bodyPr/>
                    <a:lstStyle/>
                    <a:p>
                      <a:pPr marL="285750" indent="-285750">
                        <a:buFont typeface="Arial" panose="020B0604020202020204" pitchFamily="34" charset="0"/>
                        <a:buChar char="•"/>
                      </a:pPr>
                      <a:r>
                        <a:rPr lang="en-US" dirty="0"/>
                        <a:t>Large menu offering greater choice</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Listing under the course headings all the dishes available</a:t>
                      </a:r>
                    </a:p>
                    <a:p>
                      <a:pPr marL="285750" indent="-285750">
                        <a:buFont typeface="Arial" panose="020B0604020202020204" pitchFamily="34" charset="0"/>
                        <a:buChar char="•"/>
                      </a:pPr>
                      <a:r>
                        <a:rPr lang="en-US" dirty="0"/>
                        <a:t>All dishes prepared to order</a:t>
                      </a:r>
                    </a:p>
                    <a:p>
                      <a:pPr marL="285750" indent="-285750">
                        <a:buFont typeface="Arial" panose="020B0604020202020204" pitchFamily="34" charset="0"/>
                        <a:buChar char="•"/>
                      </a:pPr>
                      <a:r>
                        <a:rPr lang="en-US" dirty="0"/>
                        <a:t>Each dish is separately priced</a:t>
                      </a:r>
                    </a:p>
                    <a:p>
                      <a:pPr marL="285750" indent="-285750">
                        <a:buFont typeface="Arial" panose="020B0604020202020204" pitchFamily="34" charset="0"/>
                        <a:buChar char="•"/>
                      </a:pPr>
                      <a:r>
                        <a:rPr lang="en-US" dirty="0"/>
                        <a:t>More expensive than a table d’hôte menu</a:t>
                      </a:r>
                    </a:p>
                    <a:p>
                      <a:pPr marL="285750" indent="-285750">
                        <a:buFont typeface="Arial" panose="020B0604020202020204" pitchFamily="34" charset="0"/>
                        <a:buChar char="•"/>
                      </a:pPr>
                      <a:r>
                        <a:rPr lang="en-US" dirty="0"/>
                        <a:t>Often contains exotic and high cost seasonal foods</a:t>
                      </a:r>
                    </a:p>
                  </a:txBody>
                  <a:tcPr/>
                </a:tc>
                <a:extLst>
                  <a:ext uri="{0D108BD9-81ED-4DB2-BD59-A6C34878D82A}">
                    <a16:rowId xmlns:a16="http://schemas.microsoft.com/office/drawing/2014/main" val="2026010905"/>
                  </a:ext>
                </a:extLst>
              </a:tr>
              <a:tr h="370840">
                <a:tc>
                  <a:txBody>
                    <a:bodyPr/>
                    <a:lstStyle/>
                    <a:p>
                      <a:pPr algn="ctr"/>
                      <a:r>
                        <a:rPr lang="en-US" b="1" dirty="0">
                          <a:solidFill>
                            <a:schemeClr val="bg1"/>
                          </a:solidFill>
                        </a:rPr>
                        <a:t>Used for</a:t>
                      </a:r>
                    </a:p>
                  </a:txBody>
                  <a:tcPr>
                    <a:solidFill>
                      <a:schemeClr val="tx2">
                        <a:lumMod val="75000"/>
                      </a:schemeClr>
                    </a:solidFill>
                  </a:tcPr>
                </a:tc>
                <a:tc>
                  <a:txBody>
                    <a:bodyPr/>
                    <a:lstStyle/>
                    <a:p>
                      <a:pPr algn="ctr"/>
                      <a:r>
                        <a:rPr lang="en-US" b="1" dirty="0">
                          <a:solidFill>
                            <a:schemeClr val="bg1"/>
                          </a:solidFill>
                        </a:rPr>
                        <a:t>Used for</a:t>
                      </a:r>
                    </a:p>
                  </a:txBody>
                  <a:tcPr>
                    <a:solidFill>
                      <a:schemeClr val="tx2">
                        <a:lumMod val="75000"/>
                      </a:schemeClr>
                    </a:solidFill>
                  </a:tcPr>
                </a:tc>
                <a:extLst>
                  <a:ext uri="{0D108BD9-81ED-4DB2-BD59-A6C34878D82A}">
                    <a16:rowId xmlns:a16="http://schemas.microsoft.com/office/drawing/2014/main" val="338088847"/>
                  </a:ext>
                </a:extLst>
              </a:tr>
              <a:tr h="370840">
                <a:tc>
                  <a:txBody>
                    <a:bodyPr/>
                    <a:lstStyle/>
                    <a:p>
                      <a:pPr marL="285750" indent="-285750">
                        <a:buFont typeface="Arial" panose="020B0604020202020204" pitchFamily="34" charset="0"/>
                        <a:buChar char="•"/>
                      </a:pPr>
                      <a:r>
                        <a:rPr lang="en-US" dirty="0"/>
                        <a:t>Breakfast, lunch and dinner</a:t>
                      </a:r>
                    </a:p>
                    <a:p>
                      <a:pPr marL="0" indent="0">
                        <a:buFontTx/>
                        <a:buNone/>
                      </a:pPr>
                      <a:r>
                        <a:rPr lang="en-US" dirty="0"/>
                        <a:t>     with adaptations for </a:t>
                      </a:r>
                    </a:p>
                    <a:p>
                      <a:pPr marL="285750" indent="-285750">
                        <a:buFont typeface="Arial" panose="020B0604020202020204" pitchFamily="34" charset="0"/>
                        <a:buChar char="•"/>
                      </a:pPr>
                      <a:r>
                        <a:rPr lang="en-US" dirty="0"/>
                        <a:t>Buffets</a:t>
                      </a:r>
                    </a:p>
                    <a:p>
                      <a:pPr marL="285750" indent="-285750">
                        <a:buFont typeface="Arial" panose="020B0604020202020204" pitchFamily="34" charset="0"/>
                        <a:buChar char="•"/>
                      </a:pPr>
                      <a:r>
                        <a:rPr lang="en-US" dirty="0"/>
                        <a:t>Banquets</a:t>
                      </a:r>
                    </a:p>
                    <a:p>
                      <a:pPr marL="285750" indent="-285750">
                        <a:buFont typeface="Arial" panose="020B0604020202020204" pitchFamily="34" charset="0"/>
                        <a:buChar char="•"/>
                      </a:pPr>
                      <a:r>
                        <a:rPr lang="en-US" dirty="0"/>
                        <a:t>Cyclical menus</a:t>
                      </a:r>
                    </a:p>
                  </a:txBody>
                  <a:tcPr/>
                </a:tc>
                <a:tc>
                  <a:txBody>
                    <a:bodyPr/>
                    <a:lstStyle/>
                    <a:p>
                      <a:r>
                        <a:rPr lang="en-US" dirty="0"/>
                        <a:t>Breakfast, lunch and dinner</a:t>
                      </a:r>
                    </a:p>
                    <a:p>
                      <a:r>
                        <a:rPr lang="en-US" dirty="0"/>
                        <a:t>Special promotions (Plat du jour)</a:t>
                      </a:r>
                    </a:p>
                  </a:txBody>
                  <a:tcPr/>
                </a:tc>
                <a:extLst>
                  <a:ext uri="{0D108BD9-81ED-4DB2-BD59-A6C34878D82A}">
                    <a16:rowId xmlns:a16="http://schemas.microsoft.com/office/drawing/2014/main" val="96144553"/>
                  </a:ext>
                </a:extLst>
              </a:tr>
            </a:tbl>
          </a:graphicData>
        </a:graphic>
      </p:graphicFrame>
      <p:sp>
        <p:nvSpPr>
          <p:cNvPr id="7" name="TextBox 6">
            <a:extLst>
              <a:ext uri="{FF2B5EF4-FFF2-40B4-BE49-F238E27FC236}">
                <a16:creationId xmlns:a16="http://schemas.microsoft.com/office/drawing/2014/main" id="{057BB48C-93AB-F94E-8F76-D3DF16AC2ACA}"/>
              </a:ext>
            </a:extLst>
          </p:cNvPr>
          <p:cNvSpPr txBox="1"/>
          <p:nvPr/>
        </p:nvSpPr>
        <p:spPr>
          <a:xfrm>
            <a:off x="662610" y="326628"/>
            <a:ext cx="7818780" cy="584775"/>
          </a:xfrm>
          <a:prstGeom prst="rect">
            <a:avLst/>
          </a:prstGeom>
          <a:noFill/>
        </p:spPr>
        <p:txBody>
          <a:bodyPr wrap="square" rtlCol="0">
            <a:spAutoFit/>
          </a:bodyPr>
          <a:lstStyle/>
          <a:p>
            <a:pPr algn="ctr"/>
            <a:r>
              <a:rPr lang="en-US" sz="3200" b="1" dirty="0"/>
              <a:t>The two basic menu types</a:t>
            </a:r>
          </a:p>
        </p:txBody>
      </p:sp>
    </p:spTree>
    <p:extLst>
      <p:ext uri="{BB962C8B-B14F-4D97-AF65-F5344CB8AC3E}">
        <p14:creationId xmlns:p14="http://schemas.microsoft.com/office/powerpoint/2010/main" val="8367600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9CC3A-9BF3-4E4F-B974-E43B78FE5EA3}"/>
              </a:ext>
            </a:extLst>
          </p:cNvPr>
          <p:cNvSpPr>
            <a:spLocks noGrp="1"/>
          </p:cNvSpPr>
          <p:nvPr>
            <p:ph type="title"/>
          </p:nvPr>
        </p:nvSpPr>
        <p:spPr/>
        <p:txBody>
          <a:bodyPr>
            <a:normAutofit/>
          </a:bodyPr>
          <a:lstStyle/>
          <a:p>
            <a:r>
              <a:rPr lang="en-GB" sz="3200" b="1" dirty="0"/>
              <a:t>Influences on the menu</a:t>
            </a:r>
          </a:p>
        </p:txBody>
      </p:sp>
      <p:sp>
        <p:nvSpPr>
          <p:cNvPr id="3" name="Content Placeholder 2">
            <a:extLst>
              <a:ext uri="{FF2B5EF4-FFF2-40B4-BE49-F238E27FC236}">
                <a16:creationId xmlns:a16="http://schemas.microsoft.com/office/drawing/2014/main" id="{512F5A99-8AA9-384C-9515-305580962B94}"/>
              </a:ext>
            </a:extLst>
          </p:cNvPr>
          <p:cNvSpPr>
            <a:spLocks noGrp="1"/>
          </p:cNvSpPr>
          <p:nvPr>
            <p:ph idx="1"/>
          </p:nvPr>
        </p:nvSpPr>
        <p:spPr/>
        <p:txBody>
          <a:bodyPr>
            <a:normAutofit fontScale="85000" lnSpcReduction="20000"/>
          </a:bodyPr>
          <a:lstStyle/>
          <a:p>
            <a:pPr marL="0" indent="0">
              <a:buNone/>
            </a:pPr>
            <a:r>
              <a:rPr lang="en-GB" dirty="0"/>
              <a:t>Menu content was traditionally based on classic cuisine, but these days menus are continually being influenced by food trends, fads and fashions.</a:t>
            </a:r>
          </a:p>
          <a:p>
            <a:pPr marL="0" indent="0">
              <a:buNone/>
            </a:pPr>
            <a:endParaRPr lang="en-GB" dirty="0"/>
          </a:p>
          <a:p>
            <a:pPr marL="0" indent="0">
              <a:buNone/>
            </a:pPr>
            <a:r>
              <a:rPr lang="en-GB" dirty="0"/>
              <a:t>The following are major influences on menu content:</a:t>
            </a:r>
          </a:p>
          <a:p>
            <a:pPr marL="0" indent="0">
              <a:buNone/>
            </a:pPr>
            <a:endParaRPr lang="en-GB" dirty="0"/>
          </a:p>
          <a:p>
            <a:r>
              <a:rPr lang="en-GB" dirty="0"/>
              <a:t>the relationship between health and eating</a:t>
            </a:r>
          </a:p>
          <a:p>
            <a:r>
              <a:rPr lang="en-GB" dirty="0"/>
              <a:t>dietary requirements</a:t>
            </a:r>
          </a:p>
          <a:p>
            <a:r>
              <a:rPr lang="en-GB" dirty="0"/>
              <a:t>cultural and religious influences</a:t>
            </a:r>
          </a:p>
          <a:p>
            <a:r>
              <a:rPr lang="en-GB" dirty="0"/>
              <a:t>vegetarianism</a:t>
            </a:r>
          </a:p>
          <a:p>
            <a:r>
              <a:rPr lang="en-GB" dirty="0"/>
              <a:t>ethical influences.</a:t>
            </a:r>
          </a:p>
        </p:txBody>
      </p:sp>
    </p:spTree>
    <p:extLst>
      <p:ext uri="{BB962C8B-B14F-4D97-AF65-F5344CB8AC3E}">
        <p14:creationId xmlns:p14="http://schemas.microsoft.com/office/powerpoint/2010/main" val="29026916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06CF1-1981-A848-BFA0-4D34D8586307}"/>
              </a:ext>
            </a:extLst>
          </p:cNvPr>
          <p:cNvSpPr>
            <a:spLocks noGrp="1"/>
          </p:cNvSpPr>
          <p:nvPr>
            <p:ph type="title"/>
          </p:nvPr>
        </p:nvSpPr>
        <p:spPr>
          <a:xfrm>
            <a:off x="457200" y="274638"/>
            <a:ext cx="8229600" cy="841240"/>
          </a:xfrm>
        </p:spPr>
        <p:txBody>
          <a:bodyPr>
            <a:normAutofit/>
          </a:bodyPr>
          <a:lstStyle/>
          <a:p>
            <a:r>
              <a:rPr lang="en-GB" sz="3200" b="1" dirty="0"/>
              <a:t>Essential menu knowledge</a:t>
            </a:r>
          </a:p>
        </p:txBody>
      </p:sp>
      <p:sp>
        <p:nvSpPr>
          <p:cNvPr id="3" name="Content Placeholder 2">
            <a:extLst>
              <a:ext uri="{FF2B5EF4-FFF2-40B4-BE49-F238E27FC236}">
                <a16:creationId xmlns:a16="http://schemas.microsoft.com/office/drawing/2014/main" id="{6DC37FC2-B70F-F945-A165-1337ED1BAF25}"/>
              </a:ext>
            </a:extLst>
          </p:cNvPr>
          <p:cNvSpPr>
            <a:spLocks noGrp="1"/>
          </p:cNvSpPr>
          <p:nvPr>
            <p:ph idx="1"/>
          </p:nvPr>
        </p:nvSpPr>
        <p:spPr>
          <a:xfrm>
            <a:off x="457200" y="991892"/>
            <a:ext cx="8229600" cy="5591469"/>
          </a:xfrm>
        </p:spPr>
        <p:txBody>
          <a:bodyPr>
            <a:normAutofit fontScale="77500" lnSpcReduction="20000"/>
          </a:bodyPr>
          <a:lstStyle/>
          <a:p>
            <a:pPr marL="0" indent="0">
              <a:buNone/>
            </a:pPr>
            <a:r>
              <a:rPr lang="en-GB" sz="3600" dirty="0"/>
              <a:t>Servers need to know:</a:t>
            </a:r>
          </a:p>
          <a:p>
            <a:pPr marL="0" indent="0">
              <a:buNone/>
            </a:pPr>
            <a:endParaRPr lang="en-GB" sz="3600" dirty="0"/>
          </a:p>
          <a:p>
            <a:r>
              <a:rPr lang="en-GB" sz="3600" dirty="0"/>
              <a:t>what they are serving</a:t>
            </a:r>
          </a:p>
          <a:p>
            <a:endParaRPr lang="en-GB" sz="3600" dirty="0"/>
          </a:p>
          <a:p>
            <a:r>
              <a:rPr lang="en-GB" sz="3600" dirty="0"/>
              <a:t>the service requirements</a:t>
            </a:r>
          </a:p>
          <a:p>
            <a:endParaRPr lang="en-GB" sz="3600" dirty="0"/>
          </a:p>
          <a:p>
            <a:pPr marL="0" indent="0">
              <a:buNone/>
            </a:pPr>
            <a:r>
              <a:rPr lang="en-GB" sz="3600" dirty="0"/>
              <a:t>To be able to advise the customer on:</a:t>
            </a:r>
          </a:p>
          <a:p>
            <a:endParaRPr lang="en-GB" sz="3600" dirty="0"/>
          </a:p>
          <a:p>
            <a:r>
              <a:rPr lang="en-GB" sz="3600" dirty="0"/>
              <a:t>the content of dishes</a:t>
            </a:r>
          </a:p>
          <a:p>
            <a:endParaRPr lang="en-GB" sz="3600" dirty="0"/>
          </a:p>
          <a:p>
            <a:r>
              <a:rPr lang="en-GB" sz="3600" dirty="0"/>
              <a:t>the methods used in making the dishes</a:t>
            </a:r>
          </a:p>
          <a:p>
            <a:endParaRPr lang="en-GB" sz="3600" dirty="0"/>
          </a:p>
          <a:p>
            <a:r>
              <a:rPr lang="en-GB" sz="3600" dirty="0"/>
              <a:t>the accompaniments offered</a:t>
            </a:r>
          </a:p>
          <a:p>
            <a:endParaRPr lang="en-GB" dirty="0"/>
          </a:p>
          <a:p>
            <a:endParaRPr lang="en-GB" dirty="0"/>
          </a:p>
        </p:txBody>
      </p:sp>
    </p:spTree>
    <p:extLst>
      <p:ext uri="{BB962C8B-B14F-4D97-AF65-F5344CB8AC3E}">
        <p14:creationId xmlns:p14="http://schemas.microsoft.com/office/powerpoint/2010/main" val="24179552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ED35D-5602-1040-9551-C9DB0B5F74B4}"/>
              </a:ext>
            </a:extLst>
          </p:cNvPr>
          <p:cNvSpPr>
            <a:spLocks noGrp="1"/>
          </p:cNvSpPr>
          <p:nvPr>
            <p:ph type="title"/>
          </p:nvPr>
        </p:nvSpPr>
        <p:spPr/>
        <p:txBody>
          <a:bodyPr>
            <a:normAutofit/>
          </a:bodyPr>
          <a:lstStyle/>
          <a:p>
            <a:r>
              <a:rPr lang="en-GB" sz="3200" b="1" dirty="0"/>
              <a:t>Main cooking methods</a:t>
            </a:r>
          </a:p>
        </p:txBody>
      </p:sp>
      <p:sp>
        <p:nvSpPr>
          <p:cNvPr id="4" name="Content Placeholder 3">
            <a:extLst>
              <a:ext uri="{FF2B5EF4-FFF2-40B4-BE49-F238E27FC236}">
                <a16:creationId xmlns:a16="http://schemas.microsoft.com/office/drawing/2014/main" id="{293D8EF1-DBB7-2B4E-97EC-A347AB5BC915}"/>
              </a:ext>
            </a:extLst>
          </p:cNvPr>
          <p:cNvSpPr>
            <a:spLocks noGrp="1"/>
          </p:cNvSpPr>
          <p:nvPr>
            <p:ph sz="half" idx="1"/>
          </p:nvPr>
        </p:nvSpPr>
        <p:spPr/>
        <p:txBody>
          <a:bodyPr/>
          <a:lstStyle/>
          <a:p>
            <a:pPr marL="457200" lvl="1" indent="-457200">
              <a:buFont typeface="Arial" panose="020B0604020202020204" pitchFamily="34" charset="0"/>
              <a:buChar char="•"/>
            </a:pPr>
            <a:r>
              <a:rPr lang="en-GB" sz="2800" dirty="0"/>
              <a:t>Baking</a:t>
            </a:r>
          </a:p>
          <a:p>
            <a:pPr marL="457200" lvl="1" indent="-457200">
              <a:buFont typeface="Arial" panose="020B0604020202020204" pitchFamily="34" charset="0"/>
              <a:buChar char="•"/>
            </a:pPr>
            <a:r>
              <a:rPr lang="en-GB" sz="2800" dirty="0"/>
              <a:t>Boiling</a:t>
            </a:r>
          </a:p>
          <a:p>
            <a:pPr marL="457200" lvl="1" indent="-457200">
              <a:buFont typeface="Arial" panose="020B0604020202020204" pitchFamily="34" charset="0"/>
              <a:buChar char="•"/>
            </a:pPr>
            <a:r>
              <a:rPr lang="en-GB" sz="2800" dirty="0"/>
              <a:t>Braising</a:t>
            </a:r>
          </a:p>
          <a:p>
            <a:pPr marL="457200" lvl="1" indent="-457200">
              <a:buFont typeface="Arial" panose="020B0604020202020204" pitchFamily="34" charset="0"/>
              <a:buChar char="•"/>
            </a:pPr>
            <a:r>
              <a:rPr lang="en-GB" sz="2800" dirty="0"/>
              <a:t>Deep frying</a:t>
            </a:r>
          </a:p>
          <a:p>
            <a:pPr marL="457200" lvl="1" indent="-457200">
              <a:buFont typeface="Arial" panose="020B0604020202020204" pitchFamily="34" charset="0"/>
              <a:buChar char="•"/>
            </a:pPr>
            <a:r>
              <a:rPr lang="en-GB" sz="2800" dirty="0"/>
              <a:t>Grilling</a:t>
            </a:r>
          </a:p>
          <a:p>
            <a:pPr marL="457200" lvl="1" indent="-457200">
              <a:buFont typeface="Arial" panose="020B0604020202020204" pitchFamily="34" charset="0"/>
              <a:buChar char="•"/>
            </a:pPr>
            <a:r>
              <a:rPr lang="en-GB" sz="2800" dirty="0"/>
              <a:t>Microwave</a:t>
            </a:r>
          </a:p>
          <a:p>
            <a:endParaRPr lang="en-GB" dirty="0"/>
          </a:p>
        </p:txBody>
      </p:sp>
      <p:sp>
        <p:nvSpPr>
          <p:cNvPr id="5" name="Content Placeholder 4">
            <a:extLst>
              <a:ext uri="{FF2B5EF4-FFF2-40B4-BE49-F238E27FC236}">
                <a16:creationId xmlns:a16="http://schemas.microsoft.com/office/drawing/2014/main" id="{7B7B3CBB-2C95-C64F-A042-B3D19F1E9C94}"/>
              </a:ext>
            </a:extLst>
          </p:cNvPr>
          <p:cNvSpPr>
            <a:spLocks noGrp="1"/>
          </p:cNvSpPr>
          <p:nvPr>
            <p:ph sz="half" idx="2"/>
          </p:nvPr>
        </p:nvSpPr>
        <p:spPr/>
        <p:txBody>
          <a:bodyPr/>
          <a:lstStyle/>
          <a:p>
            <a:pPr marL="457200" lvl="1" indent="-457200">
              <a:buFont typeface="Arial" panose="020B0604020202020204" pitchFamily="34" charset="0"/>
              <a:buChar char="•"/>
            </a:pPr>
            <a:r>
              <a:rPr lang="en-GB" sz="2800" dirty="0"/>
              <a:t>Poaching</a:t>
            </a:r>
          </a:p>
          <a:p>
            <a:pPr marL="457200" lvl="1" indent="-457200">
              <a:buFont typeface="Arial" panose="020B0604020202020204" pitchFamily="34" charset="0"/>
              <a:buChar char="•"/>
            </a:pPr>
            <a:r>
              <a:rPr lang="en-GB" sz="2800" dirty="0"/>
              <a:t>Roasting</a:t>
            </a:r>
          </a:p>
          <a:p>
            <a:pPr marL="457200" lvl="1" indent="-457200">
              <a:buFont typeface="Arial" panose="020B0604020202020204" pitchFamily="34" charset="0"/>
              <a:buChar char="•"/>
            </a:pPr>
            <a:r>
              <a:rPr lang="en-GB" sz="2800" dirty="0"/>
              <a:t>Shallow frying</a:t>
            </a:r>
          </a:p>
          <a:p>
            <a:pPr marL="457200" lvl="1" indent="-457200">
              <a:buFont typeface="Arial" panose="020B0604020202020204" pitchFamily="34" charset="0"/>
              <a:buChar char="•"/>
            </a:pPr>
            <a:r>
              <a:rPr lang="en-GB" sz="2800" dirty="0"/>
              <a:t>Steaming</a:t>
            </a:r>
          </a:p>
          <a:p>
            <a:pPr marL="457200" lvl="1" indent="-457200">
              <a:buFont typeface="Arial" panose="020B0604020202020204" pitchFamily="34" charset="0"/>
              <a:buChar char="•"/>
            </a:pPr>
            <a:r>
              <a:rPr lang="en-GB" sz="2800" dirty="0"/>
              <a:t>Stewing</a:t>
            </a:r>
          </a:p>
          <a:p>
            <a:pPr marL="457200" lvl="1" indent="-457200">
              <a:buFont typeface="Arial" panose="020B0604020202020204" pitchFamily="34" charset="0"/>
              <a:buChar char="•"/>
            </a:pPr>
            <a:r>
              <a:rPr lang="en-GB" sz="2800" dirty="0"/>
              <a:t>Water bath</a:t>
            </a:r>
          </a:p>
          <a:p>
            <a:endParaRPr lang="en-GB" dirty="0"/>
          </a:p>
        </p:txBody>
      </p:sp>
    </p:spTree>
    <p:extLst>
      <p:ext uri="{BB962C8B-B14F-4D97-AF65-F5344CB8AC3E}">
        <p14:creationId xmlns:p14="http://schemas.microsoft.com/office/powerpoint/2010/main" val="13360981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06968-FAE4-C740-9E3A-48003DB75644}"/>
              </a:ext>
            </a:extLst>
          </p:cNvPr>
          <p:cNvSpPr>
            <a:spLocks noGrp="1"/>
          </p:cNvSpPr>
          <p:nvPr>
            <p:ph type="title"/>
          </p:nvPr>
        </p:nvSpPr>
        <p:spPr>
          <a:xfrm>
            <a:off x="457200" y="274638"/>
            <a:ext cx="8229600" cy="717254"/>
          </a:xfrm>
        </p:spPr>
        <p:txBody>
          <a:bodyPr>
            <a:normAutofit/>
          </a:bodyPr>
          <a:lstStyle/>
          <a:p>
            <a:r>
              <a:rPr lang="en-GB" sz="3200" b="1" dirty="0"/>
              <a:t>Sauces</a:t>
            </a:r>
          </a:p>
        </p:txBody>
      </p:sp>
      <p:graphicFrame>
        <p:nvGraphicFramePr>
          <p:cNvPr id="4" name="Table 4">
            <a:extLst>
              <a:ext uri="{FF2B5EF4-FFF2-40B4-BE49-F238E27FC236}">
                <a16:creationId xmlns:a16="http://schemas.microsoft.com/office/drawing/2014/main" id="{2ABC7D6D-2E05-EC45-B5CD-FDDBAD47608F}"/>
              </a:ext>
            </a:extLst>
          </p:cNvPr>
          <p:cNvGraphicFramePr>
            <a:graphicFrameLocks noGrp="1"/>
          </p:cNvGraphicFramePr>
          <p:nvPr>
            <p:ph idx="1"/>
            <p:extLst>
              <p:ext uri="{D42A27DB-BD31-4B8C-83A1-F6EECF244321}">
                <p14:modId xmlns:p14="http://schemas.microsoft.com/office/powerpoint/2010/main" val="2920612068"/>
              </p:ext>
            </p:extLst>
          </p:nvPr>
        </p:nvGraphicFramePr>
        <p:xfrm>
          <a:off x="457200" y="1255363"/>
          <a:ext cx="8229600" cy="4804470"/>
        </p:xfrm>
        <a:graphic>
          <a:graphicData uri="http://schemas.openxmlformats.org/drawingml/2006/table">
            <a:tbl>
              <a:tblPr>
                <a:tableStyleId>{5C22544A-7EE6-4342-B048-85BDC9FD1C3A}</a:tableStyleId>
              </a:tblPr>
              <a:tblGrid>
                <a:gridCol w="2394488">
                  <a:extLst>
                    <a:ext uri="{9D8B030D-6E8A-4147-A177-3AD203B41FA5}">
                      <a16:colId xmlns:a16="http://schemas.microsoft.com/office/drawing/2014/main" val="2380248537"/>
                    </a:ext>
                  </a:extLst>
                </a:gridCol>
                <a:gridCol w="5835112">
                  <a:extLst>
                    <a:ext uri="{9D8B030D-6E8A-4147-A177-3AD203B41FA5}">
                      <a16:colId xmlns:a16="http://schemas.microsoft.com/office/drawing/2014/main" val="1926392871"/>
                    </a:ext>
                  </a:extLst>
                </a:gridCol>
              </a:tblGrid>
              <a:tr h="472041">
                <a:tc>
                  <a:txBody>
                    <a:bodyPr/>
                    <a:lstStyle/>
                    <a:p>
                      <a:r>
                        <a:rPr lang="en-GB" dirty="0"/>
                        <a:t>Fond brun</a:t>
                      </a:r>
                    </a:p>
                  </a:txBody>
                  <a:tcPr/>
                </a:tc>
                <a:tc>
                  <a:txBody>
                    <a:bodyPr/>
                    <a:lstStyle/>
                    <a:p>
                      <a:r>
                        <a:rPr lang="en-GB" dirty="0"/>
                        <a:t>Basic brown meat sauce</a:t>
                      </a:r>
                    </a:p>
                  </a:txBody>
                  <a:tcPr/>
                </a:tc>
                <a:extLst>
                  <a:ext uri="{0D108BD9-81ED-4DB2-BD59-A6C34878D82A}">
                    <a16:rowId xmlns:a16="http://schemas.microsoft.com/office/drawing/2014/main" val="2005796458"/>
                  </a:ext>
                </a:extLst>
              </a:tr>
              <a:tr h="472041">
                <a:tc>
                  <a:txBody>
                    <a:bodyPr/>
                    <a:lstStyle/>
                    <a:p>
                      <a:r>
                        <a:rPr lang="en-GB" dirty="0"/>
                        <a:t>Velouté</a:t>
                      </a:r>
                    </a:p>
                  </a:txBody>
                  <a:tcPr/>
                </a:tc>
                <a:tc>
                  <a:txBody>
                    <a:bodyPr/>
                    <a:lstStyle/>
                    <a:p>
                      <a:r>
                        <a:rPr lang="en-GB" dirty="0"/>
                        <a:t>White sauce using fish, meat or vegetable stock</a:t>
                      </a:r>
                    </a:p>
                  </a:txBody>
                  <a:tcPr/>
                </a:tc>
                <a:extLst>
                  <a:ext uri="{0D108BD9-81ED-4DB2-BD59-A6C34878D82A}">
                    <a16:rowId xmlns:a16="http://schemas.microsoft.com/office/drawing/2014/main" val="2420881782"/>
                  </a:ext>
                </a:extLst>
              </a:tr>
              <a:tr h="472041">
                <a:tc>
                  <a:txBody>
                    <a:bodyPr/>
                    <a:lstStyle/>
                    <a:p>
                      <a:r>
                        <a:rPr lang="en-GB" dirty="0"/>
                        <a:t>Allemande</a:t>
                      </a:r>
                    </a:p>
                  </a:txBody>
                  <a:tcPr/>
                </a:tc>
                <a:tc>
                  <a:txBody>
                    <a:bodyPr/>
                    <a:lstStyle/>
                    <a:p>
                      <a:r>
                        <a:rPr lang="en-GB" dirty="0"/>
                        <a:t>A velouté thickened with cream and egg yolks</a:t>
                      </a:r>
                    </a:p>
                  </a:txBody>
                  <a:tcPr/>
                </a:tc>
                <a:extLst>
                  <a:ext uri="{0D108BD9-81ED-4DB2-BD59-A6C34878D82A}">
                    <a16:rowId xmlns:a16="http://schemas.microsoft.com/office/drawing/2014/main" val="3945462928"/>
                  </a:ext>
                </a:extLst>
              </a:tr>
              <a:tr h="472041">
                <a:tc>
                  <a:txBody>
                    <a:bodyPr/>
                    <a:lstStyle/>
                    <a:p>
                      <a:r>
                        <a:rPr lang="en-GB" dirty="0"/>
                        <a:t>Béchamel</a:t>
                      </a:r>
                    </a:p>
                  </a:txBody>
                  <a:tcPr/>
                </a:tc>
                <a:tc>
                  <a:txBody>
                    <a:bodyPr/>
                    <a:lstStyle/>
                    <a:p>
                      <a:r>
                        <a:rPr lang="en-GB" dirty="0"/>
                        <a:t>Savoury white sauce made with milk</a:t>
                      </a:r>
                    </a:p>
                  </a:txBody>
                  <a:tcPr/>
                </a:tc>
                <a:extLst>
                  <a:ext uri="{0D108BD9-81ED-4DB2-BD59-A6C34878D82A}">
                    <a16:rowId xmlns:a16="http://schemas.microsoft.com/office/drawing/2014/main" val="1683263031"/>
                  </a:ext>
                </a:extLst>
              </a:tr>
              <a:tr h="472041">
                <a:tc>
                  <a:txBody>
                    <a:bodyPr/>
                    <a:lstStyle/>
                    <a:p>
                      <a:r>
                        <a:rPr lang="en-GB" dirty="0"/>
                        <a:t>Tomato</a:t>
                      </a:r>
                    </a:p>
                  </a:txBody>
                  <a:tcPr/>
                </a:tc>
                <a:tc>
                  <a:txBody>
                    <a:bodyPr/>
                    <a:lstStyle/>
                    <a:p>
                      <a:r>
                        <a:rPr lang="en-GB" dirty="0"/>
                        <a:t>Made with fresh, tined or puréed tomatoes</a:t>
                      </a:r>
                    </a:p>
                  </a:txBody>
                  <a:tcPr/>
                </a:tc>
                <a:extLst>
                  <a:ext uri="{0D108BD9-81ED-4DB2-BD59-A6C34878D82A}">
                    <a16:rowId xmlns:a16="http://schemas.microsoft.com/office/drawing/2014/main" val="2692412782"/>
                  </a:ext>
                </a:extLst>
              </a:tr>
              <a:tr h="814755">
                <a:tc>
                  <a:txBody>
                    <a:bodyPr/>
                    <a:lstStyle/>
                    <a:p>
                      <a:r>
                        <a:rPr lang="en-GB" dirty="0"/>
                        <a:t>Mayonnaise</a:t>
                      </a:r>
                    </a:p>
                  </a:txBody>
                  <a:tcPr/>
                </a:tc>
                <a:tc>
                  <a:txBody>
                    <a:bodyPr/>
                    <a:lstStyle/>
                    <a:p>
                      <a:r>
                        <a:rPr lang="en-GB" dirty="0"/>
                        <a:t>Cold sauce made with egg yolks, oil, vinegar, salt and pepper and mustard</a:t>
                      </a:r>
                    </a:p>
                  </a:txBody>
                  <a:tcPr/>
                </a:tc>
                <a:extLst>
                  <a:ext uri="{0D108BD9-81ED-4DB2-BD59-A6C34878D82A}">
                    <a16:rowId xmlns:a16="http://schemas.microsoft.com/office/drawing/2014/main" val="1303364094"/>
                  </a:ext>
                </a:extLst>
              </a:tr>
              <a:tr h="814755">
                <a:tc>
                  <a:txBody>
                    <a:bodyPr/>
                    <a:lstStyle/>
                    <a:p>
                      <a:r>
                        <a:rPr lang="en-GB" dirty="0"/>
                        <a:t>Hollandaise</a:t>
                      </a:r>
                    </a:p>
                  </a:txBody>
                  <a:tcPr/>
                </a:tc>
                <a:tc>
                  <a:txBody>
                    <a:bodyPr/>
                    <a:lstStyle/>
                    <a:p>
                      <a:r>
                        <a:rPr lang="en-GB" dirty="0"/>
                        <a:t>Hot sauce made from melted butter, egg yolks, shallots and vinegar</a:t>
                      </a:r>
                    </a:p>
                  </a:txBody>
                  <a:tcPr/>
                </a:tc>
                <a:extLst>
                  <a:ext uri="{0D108BD9-81ED-4DB2-BD59-A6C34878D82A}">
                    <a16:rowId xmlns:a16="http://schemas.microsoft.com/office/drawing/2014/main" val="2712308812"/>
                  </a:ext>
                </a:extLst>
              </a:tr>
              <a:tr h="814755">
                <a:tc>
                  <a:txBody>
                    <a:bodyPr/>
                    <a:lstStyle/>
                    <a:p>
                      <a:r>
                        <a:rPr lang="en-GB" dirty="0"/>
                        <a:t>Vinaigrette</a:t>
                      </a:r>
                    </a:p>
                  </a:txBody>
                  <a:tcPr/>
                </a:tc>
                <a:tc>
                  <a:txBody>
                    <a:bodyPr/>
                    <a:lstStyle/>
                    <a:p>
                      <a:r>
                        <a:rPr lang="en-GB" dirty="0"/>
                        <a:t>Cold sauce made from mixing oil, vinegar and a selection of seasonings</a:t>
                      </a:r>
                    </a:p>
                  </a:txBody>
                  <a:tcPr/>
                </a:tc>
                <a:extLst>
                  <a:ext uri="{0D108BD9-81ED-4DB2-BD59-A6C34878D82A}">
                    <a16:rowId xmlns:a16="http://schemas.microsoft.com/office/drawing/2014/main" val="900479286"/>
                  </a:ext>
                </a:extLst>
              </a:tr>
            </a:tbl>
          </a:graphicData>
        </a:graphic>
      </p:graphicFrame>
    </p:spTree>
    <p:extLst>
      <p:ext uri="{BB962C8B-B14F-4D97-AF65-F5344CB8AC3E}">
        <p14:creationId xmlns:p14="http://schemas.microsoft.com/office/powerpoint/2010/main" val="14806057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7D2-065A-5146-A79B-5D1A08B34363}"/>
              </a:ext>
            </a:extLst>
          </p:cNvPr>
          <p:cNvSpPr>
            <a:spLocks noGrp="1"/>
          </p:cNvSpPr>
          <p:nvPr>
            <p:ph type="title"/>
          </p:nvPr>
        </p:nvSpPr>
        <p:spPr>
          <a:xfrm>
            <a:off x="457200" y="274638"/>
            <a:ext cx="8229600" cy="701755"/>
          </a:xfrm>
        </p:spPr>
        <p:txBody>
          <a:bodyPr>
            <a:normAutofit/>
          </a:bodyPr>
          <a:lstStyle/>
          <a:p>
            <a:r>
              <a:rPr lang="en-GB" sz="3200" b="1" dirty="0"/>
              <a:t>Accompaniments</a:t>
            </a:r>
          </a:p>
        </p:txBody>
      </p:sp>
      <p:sp>
        <p:nvSpPr>
          <p:cNvPr id="3" name="Content Placeholder 2">
            <a:extLst>
              <a:ext uri="{FF2B5EF4-FFF2-40B4-BE49-F238E27FC236}">
                <a16:creationId xmlns:a16="http://schemas.microsoft.com/office/drawing/2014/main" id="{F86994FE-F664-B24B-8431-091299516D32}"/>
              </a:ext>
            </a:extLst>
          </p:cNvPr>
          <p:cNvSpPr>
            <a:spLocks noGrp="1"/>
          </p:cNvSpPr>
          <p:nvPr>
            <p:ph idx="1"/>
          </p:nvPr>
        </p:nvSpPr>
        <p:spPr>
          <a:xfrm>
            <a:off x="457200" y="1239864"/>
            <a:ext cx="8229600" cy="4886299"/>
          </a:xfrm>
        </p:spPr>
        <p:txBody>
          <a:bodyPr>
            <a:normAutofit fontScale="92500" lnSpcReduction="10000"/>
          </a:bodyPr>
          <a:lstStyle/>
          <a:p>
            <a:r>
              <a:rPr lang="en-GB" sz="2800" dirty="0"/>
              <a:t>There are a number of dishes where traditional accompaniments are normally served.</a:t>
            </a:r>
          </a:p>
          <a:p>
            <a:endParaRPr lang="en-GB" sz="2800" dirty="0"/>
          </a:p>
          <a:p>
            <a:r>
              <a:rPr lang="en-GB" sz="2800" dirty="0"/>
              <a:t>Accompaniments offered with certain dishes are mainly to assist in improving the flavour or to counteract richness. </a:t>
            </a:r>
          </a:p>
          <a:p>
            <a:endParaRPr lang="en-GB" sz="2800" dirty="0"/>
          </a:p>
          <a:p>
            <a:r>
              <a:rPr lang="en-GB" sz="2800" dirty="0"/>
              <a:t>There are also traditions indicating the appropriate lay-up or cover for certain dishes</a:t>
            </a:r>
            <a:r>
              <a:rPr lang="en-GB" dirty="0"/>
              <a:t>.</a:t>
            </a:r>
          </a:p>
          <a:p>
            <a:endParaRPr lang="en-GB" dirty="0"/>
          </a:p>
          <a:p>
            <a:r>
              <a:rPr lang="en-GB" sz="2800" dirty="0"/>
              <a:t>The next slide gives a few examples</a:t>
            </a:r>
          </a:p>
          <a:p>
            <a:endParaRPr lang="en-GB" dirty="0"/>
          </a:p>
        </p:txBody>
      </p:sp>
    </p:spTree>
    <p:extLst>
      <p:ext uri="{BB962C8B-B14F-4D97-AF65-F5344CB8AC3E}">
        <p14:creationId xmlns:p14="http://schemas.microsoft.com/office/powerpoint/2010/main" val="38589549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2E0C532-958A-CF4E-8899-85FA86C0C718}"/>
              </a:ext>
            </a:extLst>
          </p:cNvPr>
          <p:cNvGraphicFramePr>
            <a:graphicFrameLocks noGrp="1"/>
          </p:cNvGraphicFramePr>
          <p:nvPr>
            <p:ph idx="1"/>
            <p:extLst>
              <p:ext uri="{D42A27DB-BD31-4B8C-83A1-F6EECF244321}">
                <p14:modId xmlns:p14="http://schemas.microsoft.com/office/powerpoint/2010/main" val="1310662464"/>
              </p:ext>
            </p:extLst>
          </p:nvPr>
        </p:nvGraphicFramePr>
        <p:xfrm>
          <a:off x="302216" y="492760"/>
          <a:ext cx="8229600" cy="6045200"/>
        </p:xfrm>
        <a:graphic>
          <a:graphicData uri="http://schemas.openxmlformats.org/drawingml/2006/table">
            <a:tbl>
              <a:tblPr firstRow="1" bandRow="1">
                <a:tableStyleId>{5C22544A-7EE6-4342-B048-85BDC9FD1C3A}</a:tableStyleId>
              </a:tblPr>
              <a:tblGrid>
                <a:gridCol w="2100021">
                  <a:extLst>
                    <a:ext uri="{9D8B030D-6E8A-4147-A177-3AD203B41FA5}">
                      <a16:colId xmlns:a16="http://schemas.microsoft.com/office/drawing/2014/main" val="2315864327"/>
                    </a:ext>
                  </a:extLst>
                </a:gridCol>
                <a:gridCol w="2743200">
                  <a:extLst>
                    <a:ext uri="{9D8B030D-6E8A-4147-A177-3AD203B41FA5}">
                      <a16:colId xmlns:a16="http://schemas.microsoft.com/office/drawing/2014/main" val="832865609"/>
                    </a:ext>
                  </a:extLst>
                </a:gridCol>
                <a:gridCol w="3386379">
                  <a:extLst>
                    <a:ext uri="{9D8B030D-6E8A-4147-A177-3AD203B41FA5}">
                      <a16:colId xmlns:a16="http://schemas.microsoft.com/office/drawing/2014/main" val="156967639"/>
                    </a:ext>
                  </a:extLst>
                </a:gridCol>
              </a:tblGrid>
              <a:tr h="370840">
                <a:tc>
                  <a:txBody>
                    <a:bodyPr/>
                    <a:lstStyle/>
                    <a:p>
                      <a:r>
                        <a:rPr lang="en-GB" dirty="0"/>
                        <a:t>Item</a:t>
                      </a:r>
                    </a:p>
                  </a:txBody>
                  <a:tcPr/>
                </a:tc>
                <a:tc>
                  <a:txBody>
                    <a:bodyPr/>
                    <a:lstStyle/>
                    <a:p>
                      <a:r>
                        <a:rPr lang="en-GB" dirty="0"/>
                        <a:t>Description</a:t>
                      </a:r>
                    </a:p>
                  </a:txBody>
                  <a:tcPr/>
                </a:tc>
                <a:tc>
                  <a:txBody>
                    <a:bodyPr/>
                    <a:lstStyle/>
                    <a:p>
                      <a:r>
                        <a:rPr lang="en-GB" dirty="0"/>
                        <a:t>Use</a:t>
                      </a:r>
                    </a:p>
                  </a:txBody>
                  <a:tcPr/>
                </a:tc>
                <a:extLst>
                  <a:ext uri="{0D108BD9-81ED-4DB2-BD59-A6C34878D82A}">
                    <a16:rowId xmlns:a16="http://schemas.microsoft.com/office/drawing/2014/main" val="3746468632"/>
                  </a:ext>
                </a:extLst>
              </a:tr>
              <a:tr h="370840">
                <a:tc>
                  <a:txBody>
                    <a:bodyPr/>
                    <a:lstStyle/>
                    <a:p>
                      <a:r>
                        <a:rPr lang="en-GB" dirty="0" err="1"/>
                        <a:t>Aïoli</a:t>
                      </a:r>
                      <a:r>
                        <a:rPr lang="en-GB" dirty="0"/>
                        <a:t>/</a:t>
                      </a:r>
                      <a:r>
                        <a:rPr lang="en-GB" dirty="0" err="1"/>
                        <a:t>ailloli</a:t>
                      </a:r>
                      <a:endParaRPr lang="en-GB" dirty="0"/>
                    </a:p>
                  </a:txBody>
                  <a:tcPr/>
                </a:tc>
                <a:tc>
                  <a:txBody>
                    <a:bodyPr/>
                    <a:lstStyle/>
                    <a:p>
                      <a:r>
                        <a:rPr lang="en-GB" dirty="0"/>
                        <a:t>Garlic mayonnaise</a:t>
                      </a:r>
                    </a:p>
                  </a:txBody>
                  <a:tcPr/>
                </a:tc>
                <a:tc>
                  <a:txBody>
                    <a:bodyPr/>
                    <a:lstStyle/>
                    <a:p>
                      <a:r>
                        <a:rPr lang="en-GB" dirty="0"/>
                        <a:t>Cold fish dishes and as a salad dip</a:t>
                      </a:r>
                    </a:p>
                  </a:txBody>
                  <a:tcPr/>
                </a:tc>
                <a:extLst>
                  <a:ext uri="{0D108BD9-81ED-4DB2-BD59-A6C34878D82A}">
                    <a16:rowId xmlns:a16="http://schemas.microsoft.com/office/drawing/2014/main" val="611675149"/>
                  </a:ext>
                </a:extLst>
              </a:tr>
              <a:tr h="370840">
                <a:tc>
                  <a:txBody>
                    <a:bodyPr/>
                    <a:lstStyle/>
                    <a:p>
                      <a:r>
                        <a:rPr lang="en-GB" dirty="0"/>
                        <a:t>Cayenne</a:t>
                      </a:r>
                    </a:p>
                  </a:txBody>
                  <a:tcPr/>
                </a:tc>
                <a:tc>
                  <a:txBody>
                    <a:bodyPr/>
                    <a:lstStyle/>
                    <a:p>
                      <a:r>
                        <a:rPr lang="en-GB" dirty="0" err="1"/>
                        <a:t>Hor</a:t>
                      </a:r>
                      <a:r>
                        <a:rPr lang="en-GB" dirty="0"/>
                        <a:t>, red pepper</a:t>
                      </a:r>
                    </a:p>
                  </a:txBody>
                  <a:tcPr/>
                </a:tc>
                <a:tc>
                  <a:txBody>
                    <a:bodyPr/>
                    <a:lstStyle/>
                    <a:p>
                      <a:r>
                        <a:rPr lang="en-GB" dirty="0"/>
                        <a:t>Oysters, smoked salmon, egg mayonnaise</a:t>
                      </a:r>
                    </a:p>
                  </a:txBody>
                  <a:tcPr/>
                </a:tc>
                <a:extLst>
                  <a:ext uri="{0D108BD9-81ED-4DB2-BD59-A6C34878D82A}">
                    <a16:rowId xmlns:a16="http://schemas.microsoft.com/office/drawing/2014/main" val="2909416817"/>
                  </a:ext>
                </a:extLst>
              </a:tr>
              <a:tr h="370840">
                <a:tc>
                  <a:txBody>
                    <a:bodyPr/>
                    <a:lstStyle/>
                    <a:p>
                      <a:r>
                        <a:rPr lang="en-GB" dirty="0"/>
                        <a:t>Cranberry sauce</a:t>
                      </a:r>
                    </a:p>
                  </a:txBody>
                  <a:tcPr/>
                </a:tc>
                <a:tc>
                  <a:txBody>
                    <a:bodyPr/>
                    <a:lstStyle/>
                    <a:p>
                      <a:r>
                        <a:rPr lang="en-GB" dirty="0"/>
                        <a:t>Made from cranberries, can be served hot or cold</a:t>
                      </a:r>
                    </a:p>
                  </a:txBody>
                  <a:tcPr/>
                </a:tc>
                <a:tc>
                  <a:txBody>
                    <a:bodyPr/>
                    <a:lstStyle/>
                    <a:p>
                      <a:r>
                        <a:rPr lang="en-GB" dirty="0"/>
                        <a:t>Roast turkey</a:t>
                      </a:r>
                    </a:p>
                  </a:txBody>
                  <a:tcPr/>
                </a:tc>
                <a:extLst>
                  <a:ext uri="{0D108BD9-81ED-4DB2-BD59-A6C34878D82A}">
                    <a16:rowId xmlns:a16="http://schemas.microsoft.com/office/drawing/2014/main" val="575761614"/>
                  </a:ext>
                </a:extLst>
              </a:tr>
              <a:tr h="370840">
                <a:tc>
                  <a:txBody>
                    <a:bodyPr/>
                    <a:lstStyle/>
                    <a:p>
                      <a:r>
                        <a:rPr lang="en-GB" dirty="0"/>
                        <a:t>Mint sauce</a:t>
                      </a:r>
                    </a:p>
                  </a:txBody>
                  <a:tcPr/>
                </a:tc>
                <a:tc>
                  <a:txBody>
                    <a:bodyPr/>
                    <a:lstStyle/>
                    <a:p>
                      <a:r>
                        <a:rPr lang="en-GB" dirty="0"/>
                        <a:t>Vinegar-based sauce made with chopped mint and sweetening</a:t>
                      </a:r>
                    </a:p>
                  </a:txBody>
                  <a:tcPr/>
                </a:tc>
                <a:tc>
                  <a:txBody>
                    <a:bodyPr/>
                    <a:lstStyle/>
                    <a:p>
                      <a:r>
                        <a:rPr lang="en-GB" dirty="0"/>
                        <a:t>Roast lamb</a:t>
                      </a:r>
                    </a:p>
                  </a:txBody>
                  <a:tcPr/>
                </a:tc>
                <a:extLst>
                  <a:ext uri="{0D108BD9-81ED-4DB2-BD59-A6C34878D82A}">
                    <a16:rowId xmlns:a16="http://schemas.microsoft.com/office/drawing/2014/main" val="1745266371"/>
                  </a:ext>
                </a:extLst>
              </a:tr>
              <a:tr h="370840">
                <a:tc>
                  <a:txBody>
                    <a:bodyPr/>
                    <a:lstStyle/>
                    <a:p>
                      <a:r>
                        <a:rPr lang="en-GB" dirty="0"/>
                        <a:t>Mustard, English</a:t>
                      </a:r>
                    </a:p>
                  </a:txBody>
                  <a:tcPr/>
                </a:tc>
                <a:tc>
                  <a:txBody>
                    <a:bodyPr/>
                    <a:lstStyle/>
                    <a:p>
                      <a:r>
                        <a:rPr lang="en-GB" dirty="0"/>
                        <a:t>A hot mustard, available as power or proprietary bottled</a:t>
                      </a:r>
                    </a:p>
                  </a:txBody>
                  <a:tcPr/>
                </a:tc>
                <a:tc>
                  <a:txBody>
                    <a:bodyPr/>
                    <a:lstStyle/>
                    <a:p>
                      <a:r>
                        <a:rPr lang="en-GB" dirty="0"/>
                        <a:t>Roast beef, grills, cold meats, pâtés</a:t>
                      </a:r>
                    </a:p>
                  </a:txBody>
                  <a:tcPr/>
                </a:tc>
                <a:extLst>
                  <a:ext uri="{0D108BD9-81ED-4DB2-BD59-A6C34878D82A}">
                    <a16:rowId xmlns:a16="http://schemas.microsoft.com/office/drawing/2014/main" val="1916038480"/>
                  </a:ext>
                </a:extLst>
              </a:tr>
              <a:tr h="370840">
                <a:tc>
                  <a:txBody>
                    <a:bodyPr/>
                    <a:lstStyle/>
                    <a:p>
                      <a:r>
                        <a:rPr lang="en-GB" dirty="0"/>
                        <a:t>Piccalilli</a:t>
                      </a:r>
                    </a:p>
                  </a:txBody>
                  <a:tcPr/>
                </a:tc>
                <a:tc>
                  <a:txBody>
                    <a:bodyPr/>
                    <a:lstStyle/>
                    <a:p>
                      <a:r>
                        <a:rPr lang="en-GB" dirty="0"/>
                        <a:t>Mixed pickle in thickened spiced sauce</a:t>
                      </a:r>
                    </a:p>
                  </a:txBody>
                  <a:tcPr/>
                </a:tc>
                <a:tc>
                  <a:txBody>
                    <a:bodyPr/>
                    <a:lstStyle/>
                    <a:p>
                      <a:r>
                        <a:rPr lang="en-GB" dirty="0"/>
                        <a:t>Cold meats, ploughman's lunch</a:t>
                      </a:r>
                    </a:p>
                  </a:txBody>
                  <a:tcPr/>
                </a:tc>
                <a:extLst>
                  <a:ext uri="{0D108BD9-81ED-4DB2-BD59-A6C34878D82A}">
                    <a16:rowId xmlns:a16="http://schemas.microsoft.com/office/drawing/2014/main" val="2202907570"/>
                  </a:ext>
                </a:extLst>
              </a:tr>
              <a:tr h="370840">
                <a:tc>
                  <a:txBody>
                    <a:bodyPr/>
                    <a:lstStyle/>
                    <a:p>
                      <a:r>
                        <a:rPr lang="en-GB" dirty="0"/>
                        <a:t>Tartare sauce</a:t>
                      </a:r>
                    </a:p>
                  </a:txBody>
                  <a:tcPr/>
                </a:tc>
                <a:tc>
                  <a:txBody>
                    <a:bodyPr/>
                    <a:lstStyle/>
                    <a:p>
                      <a:r>
                        <a:rPr lang="en-GB" dirty="0"/>
                        <a:t>Mayonnaise-based sauce with chopped gherkins, capers and lemon juice</a:t>
                      </a:r>
                    </a:p>
                  </a:txBody>
                  <a:tcPr/>
                </a:tc>
                <a:tc>
                  <a:txBody>
                    <a:bodyPr/>
                    <a:lstStyle/>
                    <a:p>
                      <a:r>
                        <a:rPr lang="en-GB" dirty="0"/>
                        <a:t>All deep fired fish</a:t>
                      </a:r>
                    </a:p>
                  </a:txBody>
                  <a:tcPr/>
                </a:tc>
                <a:extLst>
                  <a:ext uri="{0D108BD9-81ED-4DB2-BD59-A6C34878D82A}">
                    <a16:rowId xmlns:a16="http://schemas.microsoft.com/office/drawing/2014/main" val="267511205"/>
                  </a:ext>
                </a:extLst>
              </a:tr>
              <a:tr h="370840">
                <a:tc>
                  <a:txBody>
                    <a:bodyPr/>
                    <a:lstStyle/>
                    <a:p>
                      <a:r>
                        <a:rPr lang="en-GB" dirty="0"/>
                        <a:t>Worcester sauce</a:t>
                      </a:r>
                    </a:p>
                  </a:txBody>
                  <a:tcPr/>
                </a:tc>
                <a:tc>
                  <a:txBody>
                    <a:bodyPr/>
                    <a:lstStyle/>
                    <a:p>
                      <a:r>
                        <a:rPr lang="en-GB" dirty="0"/>
                        <a:t>Blend of spices and fruit in vinegar</a:t>
                      </a:r>
                    </a:p>
                  </a:txBody>
                  <a:tcPr/>
                </a:tc>
                <a:tc>
                  <a:txBody>
                    <a:bodyPr/>
                    <a:lstStyle/>
                    <a:p>
                      <a:r>
                        <a:rPr lang="en-GB" dirty="0"/>
                        <a:t>Tomato juice, Irish stew, seafood cocktails</a:t>
                      </a:r>
                    </a:p>
                  </a:txBody>
                  <a:tcPr/>
                </a:tc>
                <a:extLst>
                  <a:ext uri="{0D108BD9-81ED-4DB2-BD59-A6C34878D82A}">
                    <a16:rowId xmlns:a16="http://schemas.microsoft.com/office/drawing/2014/main" val="3848532631"/>
                  </a:ext>
                </a:extLst>
              </a:tr>
            </a:tbl>
          </a:graphicData>
        </a:graphic>
      </p:graphicFrame>
    </p:spTree>
    <p:extLst>
      <p:ext uri="{BB962C8B-B14F-4D97-AF65-F5344CB8AC3E}">
        <p14:creationId xmlns:p14="http://schemas.microsoft.com/office/powerpoint/2010/main" val="40099796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19B9C-FAA6-9945-8CFA-88EFB76A952B}"/>
              </a:ext>
            </a:extLst>
          </p:cNvPr>
          <p:cNvSpPr>
            <a:spLocks noGrp="1"/>
          </p:cNvSpPr>
          <p:nvPr>
            <p:ph type="title"/>
          </p:nvPr>
        </p:nvSpPr>
        <p:spPr>
          <a:xfrm>
            <a:off x="457200" y="274638"/>
            <a:ext cx="8229600" cy="705076"/>
          </a:xfrm>
        </p:spPr>
        <p:txBody>
          <a:bodyPr>
            <a:normAutofit/>
          </a:bodyPr>
          <a:lstStyle/>
          <a:p>
            <a:r>
              <a:rPr lang="en-GB" sz="3200" b="1" dirty="0"/>
              <a:t>Menu and service knowledge</a:t>
            </a:r>
          </a:p>
        </p:txBody>
      </p:sp>
      <p:sp>
        <p:nvSpPr>
          <p:cNvPr id="3" name="Content Placeholder 2">
            <a:extLst>
              <a:ext uri="{FF2B5EF4-FFF2-40B4-BE49-F238E27FC236}">
                <a16:creationId xmlns:a16="http://schemas.microsoft.com/office/drawing/2014/main" id="{3DA18122-4F5D-1544-86AA-373322F49F3F}"/>
              </a:ext>
            </a:extLst>
          </p:cNvPr>
          <p:cNvSpPr>
            <a:spLocks noGrp="1"/>
          </p:cNvSpPr>
          <p:nvPr>
            <p:ph idx="1"/>
          </p:nvPr>
        </p:nvSpPr>
        <p:spPr>
          <a:xfrm>
            <a:off x="457200" y="1166018"/>
            <a:ext cx="8229600" cy="5246974"/>
          </a:xfrm>
        </p:spPr>
        <p:txBody>
          <a:bodyPr>
            <a:normAutofit fontScale="92500"/>
          </a:bodyPr>
          <a:lstStyle/>
          <a:p>
            <a:pPr marL="0" indent="0">
              <a:buNone/>
            </a:pPr>
            <a:r>
              <a:rPr lang="en-GB" sz="2400" dirty="0"/>
              <a:t>Knowledge about the product is at the core of successful food and beverage service.</a:t>
            </a:r>
          </a:p>
          <a:p>
            <a:pPr marL="0" indent="0">
              <a:buNone/>
            </a:pPr>
            <a:r>
              <a:rPr lang="en-GB" sz="2400" dirty="0"/>
              <a:t>This knowledge enables, you, the server to advise the customer of the content of dishes, the methods used in making the dishes and also ensures that the customer is provided with an appropriate service lay-up and the correct accompaniments.</a:t>
            </a:r>
          </a:p>
          <a:p>
            <a:pPr marL="0" indent="0">
              <a:buNone/>
            </a:pPr>
            <a:endParaRPr lang="en-GB" sz="2400" dirty="0"/>
          </a:p>
          <a:p>
            <a:pPr marL="0" indent="0">
              <a:buNone/>
            </a:pPr>
            <a:r>
              <a:rPr lang="en-GB" sz="2400" dirty="0"/>
              <a:t>   </a:t>
            </a:r>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r>
              <a:rPr lang="en-GB" sz="2400" dirty="0"/>
              <a:t>A set of worksheets has been provided for you to gain this knowledge. </a:t>
            </a:r>
          </a:p>
          <a:p>
            <a:pPr marL="0" indent="0">
              <a:buNone/>
            </a:pPr>
            <a:endParaRPr lang="en-GB"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9F8FA891-5309-DA43-894B-C37CC46ADF43}"/>
                  </a:ext>
                </a:extLst>
              </p:cNvPr>
              <p:cNvGraphicFramePr>
                <a:graphicFrameLocks noChangeAspect="1"/>
              </p:cNvGraphicFramePr>
              <p:nvPr>
                <p:extLst>
                  <p:ext uri="{D42A27DB-BD31-4B8C-83A1-F6EECF244321}">
                    <p14:modId xmlns:p14="http://schemas.microsoft.com/office/powerpoint/2010/main" val="2933223822"/>
                  </p:ext>
                </p:extLst>
              </p:nvPr>
            </p:nvGraphicFramePr>
            <p:xfrm>
              <a:off x="457200" y="3429000"/>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9F8FA891-5309-DA43-894B-C37CC46ADF43}"/>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3429000"/>
                <a:ext cx="2445025" cy="1888433"/>
              </a:xfrm>
              <a:prstGeom prst="rect">
                <a:avLst/>
              </a:prstGeom>
            </p:spPr>
          </p:pic>
        </mc:Fallback>
      </mc:AlternateContent>
      <p:sp>
        <p:nvSpPr>
          <p:cNvPr id="5" name="TextBox 4">
            <a:extLst>
              <a:ext uri="{FF2B5EF4-FFF2-40B4-BE49-F238E27FC236}">
                <a16:creationId xmlns:a16="http://schemas.microsoft.com/office/drawing/2014/main" id="{AA5EFC43-82FC-1F41-B9BE-4AD1975319BF}"/>
              </a:ext>
            </a:extLst>
          </p:cNvPr>
          <p:cNvSpPr txBox="1"/>
          <p:nvPr/>
        </p:nvSpPr>
        <p:spPr>
          <a:xfrm>
            <a:off x="3187898" y="4142383"/>
            <a:ext cx="3535680" cy="461665"/>
          </a:xfrm>
          <a:prstGeom prst="rect">
            <a:avLst/>
          </a:prstGeom>
          <a:noFill/>
        </p:spPr>
        <p:txBody>
          <a:bodyPr wrap="square" rtlCol="0">
            <a:spAutoFit/>
          </a:bodyPr>
          <a:lstStyle/>
          <a:p>
            <a:pPr algn="ctr"/>
            <a:r>
              <a:rPr lang="en-GB" sz="2400" b="1" dirty="0"/>
              <a:t>Activity</a:t>
            </a:r>
            <a:endParaRPr lang="en-GB" b="1" dirty="0"/>
          </a:p>
        </p:txBody>
      </p:sp>
    </p:spTree>
    <p:extLst>
      <p:ext uri="{BB962C8B-B14F-4D97-AF65-F5344CB8AC3E}">
        <p14:creationId xmlns:p14="http://schemas.microsoft.com/office/powerpoint/2010/main" val="21643022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4. Beverages – non alcoholic and alcoholic</a:t>
            </a: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019716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ED38C-3597-554A-A3DA-FDAADF0874D0}"/>
              </a:ext>
            </a:extLst>
          </p:cNvPr>
          <p:cNvSpPr>
            <a:spLocks noGrp="1"/>
          </p:cNvSpPr>
          <p:nvPr>
            <p:ph type="title"/>
          </p:nvPr>
        </p:nvSpPr>
        <p:spPr>
          <a:xfrm>
            <a:off x="457200" y="274638"/>
            <a:ext cx="8229600" cy="665888"/>
          </a:xfrm>
        </p:spPr>
        <p:txBody>
          <a:bodyPr>
            <a:normAutofit/>
          </a:bodyPr>
          <a:lstStyle/>
          <a:p>
            <a:r>
              <a:rPr lang="en-GB" sz="3200" b="1" dirty="0"/>
              <a:t>Tea</a:t>
            </a:r>
          </a:p>
        </p:txBody>
      </p:sp>
      <p:sp>
        <p:nvSpPr>
          <p:cNvPr id="3" name="Content Placeholder 2">
            <a:extLst>
              <a:ext uri="{FF2B5EF4-FFF2-40B4-BE49-F238E27FC236}">
                <a16:creationId xmlns:a16="http://schemas.microsoft.com/office/drawing/2014/main" id="{74DBA4AA-05B9-3944-AD25-F8B1E4CDD9EE}"/>
              </a:ext>
            </a:extLst>
          </p:cNvPr>
          <p:cNvSpPr>
            <a:spLocks noGrp="1"/>
          </p:cNvSpPr>
          <p:nvPr>
            <p:ph idx="1"/>
          </p:nvPr>
        </p:nvSpPr>
        <p:spPr>
          <a:xfrm>
            <a:off x="457200" y="940526"/>
            <a:ext cx="8229600" cy="5642836"/>
          </a:xfrm>
        </p:spPr>
        <p:txBody>
          <a:bodyPr>
            <a:noAutofit/>
          </a:bodyPr>
          <a:lstStyle/>
          <a:p>
            <a:r>
              <a:rPr lang="en-GB" sz="2400" dirty="0"/>
              <a:t>Tea is prepared from the leaf bud and top leaves of a tropical evergreen bush called camellia </a:t>
            </a:r>
            <a:r>
              <a:rPr lang="en-GB" sz="2400" dirty="0" err="1"/>
              <a:t>sinensis</a:t>
            </a:r>
            <a:r>
              <a:rPr lang="en-GB" sz="2400" dirty="0"/>
              <a:t>.</a:t>
            </a:r>
          </a:p>
          <a:p>
            <a:pPr marL="0" indent="0">
              <a:buNone/>
            </a:pPr>
            <a:endParaRPr lang="en-GB" sz="2400" dirty="0"/>
          </a:p>
          <a:p>
            <a:r>
              <a:rPr lang="en-GB" sz="2400" dirty="0"/>
              <a:t>Tea is grown in more than 25 countries. The crop likes acidic soil, a warm climate and at least 130 cm of rain a year. It is an annual crop and its flavour, quality and character is affected by the location, altitude, type of soil and climate. The main tea producing countries are :</a:t>
            </a:r>
          </a:p>
          <a:p>
            <a:endParaRPr lang="en-GB" sz="2400" dirty="0"/>
          </a:p>
          <a:p>
            <a:r>
              <a:rPr lang="en-GB" sz="2400" dirty="0"/>
              <a:t>China</a:t>
            </a:r>
          </a:p>
          <a:p>
            <a:r>
              <a:rPr lang="en-GB" sz="2400" dirty="0"/>
              <a:t>East Africa (Kenya, Malawi, Tanzania, Zimbabwe)</a:t>
            </a:r>
          </a:p>
          <a:p>
            <a:r>
              <a:rPr lang="en-GB" sz="2400" dirty="0"/>
              <a:t>India</a:t>
            </a:r>
          </a:p>
          <a:p>
            <a:r>
              <a:rPr lang="en-GB" sz="2400" dirty="0"/>
              <a:t>Indonesia</a:t>
            </a:r>
          </a:p>
          <a:p>
            <a:r>
              <a:rPr lang="en-GB" sz="2400" dirty="0"/>
              <a:t>Sri Lanka </a:t>
            </a:r>
          </a:p>
        </p:txBody>
      </p:sp>
    </p:spTree>
    <p:extLst>
      <p:ext uri="{BB962C8B-B14F-4D97-AF65-F5344CB8AC3E}">
        <p14:creationId xmlns:p14="http://schemas.microsoft.com/office/powerpoint/2010/main" val="4986896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C0BFC-615C-DE47-BAA5-814B5B8FB7D8}"/>
              </a:ext>
            </a:extLst>
          </p:cNvPr>
          <p:cNvSpPr>
            <a:spLocks noGrp="1"/>
          </p:cNvSpPr>
          <p:nvPr>
            <p:ph type="title"/>
          </p:nvPr>
        </p:nvSpPr>
        <p:spPr>
          <a:xfrm>
            <a:off x="457200" y="274638"/>
            <a:ext cx="8229600" cy="809579"/>
          </a:xfrm>
        </p:spPr>
        <p:txBody>
          <a:bodyPr>
            <a:normAutofit/>
          </a:bodyPr>
          <a:lstStyle/>
          <a:p>
            <a:r>
              <a:rPr lang="en-GB" sz="3200" b="1" dirty="0"/>
              <a:t>Purchasing tea</a:t>
            </a:r>
          </a:p>
        </p:txBody>
      </p:sp>
      <p:sp>
        <p:nvSpPr>
          <p:cNvPr id="3" name="Content Placeholder 2">
            <a:extLst>
              <a:ext uri="{FF2B5EF4-FFF2-40B4-BE49-F238E27FC236}">
                <a16:creationId xmlns:a16="http://schemas.microsoft.com/office/drawing/2014/main" id="{C1120B44-ACA2-624B-8B59-A64216106948}"/>
              </a:ext>
            </a:extLst>
          </p:cNvPr>
          <p:cNvSpPr>
            <a:spLocks noGrp="1"/>
          </p:cNvSpPr>
          <p:nvPr>
            <p:ph idx="1"/>
          </p:nvPr>
        </p:nvSpPr>
        <p:spPr>
          <a:xfrm>
            <a:off x="457200" y="1084217"/>
            <a:ext cx="8229600" cy="4525963"/>
          </a:xfrm>
        </p:spPr>
        <p:txBody>
          <a:bodyPr>
            <a:normAutofit fontScale="85000" lnSpcReduction="20000"/>
          </a:bodyPr>
          <a:lstStyle/>
          <a:p>
            <a:pPr marL="0" indent="0">
              <a:buNone/>
            </a:pPr>
            <a:r>
              <a:rPr lang="en-GB" dirty="0"/>
              <a:t>Most teas are blended and sold under brand names. Other teas are sold by the name of the specific tea</a:t>
            </a:r>
          </a:p>
          <a:p>
            <a:pPr marL="0" indent="0">
              <a:buNone/>
            </a:pPr>
            <a:endParaRPr lang="en-GB" dirty="0"/>
          </a:p>
          <a:p>
            <a:pPr marL="0" indent="0">
              <a:buNone/>
            </a:pPr>
            <a:r>
              <a:rPr lang="en-GB" dirty="0"/>
              <a:t>Tea can be purchased in many ways:</a:t>
            </a:r>
          </a:p>
          <a:p>
            <a:pPr marL="0" indent="0">
              <a:buNone/>
            </a:pPr>
            <a:endParaRPr lang="en-GB" dirty="0"/>
          </a:p>
          <a:p>
            <a:r>
              <a:rPr lang="en-GB" dirty="0"/>
              <a:t>Bulk</a:t>
            </a:r>
          </a:p>
          <a:p>
            <a:r>
              <a:rPr lang="en-GB" dirty="0"/>
              <a:t>Tea bags</a:t>
            </a:r>
          </a:p>
          <a:p>
            <a:r>
              <a:rPr lang="en-GB" dirty="0"/>
              <a:t>String and tag</a:t>
            </a:r>
          </a:p>
          <a:p>
            <a:r>
              <a:rPr lang="en-GB" dirty="0"/>
              <a:t>Envelopes</a:t>
            </a:r>
          </a:p>
          <a:p>
            <a:r>
              <a:rPr lang="en-GB" dirty="0"/>
              <a:t>Instant</a:t>
            </a:r>
          </a:p>
          <a:p>
            <a:r>
              <a:rPr lang="en-GB" dirty="0"/>
              <a:t>Pods</a:t>
            </a:r>
          </a:p>
        </p:txBody>
      </p:sp>
    </p:spTree>
    <p:extLst>
      <p:ext uri="{BB962C8B-B14F-4D97-AF65-F5344CB8AC3E}">
        <p14:creationId xmlns:p14="http://schemas.microsoft.com/office/powerpoint/2010/main" val="8464766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9C64C-A8B2-9B49-8A69-4E2E3DC69D62}"/>
              </a:ext>
            </a:extLst>
          </p:cNvPr>
          <p:cNvSpPr>
            <a:spLocks noGrp="1"/>
          </p:cNvSpPr>
          <p:nvPr>
            <p:ph type="title"/>
          </p:nvPr>
        </p:nvSpPr>
        <p:spPr>
          <a:xfrm>
            <a:off x="457200" y="274638"/>
            <a:ext cx="8229600" cy="676338"/>
          </a:xfrm>
        </p:spPr>
        <p:txBody>
          <a:bodyPr>
            <a:normAutofit/>
          </a:bodyPr>
          <a:lstStyle/>
          <a:p>
            <a:r>
              <a:rPr lang="en-GB" sz="3200" b="1" dirty="0"/>
              <a:t>Making tea</a:t>
            </a:r>
          </a:p>
        </p:txBody>
      </p:sp>
      <p:sp>
        <p:nvSpPr>
          <p:cNvPr id="3" name="Content Placeholder 2">
            <a:extLst>
              <a:ext uri="{FF2B5EF4-FFF2-40B4-BE49-F238E27FC236}">
                <a16:creationId xmlns:a16="http://schemas.microsoft.com/office/drawing/2014/main" id="{FA0E5A3E-A31D-E348-B26C-603C3080BDCC}"/>
              </a:ext>
            </a:extLst>
          </p:cNvPr>
          <p:cNvSpPr>
            <a:spLocks noGrp="1"/>
          </p:cNvSpPr>
          <p:nvPr>
            <p:ph idx="1"/>
          </p:nvPr>
        </p:nvSpPr>
        <p:spPr>
          <a:xfrm>
            <a:off x="457200" y="1243584"/>
            <a:ext cx="8229600" cy="5175187"/>
          </a:xfrm>
        </p:spPr>
        <p:txBody>
          <a:bodyPr>
            <a:normAutofit/>
          </a:bodyPr>
          <a:lstStyle/>
          <a:p>
            <a:pPr marL="514350" indent="-514350">
              <a:buFont typeface="+mj-lt"/>
              <a:buAutoNum type="arabicPeriod"/>
            </a:pPr>
            <a:r>
              <a:rPr lang="en-GB" sz="2600" dirty="0"/>
              <a:t>Heat the pot before putting in the dry tea so that the maximum heat can be obtained from the boiling water.</a:t>
            </a:r>
          </a:p>
          <a:p>
            <a:pPr marL="514350" indent="-514350">
              <a:buFont typeface="+mj-lt"/>
              <a:buAutoNum type="arabicPeriod"/>
            </a:pPr>
            <a:endParaRPr lang="en-GB" sz="2600" dirty="0"/>
          </a:p>
          <a:p>
            <a:pPr marL="514350" indent="-514350">
              <a:buFont typeface="+mj-lt"/>
              <a:buAutoNum type="arabicPeriod"/>
            </a:pPr>
            <a:r>
              <a:rPr lang="en-GB" sz="2600" dirty="0"/>
              <a:t>Measure the dry tea exactly.</a:t>
            </a:r>
          </a:p>
          <a:p>
            <a:pPr marL="514350" indent="-514350">
              <a:buFont typeface="+mj-lt"/>
              <a:buAutoNum type="arabicPeriod"/>
            </a:pPr>
            <a:endParaRPr lang="en-GB" sz="2600" dirty="0"/>
          </a:p>
          <a:p>
            <a:pPr marL="514350" indent="-514350">
              <a:buFont typeface="+mj-lt"/>
              <a:buAutoNum type="arabicPeriod"/>
            </a:pPr>
            <a:r>
              <a:rPr lang="en-GB" sz="2600" dirty="0"/>
              <a:t>Use freshly boiled water.</a:t>
            </a:r>
          </a:p>
          <a:p>
            <a:pPr marL="514350" indent="-514350">
              <a:buFont typeface="+mj-lt"/>
              <a:buAutoNum type="arabicPeriod"/>
            </a:pPr>
            <a:endParaRPr lang="en-GB" sz="2600" dirty="0"/>
          </a:p>
          <a:p>
            <a:pPr marL="514350" indent="-514350">
              <a:buFont typeface="+mj-lt"/>
              <a:buAutoNum type="arabicPeriod"/>
            </a:pPr>
            <a:r>
              <a:rPr lang="en-GB" sz="2600" dirty="0"/>
              <a:t>Make sure the water is boiling on entering the pot.</a:t>
            </a:r>
          </a:p>
          <a:p>
            <a:pPr marL="514350" indent="-514350">
              <a:buFont typeface="+mj-lt"/>
              <a:buAutoNum type="arabicPeriod"/>
            </a:pPr>
            <a:endParaRPr lang="en-GB" sz="2600" dirty="0"/>
          </a:p>
          <a:p>
            <a:pPr marL="514350" indent="-514350">
              <a:buFont typeface="+mj-lt"/>
              <a:buAutoNum type="arabicPeriod"/>
            </a:pPr>
            <a:r>
              <a:rPr lang="en-GB" sz="2600" dirty="0"/>
              <a:t>Allow the tea to brew for 3–6 minutes (depending on the tea) to obtain maximum strength from the brew.</a:t>
            </a:r>
          </a:p>
          <a:p>
            <a:pPr marL="514350" indent="-514350">
              <a:buFont typeface="+mj-lt"/>
              <a:buAutoNum type="arabicPeriod"/>
            </a:pPr>
            <a:endParaRPr lang="en-GB" dirty="0"/>
          </a:p>
          <a:p>
            <a:endParaRPr lang="en-GB" dirty="0"/>
          </a:p>
        </p:txBody>
      </p:sp>
    </p:spTree>
    <p:extLst>
      <p:ext uri="{BB962C8B-B14F-4D97-AF65-F5344CB8AC3E}">
        <p14:creationId xmlns:p14="http://schemas.microsoft.com/office/powerpoint/2010/main" val="9810806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4E7E1-9B83-0646-8627-8071FEE77809}"/>
              </a:ext>
            </a:extLst>
          </p:cNvPr>
          <p:cNvSpPr>
            <a:spLocks noGrp="1"/>
          </p:cNvSpPr>
          <p:nvPr>
            <p:ph type="title"/>
          </p:nvPr>
        </p:nvSpPr>
        <p:spPr>
          <a:xfrm>
            <a:off x="3724072" y="629268"/>
            <a:ext cx="4939868" cy="1286160"/>
          </a:xfrm>
        </p:spPr>
        <p:txBody>
          <a:bodyPr anchor="b">
            <a:normAutofit/>
          </a:bodyPr>
          <a:lstStyle/>
          <a:p>
            <a:r>
              <a:rPr lang="en-GB" b="1"/>
              <a:t>Coffee</a:t>
            </a:r>
          </a:p>
        </p:txBody>
      </p:sp>
      <p:sp>
        <p:nvSpPr>
          <p:cNvPr id="3" name="Content Placeholder 2">
            <a:extLst>
              <a:ext uri="{FF2B5EF4-FFF2-40B4-BE49-F238E27FC236}">
                <a16:creationId xmlns:a16="http://schemas.microsoft.com/office/drawing/2014/main" id="{8A795997-1952-564A-BB5B-7B80A41CB1C8}"/>
              </a:ext>
            </a:extLst>
          </p:cNvPr>
          <p:cNvSpPr>
            <a:spLocks noGrp="1"/>
          </p:cNvSpPr>
          <p:nvPr>
            <p:ph idx="1"/>
          </p:nvPr>
        </p:nvSpPr>
        <p:spPr>
          <a:xfrm>
            <a:off x="3724073" y="2438400"/>
            <a:ext cx="4939867" cy="3785419"/>
          </a:xfrm>
        </p:spPr>
        <p:txBody>
          <a:bodyPr>
            <a:normAutofit/>
          </a:bodyPr>
          <a:lstStyle/>
          <a:p>
            <a:pPr marL="0" indent="0">
              <a:lnSpc>
                <a:spcPct val="90000"/>
              </a:lnSpc>
              <a:buNone/>
            </a:pPr>
            <a:r>
              <a:rPr lang="en-GB" sz="1400" dirty="0"/>
              <a:t>The trees that produce coffee are of the genus Coffea, which belongs to the Rubiaceae family. </a:t>
            </a:r>
          </a:p>
          <a:p>
            <a:pPr marL="0" indent="0">
              <a:lnSpc>
                <a:spcPct val="90000"/>
              </a:lnSpc>
              <a:buNone/>
            </a:pPr>
            <a:endParaRPr lang="en-GB" sz="1400" dirty="0"/>
          </a:p>
          <a:p>
            <a:pPr marL="0" indent="0">
              <a:lnSpc>
                <a:spcPct val="90000"/>
              </a:lnSpc>
              <a:buNone/>
            </a:pPr>
            <a:r>
              <a:rPr lang="en-GB" sz="1400" dirty="0"/>
              <a:t>There are about 50 different species but only two of these are commercially significant. These are known as Coffea arabica and Coffea camephora, which is usually referred to as Robusta. Arabica accounts for 75 per cent of world production.</a:t>
            </a:r>
          </a:p>
          <a:p>
            <a:pPr marL="0" indent="0">
              <a:lnSpc>
                <a:spcPct val="90000"/>
              </a:lnSpc>
              <a:buNone/>
            </a:pPr>
            <a:endParaRPr lang="en-GB" sz="1400" dirty="0"/>
          </a:p>
          <a:p>
            <a:pPr marL="0" indent="0">
              <a:lnSpc>
                <a:spcPct val="90000"/>
              </a:lnSpc>
              <a:buNone/>
            </a:pPr>
            <a:r>
              <a:rPr lang="en-GB" sz="1400" dirty="0"/>
              <a:t>The coffee tree is an evergreen shrub, which reaches a height of two to three metres when cultivated. </a:t>
            </a:r>
          </a:p>
          <a:p>
            <a:pPr marL="0" indent="0">
              <a:lnSpc>
                <a:spcPct val="90000"/>
              </a:lnSpc>
              <a:buNone/>
            </a:pPr>
            <a:endParaRPr lang="en-GB" sz="1400" dirty="0"/>
          </a:p>
          <a:p>
            <a:pPr marL="0" indent="0">
              <a:lnSpc>
                <a:spcPct val="90000"/>
              </a:lnSpc>
              <a:buNone/>
            </a:pPr>
            <a:r>
              <a:rPr lang="en-GB" sz="1400" dirty="0"/>
              <a:t>The fruit of the coffee tree is known as the ‘cherry’ (shown left) and these are about 1.5 cm in length and have an oblong shape. The cherry usually contains two coffee seeds. The coffee tree will not begin to produce fruit until it is 3–5 years old and it will then</a:t>
            </a:r>
          </a:p>
          <a:p>
            <a:pPr marL="0" indent="0">
              <a:lnSpc>
                <a:spcPct val="90000"/>
              </a:lnSpc>
              <a:buNone/>
            </a:pPr>
            <a:r>
              <a:rPr lang="en-GB" sz="1400" dirty="0"/>
              <a:t>usually yield good crops for up to 15 years.</a:t>
            </a:r>
          </a:p>
          <a:p>
            <a:pPr>
              <a:lnSpc>
                <a:spcPct val="90000"/>
              </a:lnSpc>
            </a:pPr>
            <a:endParaRPr lang="en-GB" sz="1400" dirty="0"/>
          </a:p>
        </p:txBody>
      </p:sp>
      <p:pic>
        <p:nvPicPr>
          <p:cNvPr id="4" name="Picture 3">
            <a:extLst>
              <a:ext uri="{FF2B5EF4-FFF2-40B4-BE49-F238E27FC236}">
                <a16:creationId xmlns:a16="http://schemas.microsoft.com/office/drawing/2014/main" id="{C3C7C425-8AE2-524A-BE46-45573BC05E44}"/>
              </a:ext>
            </a:extLst>
          </p:cNvPr>
          <p:cNvPicPr>
            <a:picLocks noChangeAspect="1"/>
          </p:cNvPicPr>
          <p:nvPr/>
        </p:nvPicPr>
        <p:blipFill rotWithShape="1">
          <a:blip r:embed="rId2"/>
          <a:srcRect l="23323" r="42965"/>
          <a:stretch/>
        </p:blipFill>
        <p:spPr>
          <a:xfrm>
            <a:off x="20" y="10"/>
            <a:ext cx="3476673"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5B98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02905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51DE22-9D5E-0C49-968C-A42981F42EAE}"/>
              </a:ext>
            </a:extLst>
          </p:cNvPr>
          <p:cNvSpPr>
            <a:spLocks noGrp="1"/>
          </p:cNvSpPr>
          <p:nvPr>
            <p:ph idx="1"/>
          </p:nvPr>
        </p:nvSpPr>
        <p:spPr>
          <a:xfrm>
            <a:off x="457200" y="433954"/>
            <a:ext cx="8229600" cy="5966846"/>
          </a:xfrm>
        </p:spPr>
        <p:txBody>
          <a:bodyPr>
            <a:normAutofit fontScale="70000" lnSpcReduction="20000"/>
          </a:bodyPr>
          <a:lstStyle/>
          <a:p>
            <a:pPr marL="0" indent="0">
              <a:buNone/>
            </a:pPr>
            <a:r>
              <a:rPr lang="en-GB" b="1" dirty="0"/>
              <a:t>Coffee producing countries</a:t>
            </a:r>
          </a:p>
          <a:p>
            <a:pPr marL="0" indent="0">
              <a:buNone/>
            </a:pPr>
            <a:endParaRPr lang="en-GB" dirty="0"/>
          </a:p>
          <a:p>
            <a:pPr marL="0" indent="0">
              <a:buNone/>
            </a:pPr>
            <a:r>
              <a:rPr lang="en-GB" dirty="0"/>
              <a:t>Coffee grown in many countries of the tropical and sub-tropical belt in South and Central America, Africa and Asia. </a:t>
            </a:r>
          </a:p>
          <a:p>
            <a:pPr marL="0" indent="0">
              <a:buNone/>
            </a:pPr>
            <a:endParaRPr lang="en-GB" dirty="0"/>
          </a:p>
          <a:p>
            <a:pPr marL="0" indent="0">
              <a:buNone/>
            </a:pPr>
            <a:r>
              <a:rPr lang="en-GB" dirty="0"/>
              <a:t>It is grown at different altitudes in different basic climates and in different soils. Brazil is the world’s largest grower of coffee, Vietnam is is second, Columbia third and Indonesia fourth.</a:t>
            </a:r>
          </a:p>
          <a:p>
            <a:pPr marL="0" indent="0">
              <a:buNone/>
            </a:pPr>
            <a:r>
              <a:rPr lang="en-GB" sz="1700" dirty="0"/>
              <a:t>(https://</a:t>
            </a:r>
            <a:r>
              <a:rPr lang="en-GB" sz="1700" dirty="0" err="1"/>
              <a:t>farrerscoffee.co.uk</a:t>
            </a:r>
            <a:r>
              <a:rPr lang="en-GB" sz="1700" dirty="0"/>
              <a:t>/top-10-coffee-producing-countries-around-the-world)</a:t>
            </a:r>
          </a:p>
          <a:p>
            <a:endParaRPr lang="en-GB" dirty="0"/>
          </a:p>
          <a:p>
            <a:pPr marL="0" indent="0">
              <a:buNone/>
            </a:pPr>
            <a:r>
              <a:rPr lang="en-GB" b="1" dirty="0"/>
              <a:t>Purchasing coffee</a:t>
            </a:r>
          </a:p>
          <a:p>
            <a:pPr marL="0" indent="0">
              <a:buNone/>
            </a:pPr>
            <a:endParaRPr lang="en-GB" dirty="0"/>
          </a:p>
          <a:p>
            <a:pPr marL="0" indent="0">
              <a:buNone/>
            </a:pPr>
            <a:r>
              <a:rPr lang="en-GB" dirty="0"/>
              <a:t>Like tea, the different means of purchasing coffee are:</a:t>
            </a:r>
          </a:p>
          <a:p>
            <a:r>
              <a:rPr lang="en-GB" dirty="0"/>
              <a:t>Bulk</a:t>
            </a:r>
          </a:p>
          <a:p>
            <a:r>
              <a:rPr lang="en-GB" dirty="0"/>
              <a:t>Coffee bags</a:t>
            </a:r>
          </a:p>
          <a:p>
            <a:r>
              <a:rPr lang="en-GB" dirty="0"/>
              <a:t>Instant</a:t>
            </a:r>
          </a:p>
          <a:p>
            <a:r>
              <a:rPr lang="en-GB" dirty="0"/>
              <a:t>Individual filters</a:t>
            </a:r>
          </a:p>
          <a:p>
            <a:r>
              <a:rPr lang="en-GB" dirty="0"/>
              <a:t>Pods</a:t>
            </a:r>
          </a:p>
        </p:txBody>
      </p:sp>
    </p:spTree>
    <p:extLst>
      <p:ext uri="{BB962C8B-B14F-4D97-AF65-F5344CB8AC3E}">
        <p14:creationId xmlns:p14="http://schemas.microsoft.com/office/powerpoint/2010/main" val="24128764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AFA4-A106-484C-B40D-6D3278DC7559}"/>
              </a:ext>
            </a:extLst>
          </p:cNvPr>
          <p:cNvSpPr>
            <a:spLocks noGrp="1"/>
          </p:cNvSpPr>
          <p:nvPr>
            <p:ph type="title"/>
          </p:nvPr>
        </p:nvSpPr>
        <p:spPr/>
        <p:txBody>
          <a:bodyPr/>
          <a:lstStyle/>
          <a:p>
            <a:r>
              <a:rPr lang="en-GB" dirty="0"/>
              <a:t>Coffee roasting</a:t>
            </a:r>
          </a:p>
        </p:txBody>
      </p:sp>
      <p:sp>
        <p:nvSpPr>
          <p:cNvPr id="3" name="Content Placeholder 2">
            <a:extLst>
              <a:ext uri="{FF2B5EF4-FFF2-40B4-BE49-F238E27FC236}">
                <a16:creationId xmlns:a16="http://schemas.microsoft.com/office/drawing/2014/main" id="{71E297DD-5825-FA41-AD60-595E697D4CCF}"/>
              </a:ext>
            </a:extLst>
          </p:cNvPr>
          <p:cNvSpPr>
            <a:spLocks noGrp="1"/>
          </p:cNvSpPr>
          <p:nvPr>
            <p:ph idx="1"/>
          </p:nvPr>
        </p:nvSpPr>
        <p:spPr/>
        <p:txBody>
          <a:bodyPr>
            <a:normAutofit lnSpcReduction="10000"/>
          </a:bodyPr>
          <a:lstStyle/>
          <a:p>
            <a:pPr marL="0" indent="0">
              <a:buNone/>
            </a:pPr>
            <a:r>
              <a:rPr lang="en-GB" sz="2400" dirty="0"/>
              <a:t>Because they have no smell or taste, green beans have to be roasted in order to release the coffee aroma and flavour. The roasting process should give a uniform colour. The outputs from different </a:t>
            </a:r>
            <a:r>
              <a:rPr lang="en-GB" sz="2400" dirty="0" err="1"/>
              <a:t>roastings</a:t>
            </a:r>
            <a:r>
              <a:rPr lang="en-GB" sz="2400" dirty="0"/>
              <a:t> are used to form different blends.</a:t>
            </a:r>
          </a:p>
          <a:p>
            <a:pPr marL="0" indent="0">
              <a:buNone/>
            </a:pPr>
            <a:endParaRPr lang="en-GB" dirty="0"/>
          </a:p>
          <a:p>
            <a:pPr marL="0" indent="0">
              <a:buNone/>
            </a:pPr>
            <a:r>
              <a:rPr lang="en-GB" sz="2400" dirty="0"/>
              <a:t>A </a:t>
            </a:r>
            <a:r>
              <a:rPr lang="en-GB" sz="2400" dirty="0" err="1"/>
              <a:t>roastmaster</a:t>
            </a:r>
            <a:r>
              <a:rPr lang="en-GB" sz="2400" dirty="0"/>
              <a:t> explains the art of roasting coffee</a:t>
            </a:r>
          </a:p>
          <a:p>
            <a:pPr marL="0" indent="0">
              <a:buNone/>
            </a:pPr>
            <a:r>
              <a:rPr lang="en-GB" sz="2400" dirty="0">
                <a:hlinkClick r:id="rId2"/>
              </a:rPr>
              <a:t>https://www.youtube.com/watch?v=-eGHUPOjMts</a:t>
            </a:r>
            <a:endParaRPr lang="en-GB" sz="2400" dirty="0"/>
          </a:p>
          <a:p>
            <a:pPr marL="0" indent="0">
              <a:buNone/>
            </a:pPr>
            <a:endParaRPr lang="en-GB" sz="2400" dirty="0"/>
          </a:p>
          <a:p>
            <a:pPr marL="0" indent="0">
              <a:buNone/>
            </a:pPr>
            <a:r>
              <a:rPr lang="en-GB" sz="2400" dirty="0"/>
              <a:t>The Roast - Deconstructing Coffee | How to Make Everything: Coffee</a:t>
            </a:r>
          </a:p>
          <a:p>
            <a:pPr marL="0" indent="0">
              <a:buNone/>
            </a:pPr>
            <a:r>
              <a:rPr lang="en-GB" sz="2400" dirty="0">
                <a:hlinkClick r:id="rId3"/>
              </a:rPr>
              <a:t>https://www.youtube.com/watch?v=Hd5Rr-XT7AA</a:t>
            </a:r>
            <a:endParaRPr lang="en-GB" sz="2400" dirty="0"/>
          </a:p>
          <a:p>
            <a:pPr marL="0" indent="0">
              <a:buNone/>
            </a:pPr>
            <a:endParaRPr lang="en-GB" sz="2400" dirty="0"/>
          </a:p>
          <a:p>
            <a:pPr marL="0" indent="0">
              <a:buNone/>
            </a:pPr>
            <a:endParaRPr lang="en-GB" sz="2400" dirty="0"/>
          </a:p>
        </p:txBody>
      </p:sp>
    </p:spTree>
    <p:extLst>
      <p:ext uri="{BB962C8B-B14F-4D97-AF65-F5344CB8AC3E}">
        <p14:creationId xmlns:p14="http://schemas.microsoft.com/office/powerpoint/2010/main" val="24178618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A7BF0-35F6-5844-BF02-DC2365A41DEF}"/>
              </a:ext>
            </a:extLst>
          </p:cNvPr>
          <p:cNvSpPr>
            <a:spLocks noGrp="1"/>
          </p:cNvSpPr>
          <p:nvPr>
            <p:ph type="title"/>
          </p:nvPr>
        </p:nvSpPr>
        <p:spPr>
          <a:xfrm>
            <a:off x="457200" y="344900"/>
            <a:ext cx="8229600" cy="773874"/>
          </a:xfrm>
        </p:spPr>
        <p:txBody>
          <a:bodyPr>
            <a:normAutofit fontScale="90000"/>
          </a:bodyPr>
          <a:lstStyle/>
          <a:p>
            <a:r>
              <a:rPr lang="en-GB" sz="3600" b="1" dirty="0"/>
              <a:t>The grind</a:t>
            </a:r>
            <a:br>
              <a:rPr lang="en-GB" dirty="0"/>
            </a:br>
            <a:endParaRPr lang="en-GB" dirty="0"/>
          </a:p>
        </p:txBody>
      </p:sp>
      <p:sp>
        <p:nvSpPr>
          <p:cNvPr id="3" name="Content Placeholder 2">
            <a:extLst>
              <a:ext uri="{FF2B5EF4-FFF2-40B4-BE49-F238E27FC236}">
                <a16:creationId xmlns:a16="http://schemas.microsoft.com/office/drawing/2014/main" id="{67A430CE-D0ED-874B-98E1-67253FAC9DE1}"/>
              </a:ext>
            </a:extLst>
          </p:cNvPr>
          <p:cNvSpPr>
            <a:spLocks noGrp="1"/>
          </p:cNvSpPr>
          <p:nvPr>
            <p:ph idx="1"/>
          </p:nvPr>
        </p:nvSpPr>
        <p:spPr>
          <a:xfrm>
            <a:off x="457200" y="832105"/>
            <a:ext cx="8229600" cy="1716024"/>
          </a:xfrm>
        </p:spPr>
        <p:txBody>
          <a:bodyPr/>
          <a:lstStyle/>
          <a:p>
            <a:pPr marL="0" indent="0">
              <a:buNone/>
            </a:pPr>
            <a:r>
              <a:rPr lang="en-GB" sz="2400" dirty="0"/>
              <a:t>Roasted coffee must be ground before it can be used to make the brew. Coffee is ground to different grades of fineness to suit the many different methods of brewing. The most suitable grinds for some common methods of brewing coffee are:</a:t>
            </a:r>
          </a:p>
          <a:p>
            <a:endParaRPr lang="en-GB" dirty="0"/>
          </a:p>
        </p:txBody>
      </p:sp>
      <p:graphicFrame>
        <p:nvGraphicFramePr>
          <p:cNvPr id="4" name="Table 4">
            <a:extLst>
              <a:ext uri="{FF2B5EF4-FFF2-40B4-BE49-F238E27FC236}">
                <a16:creationId xmlns:a16="http://schemas.microsoft.com/office/drawing/2014/main" id="{90370096-CC33-7849-8A21-E47108566EAE}"/>
              </a:ext>
            </a:extLst>
          </p:cNvPr>
          <p:cNvGraphicFramePr>
            <a:graphicFrameLocks noGrp="1"/>
          </p:cNvGraphicFramePr>
          <p:nvPr>
            <p:extLst>
              <p:ext uri="{D42A27DB-BD31-4B8C-83A1-F6EECF244321}">
                <p14:modId xmlns:p14="http://schemas.microsoft.com/office/powerpoint/2010/main" val="3874121816"/>
              </p:ext>
            </p:extLst>
          </p:nvPr>
        </p:nvGraphicFramePr>
        <p:xfrm>
          <a:off x="1280160" y="2718817"/>
          <a:ext cx="6096000" cy="34747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922176870"/>
                    </a:ext>
                  </a:extLst>
                </a:gridCol>
                <a:gridCol w="3048000">
                  <a:extLst>
                    <a:ext uri="{9D8B030D-6E8A-4147-A177-3AD203B41FA5}">
                      <a16:colId xmlns:a16="http://schemas.microsoft.com/office/drawing/2014/main" val="2642967456"/>
                    </a:ext>
                  </a:extLst>
                </a:gridCol>
              </a:tblGrid>
              <a:tr h="370840">
                <a:tc>
                  <a:txBody>
                    <a:bodyPr/>
                    <a:lstStyle/>
                    <a:p>
                      <a:pPr algn="ctr"/>
                      <a:r>
                        <a:rPr lang="en-GB" sz="2400" dirty="0"/>
                        <a:t>Method</a:t>
                      </a:r>
                    </a:p>
                  </a:txBody>
                  <a:tcPr/>
                </a:tc>
                <a:tc>
                  <a:txBody>
                    <a:bodyPr/>
                    <a:lstStyle/>
                    <a:p>
                      <a:pPr algn="ctr"/>
                      <a:r>
                        <a:rPr lang="en-GB" sz="2400" dirty="0"/>
                        <a:t>Grinding grade</a:t>
                      </a:r>
                    </a:p>
                  </a:txBody>
                  <a:tcPr/>
                </a:tc>
                <a:extLst>
                  <a:ext uri="{0D108BD9-81ED-4DB2-BD59-A6C34878D82A}">
                    <a16:rowId xmlns:a16="http://schemas.microsoft.com/office/drawing/2014/main" val="312290307"/>
                  </a:ext>
                </a:extLst>
              </a:tr>
              <a:tr h="1483360">
                <a:tc>
                  <a:txBody>
                    <a:bodyPr/>
                    <a:lstStyle/>
                    <a:p>
                      <a:pPr algn="ctr"/>
                      <a:r>
                        <a:rPr lang="en-GB" sz="2400" dirty="0">
                          <a:effectLst/>
                          <a:latin typeface="+mn-lt"/>
                        </a:rPr>
                        <a:t>Cafetière </a:t>
                      </a:r>
                    </a:p>
                    <a:p>
                      <a:pPr algn="ctr"/>
                      <a:r>
                        <a:rPr lang="en-GB" sz="2400" dirty="0">
                          <a:effectLst/>
                          <a:latin typeface="+mn-lt"/>
                        </a:rPr>
                        <a:t>Espresso </a:t>
                      </a:r>
                    </a:p>
                    <a:p>
                      <a:pPr algn="ctr"/>
                      <a:r>
                        <a:rPr lang="en-GB" sz="2400" dirty="0">
                          <a:effectLst/>
                          <a:latin typeface="+mn-lt"/>
                        </a:rPr>
                        <a:t>Filter/Drip </a:t>
                      </a:r>
                    </a:p>
                    <a:p>
                      <a:pPr algn="ctr"/>
                      <a:r>
                        <a:rPr lang="en-GB" sz="2400" dirty="0">
                          <a:effectLst/>
                          <a:latin typeface="+mn-lt"/>
                        </a:rPr>
                        <a:t>Jug </a:t>
                      </a:r>
                    </a:p>
                    <a:p>
                      <a:pPr algn="ctr"/>
                      <a:r>
                        <a:rPr lang="en-GB" sz="2400" dirty="0">
                          <a:effectLst/>
                          <a:latin typeface="+mn-lt"/>
                        </a:rPr>
                        <a:t>Percolator </a:t>
                      </a:r>
                    </a:p>
                    <a:p>
                      <a:pPr algn="ctr"/>
                      <a:r>
                        <a:rPr lang="en-GB" sz="2400" dirty="0">
                          <a:effectLst/>
                          <a:latin typeface="+mn-lt"/>
                        </a:rPr>
                        <a:t>Turkish </a:t>
                      </a:r>
                    </a:p>
                    <a:p>
                      <a:pPr algn="ctr"/>
                      <a:r>
                        <a:rPr lang="en-GB" sz="2400" dirty="0">
                          <a:effectLst/>
                          <a:latin typeface="+mn-lt"/>
                        </a:rPr>
                        <a:t>Vacuum infusion</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dirty="0">
                          <a:effectLst/>
                          <a:latin typeface="+mn-lt"/>
                        </a:rPr>
                        <a:t>Medium</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dirty="0">
                          <a:effectLst/>
                          <a:latin typeface="+mn-lt"/>
                        </a:rPr>
                        <a:t>Very fine</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dirty="0">
                          <a:effectLst/>
                          <a:latin typeface="+mn-lt"/>
                        </a:rPr>
                        <a:t>Fine to medium</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dirty="0">
                          <a:effectLst/>
                          <a:latin typeface="+mn-lt"/>
                        </a:rPr>
                        <a:t>Coarse</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dirty="0">
                          <a:effectLst/>
                          <a:latin typeface="+mn-lt"/>
                        </a:rPr>
                        <a:t>Medium</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dirty="0">
                          <a:effectLst/>
                          <a:latin typeface="+mn-lt"/>
                        </a:rPr>
                        <a:t>Pulverised</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dirty="0">
                          <a:effectLst/>
                          <a:latin typeface="+mn-lt"/>
                        </a:rPr>
                        <a:t>Medium fine to fine</a:t>
                      </a:r>
                    </a:p>
                    <a:p>
                      <a:pPr algn="ctr"/>
                      <a:endParaRPr lang="en-GB" sz="2400" dirty="0">
                        <a:effectLst/>
                        <a:latin typeface="+mn-lt"/>
                      </a:endParaRPr>
                    </a:p>
                  </a:txBody>
                  <a:tcPr/>
                </a:tc>
                <a:extLst>
                  <a:ext uri="{0D108BD9-81ED-4DB2-BD59-A6C34878D82A}">
                    <a16:rowId xmlns:a16="http://schemas.microsoft.com/office/drawing/2014/main" val="339739258"/>
                  </a:ext>
                </a:extLst>
              </a:tr>
            </a:tbl>
          </a:graphicData>
        </a:graphic>
      </p:graphicFrame>
    </p:spTree>
    <p:extLst>
      <p:ext uri="{BB962C8B-B14F-4D97-AF65-F5344CB8AC3E}">
        <p14:creationId xmlns:p14="http://schemas.microsoft.com/office/powerpoint/2010/main" val="22373835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4B68-AB56-CC42-9548-542AE3EE1F63}"/>
              </a:ext>
            </a:extLst>
          </p:cNvPr>
          <p:cNvSpPr>
            <a:spLocks noGrp="1"/>
          </p:cNvSpPr>
          <p:nvPr>
            <p:ph type="title"/>
          </p:nvPr>
        </p:nvSpPr>
        <p:spPr>
          <a:xfrm>
            <a:off x="457200" y="274638"/>
            <a:ext cx="8229600" cy="627570"/>
          </a:xfrm>
        </p:spPr>
        <p:txBody>
          <a:bodyPr>
            <a:normAutofit/>
          </a:bodyPr>
          <a:lstStyle/>
          <a:p>
            <a:r>
              <a:rPr lang="en-GB" sz="3200" b="1" dirty="0"/>
              <a:t>               Activity methods of making coffee</a:t>
            </a:r>
          </a:p>
        </p:txBody>
      </p:sp>
      <p:graphicFrame>
        <p:nvGraphicFramePr>
          <p:cNvPr id="4" name="Table 4">
            <a:extLst>
              <a:ext uri="{FF2B5EF4-FFF2-40B4-BE49-F238E27FC236}">
                <a16:creationId xmlns:a16="http://schemas.microsoft.com/office/drawing/2014/main" id="{FBDB340F-FB32-C14A-8E2F-A0CB99BE9565}"/>
              </a:ext>
            </a:extLst>
          </p:cNvPr>
          <p:cNvGraphicFramePr>
            <a:graphicFrameLocks noGrp="1"/>
          </p:cNvGraphicFramePr>
          <p:nvPr>
            <p:ph idx="1"/>
            <p:extLst>
              <p:ext uri="{D42A27DB-BD31-4B8C-83A1-F6EECF244321}">
                <p14:modId xmlns:p14="http://schemas.microsoft.com/office/powerpoint/2010/main" val="3954196541"/>
              </p:ext>
            </p:extLst>
          </p:nvPr>
        </p:nvGraphicFramePr>
        <p:xfrm>
          <a:off x="457200" y="3335392"/>
          <a:ext cx="8229600" cy="2865120"/>
        </p:xfrm>
        <a:graphic>
          <a:graphicData uri="http://schemas.openxmlformats.org/drawingml/2006/table">
            <a:tbl>
              <a:tblPr firstRow="1" bandRow="1">
                <a:tableStyleId>{5C22544A-7EE6-4342-B048-85BDC9FD1C3A}</a:tableStyleId>
              </a:tblPr>
              <a:tblGrid>
                <a:gridCol w="2420112">
                  <a:extLst>
                    <a:ext uri="{9D8B030D-6E8A-4147-A177-3AD203B41FA5}">
                      <a16:colId xmlns:a16="http://schemas.microsoft.com/office/drawing/2014/main" val="3585158940"/>
                    </a:ext>
                  </a:extLst>
                </a:gridCol>
                <a:gridCol w="5809488">
                  <a:extLst>
                    <a:ext uri="{9D8B030D-6E8A-4147-A177-3AD203B41FA5}">
                      <a16:colId xmlns:a16="http://schemas.microsoft.com/office/drawing/2014/main" val="671710881"/>
                    </a:ext>
                  </a:extLst>
                </a:gridCol>
              </a:tblGrid>
              <a:tr h="370840">
                <a:tc>
                  <a:txBody>
                    <a:bodyPr/>
                    <a:lstStyle/>
                    <a:p>
                      <a:r>
                        <a:rPr lang="en-GB" dirty="0"/>
                        <a:t>Method</a:t>
                      </a:r>
                    </a:p>
                  </a:txBody>
                  <a:tcPr/>
                </a:tc>
                <a:tc>
                  <a:txBody>
                    <a:bodyPr/>
                    <a:lstStyle/>
                    <a:p>
                      <a:r>
                        <a:rPr lang="en-GB" dirty="0"/>
                        <a:t>Description</a:t>
                      </a:r>
                    </a:p>
                  </a:txBody>
                  <a:tcPr/>
                </a:tc>
                <a:extLst>
                  <a:ext uri="{0D108BD9-81ED-4DB2-BD59-A6C34878D82A}">
                    <a16:rowId xmlns:a16="http://schemas.microsoft.com/office/drawing/2014/main" val="75618506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Filter (Individual)</a:t>
                      </a:r>
                    </a:p>
                  </a:txBody>
                  <a:tcPr/>
                </a:tc>
                <a:tc>
                  <a:txBody>
                    <a:bodyPr/>
                    <a:lstStyle/>
                    <a:p>
                      <a:endParaRPr lang="en-GB" dirty="0"/>
                    </a:p>
                  </a:txBody>
                  <a:tcPr/>
                </a:tc>
                <a:extLst>
                  <a:ext uri="{0D108BD9-81ED-4DB2-BD59-A6C34878D82A}">
                    <a16:rowId xmlns:a16="http://schemas.microsoft.com/office/drawing/2014/main" val="364490886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Filter (pour through)</a:t>
                      </a:r>
                    </a:p>
                  </a:txBody>
                  <a:tcPr/>
                </a:tc>
                <a:tc>
                  <a:txBody>
                    <a:bodyPr/>
                    <a:lstStyle/>
                    <a:p>
                      <a:endParaRPr lang="en-GB" dirty="0"/>
                    </a:p>
                  </a:txBody>
                  <a:tcPr/>
                </a:tc>
                <a:extLst>
                  <a:ext uri="{0D108BD9-81ED-4DB2-BD59-A6C34878D82A}">
                    <a16:rowId xmlns:a16="http://schemas.microsoft.com/office/drawing/2014/main" val="17413464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Cafetière</a:t>
                      </a:r>
                    </a:p>
                  </a:txBody>
                  <a:tcPr/>
                </a:tc>
                <a:tc>
                  <a:txBody>
                    <a:bodyPr/>
                    <a:lstStyle/>
                    <a:p>
                      <a:endParaRPr lang="en-GB"/>
                    </a:p>
                  </a:txBody>
                  <a:tcPr/>
                </a:tc>
                <a:extLst>
                  <a:ext uri="{0D108BD9-81ED-4DB2-BD59-A6C34878D82A}">
                    <a16:rowId xmlns:a16="http://schemas.microsoft.com/office/drawing/2014/main" val="91054967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Espresso</a:t>
                      </a:r>
                    </a:p>
                  </a:txBody>
                  <a:tcPr/>
                </a:tc>
                <a:tc>
                  <a:txBody>
                    <a:bodyPr/>
                    <a:lstStyle/>
                    <a:p>
                      <a:endParaRPr lang="en-GB"/>
                    </a:p>
                  </a:txBody>
                  <a:tcPr/>
                </a:tc>
                <a:extLst>
                  <a:ext uri="{0D108BD9-81ED-4DB2-BD59-A6C34878D82A}">
                    <a16:rowId xmlns:a16="http://schemas.microsoft.com/office/drawing/2014/main" val="319345288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Vacuum infusion (‘</a:t>
                      </a:r>
                      <a:r>
                        <a:rPr lang="en-GB" sz="1800" kern="1200" dirty="0" err="1">
                          <a:solidFill>
                            <a:schemeClr val="dk1"/>
                          </a:solidFill>
                          <a:effectLst/>
                          <a:latin typeface="+mn-lt"/>
                          <a:ea typeface="+mn-ea"/>
                          <a:cs typeface="+mn-cs"/>
                        </a:rPr>
                        <a:t>Cona</a:t>
                      </a:r>
                      <a:r>
                        <a:rPr lang="en-GB" sz="1800" kern="1200" dirty="0">
                          <a:solidFill>
                            <a:schemeClr val="dk1"/>
                          </a:solidFill>
                          <a:effectLst/>
                          <a:latin typeface="+mn-lt"/>
                          <a:ea typeface="+mn-ea"/>
                          <a:cs typeface="+mn-cs"/>
                        </a:rPr>
                        <a:t>’)</a:t>
                      </a:r>
                    </a:p>
                  </a:txBody>
                  <a:tcPr/>
                </a:tc>
                <a:tc>
                  <a:txBody>
                    <a:bodyPr/>
                    <a:lstStyle/>
                    <a:p>
                      <a:endParaRPr lang="en-GB"/>
                    </a:p>
                  </a:txBody>
                  <a:tcPr/>
                </a:tc>
                <a:extLst>
                  <a:ext uri="{0D108BD9-81ED-4DB2-BD59-A6C34878D82A}">
                    <a16:rowId xmlns:a16="http://schemas.microsoft.com/office/drawing/2014/main" val="1444320579"/>
                  </a:ext>
                </a:extLst>
              </a:tr>
              <a:tr h="370840">
                <a:tc>
                  <a:txBody>
                    <a:bodyPr/>
                    <a:lstStyle/>
                    <a:p>
                      <a:r>
                        <a:rPr lang="en-GB" dirty="0"/>
                        <a:t>Still-set</a:t>
                      </a:r>
                    </a:p>
                  </a:txBody>
                  <a:tcPr/>
                </a:tc>
                <a:tc>
                  <a:txBody>
                    <a:bodyPr/>
                    <a:lstStyle/>
                    <a:p>
                      <a:endParaRPr lang="en-GB" dirty="0"/>
                    </a:p>
                  </a:txBody>
                  <a:tcPr/>
                </a:tc>
                <a:extLst>
                  <a:ext uri="{0D108BD9-81ED-4DB2-BD59-A6C34878D82A}">
                    <a16:rowId xmlns:a16="http://schemas.microsoft.com/office/drawing/2014/main" val="812207960"/>
                  </a:ext>
                </a:extLst>
              </a:tr>
            </a:tbl>
          </a:graphicData>
        </a:graphic>
      </p:graphicFrame>
      <mc:AlternateContent xmlns:mc="http://schemas.openxmlformats.org/markup-compatibility/2006">
        <mc:Choice xmlns:am3d="http://schemas.microsoft.com/office/drawing/2017/model3d" Requires="am3d">
          <p:graphicFrame>
            <p:nvGraphicFramePr>
              <p:cNvPr id="5" name="3D Model 4" descr="Gears">
                <a:extLst>
                  <a:ext uri="{FF2B5EF4-FFF2-40B4-BE49-F238E27FC236}">
                    <a16:creationId xmlns:a16="http://schemas.microsoft.com/office/drawing/2014/main" id="{B53E7D71-C356-4B45-8E32-0FDD5903E9FC}"/>
                  </a:ext>
                </a:extLst>
              </p:cNvPr>
              <p:cNvGraphicFramePr>
                <a:graphicFrameLocks noChangeAspect="1"/>
              </p:cNvGraphicFramePr>
              <p:nvPr>
                <p:extLst>
                  <p:ext uri="{D42A27DB-BD31-4B8C-83A1-F6EECF244321}">
                    <p14:modId xmlns:p14="http://schemas.microsoft.com/office/powerpoint/2010/main" val="4209754509"/>
                  </p:ext>
                </p:extLst>
              </p:nvPr>
            </p:nvGraphicFramePr>
            <p:xfrm>
              <a:off x="103632" y="-10097"/>
              <a:ext cx="1950986" cy="1489376"/>
            </p:xfrm>
            <a:graphic>
              <a:graphicData uri="http://schemas.microsoft.com/office/drawing/2017/model3d">
                <am3d:model3d r:embed="rId2">
                  <am3d:spPr>
                    <a:xfrm>
                      <a:off x="0" y="0"/>
                      <a:ext cx="1950986" cy="1489376"/>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x="-247846" ay="82373" az="-5951"/>
                    <am3d:postTrans dx="0" dy="0" dz="0"/>
                  </am3d:trans>
                  <am3d:raster rName="Office3DRenderer" rVer="16.0.8326">
                    <am3d:blip r:embed="rId3"/>
                  </am3d:raster>
                  <am3d:objViewport viewportSz="250841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 Model 4" descr="Gears">
                <a:extLst>
                  <a:ext uri="{FF2B5EF4-FFF2-40B4-BE49-F238E27FC236}">
                    <a16:creationId xmlns:a16="http://schemas.microsoft.com/office/drawing/2014/main" id="{B53E7D71-C356-4B45-8E32-0FDD5903E9FC}"/>
                  </a:ext>
                </a:extLst>
              </p:cNvPr>
              <p:cNvPicPr>
                <a:picLocks noGrp="1" noRot="1" noChangeAspect="1" noMove="1" noResize="1" noEditPoints="1" noAdjustHandles="1" noChangeArrowheads="1" noChangeShapeType="1" noCrop="1"/>
              </p:cNvPicPr>
              <p:nvPr/>
            </p:nvPicPr>
            <p:blipFill>
              <a:blip r:embed="rId3"/>
              <a:stretch>
                <a:fillRect/>
              </a:stretch>
            </p:blipFill>
            <p:spPr>
              <a:xfrm>
                <a:off x="103632" y="-10097"/>
                <a:ext cx="1950986" cy="1489376"/>
              </a:xfrm>
              <a:prstGeom prst="rect">
                <a:avLst/>
              </a:prstGeom>
            </p:spPr>
          </p:pic>
        </mc:Fallback>
      </mc:AlternateContent>
      <p:sp>
        <p:nvSpPr>
          <p:cNvPr id="6" name="TextBox 5">
            <a:extLst>
              <a:ext uri="{FF2B5EF4-FFF2-40B4-BE49-F238E27FC236}">
                <a16:creationId xmlns:a16="http://schemas.microsoft.com/office/drawing/2014/main" id="{508DBBEB-3E49-7D4D-8124-EA2ED708DC81}"/>
              </a:ext>
            </a:extLst>
          </p:cNvPr>
          <p:cNvSpPr txBox="1"/>
          <p:nvPr/>
        </p:nvSpPr>
        <p:spPr>
          <a:xfrm>
            <a:off x="457200" y="1573196"/>
            <a:ext cx="8229600" cy="1877437"/>
          </a:xfrm>
          <a:prstGeom prst="rect">
            <a:avLst/>
          </a:prstGeom>
          <a:noFill/>
        </p:spPr>
        <p:txBody>
          <a:bodyPr wrap="square" rtlCol="0">
            <a:spAutoFit/>
          </a:bodyPr>
          <a:lstStyle/>
          <a:p>
            <a:r>
              <a:rPr lang="en-GB" sz="2000" dirty="0"/>
              <a:t>Research the different ways of making/brewing coffee to provide a description for each. </a:t>
            </a:r>
          </a:p>
          <a:p>
            <a:endParaRPr lang="en-GB" sz="2000" dirty="0"/>
          </a:p>
          <a:p>
            <a:r>
              <a:rPr lang="en-GB" sz="2000" dirty="0"/>
              <a:t>A worksheet has been provided for you to complete.</a:t>
            </a:r>
          </a:p>
          <a:p>
            <a:endParaRPr lang="en-GB" dirty="0"/>
          </a:p>
          <a:p>
            <a:endParaRPr lang="en-GB" dirty="0"/>
          </a:p>
        </p:txBody>
      </p:sp>
    </p:spTree>
    <p:extLst>
      <p:ext uri="{BB962C8B-B14F-4D97-AF65-F5344CB8AC3E}">
        <p14:creationId xmlns:p14="http://schemas.microsoft.com/office/powerpoint/2010/main" val="37784142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CACA-4F4B-C24F-A37F-7B0DE9C28587}"/>
              </a:ext>
            </a:extLst>
          </p:cNvPr>
          <p:cNvSpPr>
            <a:spLocks noGrp="1"/>
          </p:cNvSpPr>
          <p:nvPr>
            <p:ph type="title"/>
          </p:nvPr>
        </p:nvSpPr>
        <p:spPr>
          <a:xfrm>
            <a:off x="457200" y="274638"/>
            <a:ext cx="8229600" cy="712914"/>
          </a:xfrm>
        </p:spPr>
        <p:txBody>
          <a:bodyPr>
            <a:normAutofit/>
          </a:bodyPr>
          <a:lstStyle/>
          <a:p>
            <a:r>
              <a:rPr lang="en-GB" sz="3200" b="1" dirty="0"/>
              <a:t>Espresso</a:t>
            </a:r>
          </a:p>
        </p:txBody>
      </p:sp>
      <p:sp>
        <p:nvSpPr>
          <p:cNvPr id="3" name="Content Placeholder 2">
            <a:extLst>
              <a:ext uri="{FF2B5EF4-FFF2-40B4-BE49-F238E27FC236}">
                <a16:creationId xmlns:a16="http://schemas.microsoft.com/office/drawing/2014/main" id="{EFEFF1F5-3AEC-D04A-BCA8-529425BC13CB}"/>
              </a:ext>
            </a:extLst>
          </p:cNvPr>
          <p:cNvSpPr>
            <a:spLocks noGrp="1"/>
          </p:cNvSpPr>
          <p:nvPr>
            <p:ph idx="1"/>
          </p:nvPr>
        </p:nvSpPr>
        <p:spPr>
          <a:xfrm>
            <a:off x="457200" y="1295400"/>
            <a:ext cx="8229600" cy="4525963"/>
          </a:xfrm>
        </p:spPr>
        <p:txBody>
          <a:bodyPr>
            <a:normAutofit lnSpcReduction="10000"/>
          </a:bodyPr>
          <a:lstStyle/>
          <a:p>
            <a:pPr marL="0" indent="0">
              <a:buNone/>
            </a:pPr>
            <a:r>
              <a:rPr lang="en-GB" sz="2400" dirty="0"/>
              <a:t>Use the links below to watch some informative videos on making espresso coffee.</a:t>
            </a:r>
          </a:p>
          <a:p>
            <a:pPr marL="0" indent="0">
              <a:buNone/>
            </a:pPr>
            <a:endParaRPr lang="en-GB" sz="2400" dirty="0"/>
          </a:p>
          <a:p>
            <a:pPr marL="0" indent="0">
              <a:buNone/>
            </a:pPr>
            <a:r>
              <a:rPr lang="en-GB" sz="2400" dirty="0"/>
              <a:t>A Beginner's Guide to Espresso: Part 1</a:t>
            </a:r>
          </a:p>
          <a:p>
            <a:pPr marL="0" indent="0">
              <a:buNone/>
            </a:pPr>
            <a:r>
              <a:rPr lang="en-GB" sz="2400" dirty="0">
                <a:hlinkClick r:id="rId2"/>
              </a:rPr>
              <a:t>https://www.youtube.com/watch?v=-kd-zX-JOVU</a:t>
            </a:r>
            <a:endParaRPr lang="en-GB" sz="2400" dirty="0"/>
          </a:p>
          <a:p>
            <a:pPr marL="0" indent="0">
              <a:buNone/>
            </a:pPr>
            <a:endParaRPr lang="en-GB" sz="2400" dirty="0"/>
          </a:p>
          <a:p>
            <a:pPr marL="0" indent="0">
              <a:buNone/>
            </a:pPr>
            <a:r>
              <a:rPr lang="en-GB" sz="2400" dirty="0"/>
              <a:t>A Beginner's Guide to Espresso: Part 2</a:t>
            </a:r>
          </a:p>
          <a:p>
            <a:pPr marL="0" indent="0">
              <a:buNone/>
            </a:pPr>
            <a:r>
              <a:rPr lang="en-GB" sz="2400" dirty="0">
                <a:hlinkClick r:id="rId3"/>
              </a:rPr>
              <a:t>https://www.youtube.com/watch?v=441CyJjIM9o</a:t>
            </a:r>
            <a:endParaRPr lang="en-GB" sz="2400" dirty="0"/>
          </a:p>
          <a:p>
            <a:pPr marL="0" indent="0">
              <a:buNone/>
            </a:pPr>
            <a:endParaRPr lang="en-GB" sz="2400" dirty="0"/>
          </a:p>
          <a:p>
            <a:pPr marL="0" indent="0">
              <a:buNone/>
            </a:pPr>
            <a:r>
              <a:rPr lang="en-GB" sz="2400" dirty="0"/>
              <a:t>Reading A Shot</a:t>
            </a:r>
          </a:p>
          <a:p>
            <a:pPr marL="0" indent="0">
              <a:buNone/>
            </a:pPr>
            <a:r>
              <a:rPr lang="en-GB" sz="2400" dirty="0">
                <a:hlinkClick r:id="rId4"/>
              </a:rPr>
              <a:t>https://www.youtube.com/watch?v=oefz8JSnnrM</a:t>
            </a:r>
            <a:endParaRPr lang="en-GB" sz="2400" dirty="0"/>
          </a:p>
          <a:p>
            <a:pPr marL="0" indent="0">
              <a:buNone/>
            </a:pPr>
            <a:endParaRPr lang="en-GB" sz="2000" dirty="0"/>
          </a:p>
        </p:txBody>
      </p:sp>
    </p:spTree>
    <p:extLst>
      <p:ext uri="{BB962C8B-B14F-4D97-AF65-F5344CB8AC3E}">
        <p14:creationId xmlns:p14="http://schemas.microsoft.com/office/powerpoint/2010/main" val="8248044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56027-5043-B345-8659-54FEFC34289C}"/>
              </a:ext>
            </a:extLst>
          </p:cNvPr>
          <p:cNvSpPr>
            <a:spLocks noGrp="1"/>
          </p:cNvSpPr>
          <p:nvPr>
            <p:ph type="title"/>
          </p:nvPr>
        </p:nvSpPr>
        <p:spPr>
          <a:xfrm>
            <a:off x="457200" y="274638"/>
            <a:ext cx="8229600" cy="566610"/>
          </a:xfrm>
        </p:spPr>
        <p:txBody>
          <a:bodyPr>
            <a:normAutofit fontScale="90000"/>
          </a:bodyPr>
          <a:lstStyle/>
          <a:p>
            <a:r>
              <a:rPr lang="en-GB" sz="3200" b="1" dirty="0"/>
              <a:t>Non-alcoholic beverages</a:t>
            </a:r>
          </a:p>
        </p:txBody>
      </p:sp>
      <p:sp>
        <p:nvSpPr>
          <p:cNvPr id="3" name="Content Placeholder 2">
            <a:extLst>
              <a:ext uri="{FF2B5EF4-FFF2-40B4-BE49-F238E27FC236}">
                <a16:creationId xmlns:a16="http://schemas.microsoft.com/office/drawing/2014/main" id="{47B1F40B-4028-024A-9965-B662CE054A74}"/>
              </a:ext>
            </a:extLst>
          </p:cNvPr>
          <p:cNvSpPr>
            <a:spLocks noGrp="1"/>
          </p:cNvSpPr>
          <p:nvPr>
            <p:ph idx="1"/>
          </p:nvPr>
        </p:nvSpPr>
        <p:spPr>
          <a:xfrm>
            <a:off x="457200" y="960438"/>
            <a:ext cx="8229600" cy="4525963"/>
          </a:xfrm>
        </p:spPr>
        <p:txBody>
          <a:bodyPr>
            <a:normAutofit/>
          </a:bodyPr>
          <a:lstStyle/>
          <a:p>
            <a:pPr marL="0" indent="0">
              <a:buNone/>
            </a:pPr>
            <a:r>
              <a:rPr lang="en-GB" sz="2800" dirty="0"/>
              <a:t>1. aerated waters</a:t>
            </a:r>
          </a:p>
          <a:p>
            <a:pPr marL="0" indent="0">
              <a:buNone/>
            </a:pPr>
            <a:r>
              <a:rPr lang="en-GB" sz="2800" dirty="0"/>
              <a:t>2. natural spring/mineral waters</a:t>
            </a:r>
          </a:p>
          <a:p>
            <a:pPr marL="0" indent="0">
              <a:buNone/>
            </a:pPr>
            <a:r>
              <a:rPr lang="en-GB" sz="2800" dirty="0"/>
              <a:t>3. squashes</a:t>
            </a:r>
          </a:p>
          <a:p>
            <a:pPr marL="0" indent="0">
              <a:buNone/>
            </a:pPr>
            <a:r>
              <a:rPr lang="en-GB" sz="2800" dirty="0"/>
              <a:t>4. juices</a:t>
            </a:r>
          </a:p>
          <a:p>
            <a:pPr marL="0" indent="0">
              <a:buNone/>
            </a:pPr>
            <a:r>
              <a:rPr lang="en-GB" sz="2800" dirty="0"/>
              <a:t>5. syrups</a:t>
            </a:r>
            <a:r>
              <a:rPr lang="en-GB" dirty="0"/>
              <a:t>.</a:t>
            </a:r>
          </a:p>
          <a:p>
            <a:pPr marL="0" indent="0">
              <a:buNone/>
            </a:pPr>
            <a:endParaRPr lang="en-GB" dirty="0"/>
          </a:p>
          <a:p>
            <a:pPr marL="0" indent="0">
              <a:buNone/>
            </a:pPr>
            <a:r>
              <a:rPr lang="en-GB" sz="2800" dirty="0"/>
              <a:t>A worksheet has been provided for you to provide examples of the different non-alcoholic beverages </a:t>
            </a:r>
          </a:p>
          <a:p>
            <a:pPr marL="0" indent="0">
              <a:buNone/>
            </a:pPr>
            <a:endParaRPr lang="en-GB" dirty="0"/>
          </a:p>
          <a:p>
            <a:endParaRPr lang="en-GB" dirty="0"/>
          </a:p>
        </p:txBody>
      </p:sp>
    </p:spTree>
    <p:extLst>
      <p:ext uri="{BB962C8B-B14F-4D97-AF65-F5344CB8AC3E}">
        <p14:creationId xmlns:p14="http://schemas.microsoft.com/office/powerpoint/2010/main" val="11833533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0252E-2B5F-264A-B377-CBA950A8E06F}"/>
              </a:ext>
            </a:extLst>
          </p:cNvPr>
          <p:cNvSpPr>
            <a:spLocks noGrp="1"/>
          </p:cNvSpPr>
          <p:nvPr>
            <p:ph type="title"/>
          </p:nvPr>
        </p:nvSpPr>
        <p:spPr>
          <a:xfrm>
            <a:off x="457200" y="274638"/>
            <a:ext cx="8229600" cy="700722"/>
          </a:xfrm>
        </p:spPr>
        <p:txBody>
          <a:bodyPr>
            <a:normAutofit/>
          </a:bodyPr>
          <a:lstStyle/>
          <a:p>
            <a:r>
              <a:rPr lang="en-GB" sz="3200" b="1" dirty="0"/>
              <a:t>Wine</a:t>
            </a:r>
          </a:p>
        </p:txBody>
      </p:sp>
      <p:sp>
        <p:nvSpPr>
          <p:cNvPr id="3" name="Content Placeholder 2">
            <a:extLst>
              <a:ext uri="{FF2B5EF4-FFF2-40B4-BE49-F238E27FC236}">
                <a16:creationId xmlns:a16="http://schemas.microsoft.com/office/drawing/2014/main" id="{D6A4C76B-817C-A847-A463-0D6CE1F4D9E8}"/>
              </a:ext>
            </a:extLst>
          </p:cNvPr>
          <p:cNvSpPr>
            <a:spLocks noGrp="1"/>
          </p:cNvSpPr>
          <p:nvPr>
            <p:ph idx="1"/>
          </p:nvPr>
        </p:nvSpPr>
        <p:spPr>
          <a:xfrm>
            <a:off x="457200" y="1727898"/>
            <a:ext cx="8229600" cy="1252728"/>
          </a:xfrm>
        </p:spPr>
        <p:txBody>
          <a:bodyPr/>
          <a:lstStyle/>
          <a:p>
            <a:pPr marL="0" indent="0" algn="ctr">
              <a:buNone/>
            </a:pPr>
            <a:r>
              <a:rPr lang="en-GB" altLang="en-US" dirty="0"/>
              <a:t>The Basics of Wine Production</a:t>
            </a:r>
          </a:p>
          <a:p>
            <a:endParaRPr lang="en-GB" dirty="0"/>
          </a:p>
        </p:txBody>
      </p:sp>
    </p:spTree>
    <p:extLst>
      <p:ext uri="{BB962C8B-B14F-4D97-AF65-F5344CB8AC3E}">
        <p14:creationId xmlns:p14="http://schemas.microsoft.com/office/powerpoint/2010/main" val="13071537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a:extLst>
              <a:ext uri="{FF2B5EF4-FFF2-40B4-BE49-F238E27FC236}">
                <a16:creationId xmlns:a16="http://schemas.microsoft.com/office/drawing/2014/main" id="{AACDB1B8-FC6A-F542-8BE0-9A577B630B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5128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a:extLst>
              <a:ext uri="{FF2B5EF4-FFF2-40B4-BE49-F238E27FC236}">
                <a16:creationId xmlns:a16="http://schemas.microsoft.com/office/drawing/2014/main" id="{843C9609-A2F8-934B-973C-B8A858F6CE6D}"/>
              </a:ext>
            </a:extLst>
          </p:cNvPr>
          <p:cNvSpPr>
            <a:spLocks noGrp="1" noChangeArrowheads="1"/>
          </p:cNvSpPr>
          <p:nvPr>
            <p:ph type="body" idx="1"/>
          </p:nvPr>
        </p:nvSpPr>
        <p:spPr>
          <a:xfrm>
            <a:off x="457200" y="404813"/>
            <a:ext cx="8229600" cy="5832475"/>
          </a:xfrm>
        </p:spPr>
        <p:txBody>
          <a:bodyPr>
            <a:normAutofit fontScale="85000" lnSpcReduction="20000"/>
          </a:bodyPr>
          <a:lstStyle/>
          <a:p>
            <a:r>
              <a:rPr lang="en-GB" dirty="0"/>
              <a:t>More than 90% of the world's commercial wine grape production occurs along a band between 35° to 45° latitude. This band cuts a swath around the circumference of the earth about 700 miles wide.  It is within this band that the specific conditions favourable to wine grape production can occur. Microclimates around the world allow for the growing and production of wine in areas outside of this band.</a:t>
            </a:r>
          </a:p>
          <a:p>
            <a:pPr marL="0" indent="0">
              <a:buNone/>
            </a:pPr>
            <a:r>
              <a:rPr lang="en-GB" dirty="0"/>
              <a:t> </a:t>
            </a:r>
          </a:p>
          <a:p>
            <a:r>
              <a:rPr lang="en-GB" dirty="0"/>
              <a:t>Grapes are the largest fruit crop on earth. The grapevine prefers the temperate climate in which it evolved, with warm, dry summers and mild winters. </a:t>
            </a:r>
          </a:p>
          <a:p>
            <a:pPr marL="0" indent="0">
              <a:buNone/>
            </a:pPr>
            <a:endParaRPr lang="en-GB" dirty="0"/>
          </a:p>
          <a:p>
            <a:r>
              <a:rPr lang="en-GB" dirty="0"/>
              <a:t>Winters of sustained cold kill grapevines. High humidity promotes vine disease. Tropical temperatures disrupt the normal vine cycle of winter dormancy</a:t>
            </a:r>
          </a:p>
          <a:p>
            <a:pPr>
              <a:lnSpc>
                <a:spcPct val="90000"/>
              </a:lnSpc>
              <a:buFontTx/>
              <a:buNone/>
            </a:pPr>
            <a:endParaRPr lang="en-GB" altLang="en-US" sz="2800" dirty="0"/>
          </a:p>
        </p:txBody>
      </p:sp>
    </p:spTree>
    <p:extLst>
      <p:ext uri="{BB962C8B-B14F-4D97-AF65-F5344CB8AC3E}">
        <p14:creationId xmlns:p14="http://schemas.microsoft.com/office/powerpoint/2010/main" val="39008684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FD2E6944-A23F-6C48-9CEA-3EF391D57414}"/>
              </a:ext>
            </a:extLst>
          </p:cNvPr>
          <p:cNvSpPr>
            <a:spLocks noGrp="1" noChangeArrowheads="1"/>
          </p:cNvSpPr>
          <p:nvPr>
            <p:ph type="body" idx="1"/>
          </p:nvPr>
        </p:nvSpPr>
        <p:spPr>
          <a:xfrm>
            <a:off x="457200" y="441960"/>
            <a:ext cx="8229600" cy="5910072"/>
          </a:xfrm>
        </p:spPr>
        <p:txBody>
          <a:bodyPr/>
          <a:lstStyle/>
          <a:p>
            <a:pPr marL="0" indent="0" algn="ctr">
              <a:lnSpc>
                <a:spcPct val="80000"/>
              </a:lnSpc>
              <a:buNone/>
            </a:pPr>
            <a:r>
              <a:rPr lang="en-GB" altLang="en-US" sz="2400" b="1" dirty="0"/>
              <a:t>Climatic Requirements</a:t>
            </a:r>
          </a:p>
          <a:p>
            <a:pPr marL="0" indent="0">
              <a:lnSpc>
                <a:spcPct val="80000"/>
              </a:lnSpc>
              <a:buNone/>
            </a:pPr>
            <a:endParaRPr lang="en-GB" altLang="en-US" sz="1600" b="1" dirty="0"/>
          </a:p>
          <a:p>
            <a:pPr>
              <a:lnSpc>
                <a:spcPct val="80000"/>
              </a:lnSpc>
            </a:pPr>
            <a:r>
              <a:rPr lang="en-GB" altLang="en-US" sz="2000" dirty="0"/>
              <a:t>The climatic conditions needed for growing quality vines are strictly defined, and vines thrive in two quite narrow bands of latitude: approximately 30-50° North and 30-40° South of the equator.</a:t>
            </a:r>
            <a:br>
              <a:rPr lang="en-GB" altLang="en-US" sz="2000" b="1" dirty="0"/>
            </a:br>
            <a:endParaRPr lang="en-GB" altLang="en-US" sz="2000" dirty="0"/>
          </a:p>
          <a:p>
            <a:pPr>
              <a:lnSpc>
                <a:spcPct val="80000"/>
              </a:lnSpc>
            </a:pPr>
            <a:r>
              <a:rPr lang="en-GB" altLang="en-US" sz="2000" b="1" dirty="0"/>
              <a:t>Warm, Wet Springs</a:t>
            </a:r>
            <a:br>
              <a:rPr lang="en-GB" altLang="en-US" sz="2000" b="1" dirty="0"/>
            </a:br>
            <a:r>
              <a:rPr lang="en-GB" altLang="en-US" sz="2000" dirty="0"/>
              <a:t>Spring must be warm and wet (though not too wet) so that the plants can bud and produce the tiny flowers that will eventually become bunches of grapes. </a:t>
            </a:r>
          </a:p>
          <a:p>
            <a:pPr>
              <a:lnSpc>
                <a:spcPct val="80000"/>
              </a:lnSpc>
            </a:pPr>
            <a:r>
              <a:rPr lang="en-GB" altLang="en-US" sz="2000" b="1" dirty="0"/>
              <a:t>Long, Hot Summers</a:t>
            </a:r>
            <a:br>
              <a:rPr lang="en-GB" altLang="en-US" sz="2000" dirty="0"/>
            </a:br>
            <a:r>
              <a:rPr lang="en-GB" altLang="en-US" sz="2000" dirty="0"/>
              <a:t>Summers should be long, sunny, and hot. However, too much heat is counter-productive, as the fruit will ripen too quickly and scorch. </a:t>
            </a:r>
          </a:p>
          <a:p>
            <a:pPr>
              <a:lnSpc>
                <a:spcPct val="80000"/>
              </a:lnSpc>
            </a:pPr>
            <a:r>
              <a:rPr lang="en-GB" altLang="en-US" sz="2000" b="1" dirty="0"/>
              <a:t>Dry, Gentle Autumns</a:t>
            </a:r>
            <a:br>
              <a:rPr lang="en-GB" altLang="en-US" sz="2000" dirty="0"/>
            </a:br>
            <a:r>
              <a:rPr lang="en-GB" altLang="en-US" sz="2000" dirty="0"/>
              <a:t>Autumns should be gentle and relatively dry so that the grapes can reach full maturity and the harvest can be completed before rain or cold can damage the mature grapes. </a:t>
            </a:r>
          </a:p>
          <a:p>
            <a:pPr>
              <a:lnSpc>
                <a:spcPct val="80000"/>
              </a:lnSpc>
            </a:pPr>
            <a:r>
              <a:rPr lang="en-GB" altLang="en-US" sz="2000" b="1" dirty="0"/>
              <a:t>Cool Winters</a:t>
            </a:r>
            <a:br>
              <a:rPr lang="en-GB" altLang="en-US" sz="2000" dirty="0"/>
            </a:br>
            <a:r>
              <a:rPr lang="en-GB" altLang="en-US" sz="2000" dirty="0"/>
              <a:t>Vines need cool winters when they can "sleep" and gather strength for the production of the next summer's crop. However, it can't be too cold though, or the roots of the vine will be damaged by frost, and the plant will die. </a:t>
            </a:r>
          </a:p>
          <a:p>
            <a:pPr>
              <a:lnSpc>
                <a:spcPct val="80000"/>
              </a:lnSpc>
            </a:pPr>
            <a:endParaRPr lang="en-GB" altLang="en-US" sz="1600" dirty="0"/>
          </a:p>
        </p:txBody>
      </p:sp>
    </p:spTree>
    <p:extLst>
      <p:ext uri="{BB962C8B-B14F-4D97-AF65-F5344CB8AC3E}">
        <p14:creationId xmlns:p14="http://schemas.microsoft.com/office/powerpoint/2010/main" val="21424025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A9C44830-2361-FD4C-91D4-E928EC097CC7}"/>
              </a:ext>
            </a:extLst>
          </p:cNvPr>
          <p:cNvSpPr>
            <a:spLocks noGrp="1" noChangeArrowheads="1"/>
          </p:cNvSpPr>
          <p:nvPr>
            <p:ph type="body" idx="1"/>
          </p:nvPr>
        </p:nvSpPr>
        <p:spPr>
          <a:xfrm>
            <a:off x="457200" y="588264"/>
            <a:ext cx="8229600" cy="5288280"/>
          </a:xfrm>
        </p:spPr>
        <p:txBody>
          <a:bodyPr>
            <a:normAutofit lnSpcReduction="10000"/>
          </a:bodyPr>
          <a:lstStyle/>
          <a:p>
            <a:pPr algn="ctr">
              <a:buFontTx/>
              <a:buNone/>
            </a:pPr>
            <a:r>
              <a:rPr lang="en-GB" altLang="en-US" sz="2800" dirty="0"/>
              <a:t>These strict requirements exclude much of the northern and southern latitudes, as these are too cold and have too little sun. </a:t>
            </a:r>
          </a:p>
          <a:p>
            <a:pPr algn="ctr">
              <a:buFontTx/>
              <a:buNone/>
            </a:pPr>
            <a:endParaRPr lang="en-GB" altLang="en-US" sz="2800" dirty="0"/>
          </a:p>
          <a:p>
            <a:pPr algn="ctr">
              <a:buFontTx/>
              <a:buNone/>
            </a:pPr>
            <a:r>
              <a:rPr lang="en-GB" altLang="en-US" sz="2800" dirty="0"/>
              <a:t>The equatorial lands are also excluded, as they are too hot, with no period in which the vines can rest. Only between the latitudes approximately 30-50° North and 30-40° South are the climatic conditions right for wines of the highest standard. </a:t>
            </a:r>
          </a:p>
          <a:p>
            <a:pPr algn="ctr">
              <a:buFontTx/>
              <a:buNone/>
            </a:pPr>
            <a:endParaRPr lang="en-GB" altLang="en-US" sz="2800" dirty="0"/>
          </a:p>
          <a:p>
            <a:pPr algn="ctr">
              <a:buFontTx/>
              <a:buNone/>
            </a:pPr>
            <a:r>
              <a:rPr lang="en-GB" altLang="en-US" sz="2800" dirty="0"/>
              <a:t>Wines are made on the margins of these latitudes, but they are rarely consistent or of real quality. </a:t>
            </a:r>
          </a:p>
        </p:txBody>
      </p:sp>
    </p:spTree>
    <p:extLst>
      <p:ext uri="{BB962C8B-B14F-4D97-AF65-F5344CB8AC3E}">
        <p14:creationId xmlns:p14="http://schemas.microsoft.com/office/powerpoint/2010/main" val="433942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23B9A6E-582A-E149-821A-DBA0DBD8A709}"/>
              </a:ext>
            </a:extLst>
          </p:cNvPr>
          <p:cNvSpPr>
            <a:spLocks noGrp="1" noChangeArrowheads="1"/>
          </p:cNvSpPr>
          <p:nvPr>
            <p:ph type="title"/>
          </p:nvPr>
        </p:nvSpPr>
        <p:spPr>
          <a:xfrm>
            <a:off x="457200" y="274638"/>
            <a:ext cx="8229600" cy="700722"/>
          </a:xfrm>
        </p:spPr>
        <p:txBody>
          <a:bodyPr>
            <a:normAutofit/>
          </a:bodyPr>
          <a:lstStyle/>
          <a:p>
            <a:r>
              <a:rPr lang="en-GB" altLang="en-US" sz="3200" b="1" dirty="0"/>
              <a:t>Wine Grapes and Soil</a:t>
            </a:r>
            <a:r>
              <a:rPr lang="en-GB" altLang="en-US" sz="3200" dirty="0"/>
              <a:t> </a:t>
            </a:r>
          </a:p>
        </p:txBody>
      </p:sp>
      <p:sp>
        <p:nvSpPr>
          <p:cNvPr id="7171" name="Rectangle 3">
            <a:extLst>
              <a:ext uri="{FF2B5EF4-FFF2-40B4-BE49-F238E27FC236}">
                <a16:creationId xmlns:a16="http://schemas.microsoft.com/office/drawing/2014/main" id="{650A468C-32D3-EF40-BE1A-5A9511FD5FDB}"/>
              </a:ext>
            </a:extLst>
          </p:cNvPr>
          <p:cNvSpPr>
            <a:spLocks noGrp="1" noChangeArrowheads="1"/>
          </p:cNvSpPr>
          <p:nvPr>
            <p:ph type="body" idx="1"/>
          </p:nvPr>
        </p:nvSpPr>
        <p:spPr>
          <a:xfrm>
            <a:off x="457200" y="1519586"/>
            <a:ext cx="8229600" cy="4525963"/>
          </a:xfrm>
        </p:spPr>
        <p:txBody>
          <a:bodyPr>
            <a:normAutofit/>
          </a:bodyPr>
          <a:lstStyle/>
          <a:p>
            <a:pPr>
              <a:lnSpc>
                <a:spcPct val="90000"/>
              </a:lnSpc>
            </a:pPr>
            <a:r>
              <a:rPr lang="en-GB" sz="2400" dirty="0"/>
              <a:t>Unlike most agricultural crops, the grapevine does not require fertile, rich, soil to thrive, and the world's finest wines are nearly always produced from poor quality soils where few other crops would be worth planting. The great wines of Bordeaux are produced from soil composed largely of gravel and pebbles, on a base of clay or chalk, whilst the great Burgundies come from acidic, granite soil on a base of limestone.</a:t>
            </a:r>
          </a:p>
          <a:p>
            <a:pPr>
              <a:lnSpc>
                <a:spcPct val="90000"/>
              </a:lnSpc>
            </a:pPr>
            <a:endParaRPr lang="en-GB" sz="2400" dirty="0"/>
          </a:p>
          <a:p>
            <a:pPr>
              <a:lnSpc>
                <a:spcPct val="90000"/>
              </a:lnSpc>
            </a:pPr>
            <a:r>
              <a:rPr lang="en-GB" altLang="en-US" sz="2400" dirty="0"/>
              <a:t>Grape growers have long understood the magic that happens when grapes and soil come together in perfect conditions. There are classic compatibilities of soil type and grape variety.</a:t>
            </a:r>
          </a:p>
          <a:p>
            <a:pPr marL="0" indent="0" algn="ctr">
              <a:lnSpc>
                <a:spcPct val="90000"/>
              </a:lnSpc>
              <a:buNone/>
            </a:pPr>
            <a:endParaRPr lang="en-GB" altLang="en-US" sz="2400" dirty="0"/>
          </a:p>
          <a:p>
            <a:pPr>
              <a:lnSpc>
                <a:spcPct val="90000"/>
              </a:lnSpc>
            </a:pPr>
            <a:endParaRPr lang="en-GB" sz="2400" dirty="0"/>
          </a:p>
          <a:p>
            <a:pPr algn="ctr">
              <a:lnSpc>
                <a:spcPct val="90000"/>
              </a:lnSpc>
            </a:pPr>
            <a:endParaRPr lang="en-GB" altLang="en-US" sz="2400" dirty="0"/>
          </a:p>
        </p:txBody>
      </p:sp>
    </p:spTree>
    <p:extLst>
      <p:ext uri="{BB962C8B-B14F-4D97-AF65-F5344CB8AC3E}">
        <p14:creationId xmlns:p14="http://schemas.microsoft.com/office/powerpoint/2010/main" val="39050007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a:extLst>
              <a:ext uri="{FF2B5EF4-FFF2-40B4-BE49-F238E27FC236}">
                <a16:creationId xmlns:a16="http://schemas.microsoft.com/office/drawing/2014/main" id="{9A9E364A-9A2D-6843-878C-1672DF58B69B}"/>
              </a:ext>
            </a:extLst>
          </p:cNvPr>
          <p:cNvSpPr>
            <a:spLocks noGrp="1" noChangeArrowheads="1"/>
          </p:cNvSpPr>
          <p:nvPr>
            <p:ph type="body" idx="1"/>
          </p:nvPr>
        </p:nvSpPr>
        <p:spPr>
          <a:xfrm>
            <a:off x="457200" y="466344"/>
            <a:ext cx="8229600" cy="5824728"/>
          </a:xfrm>
        </p:spPr>
        <p:txBody>
          <a:bodyPr>
            <a:normAutofit lnSpcReduction="10000"/>
          </a:bodyPr>
          <a:lstStyle/>
          <a:p>
            <a:pPr algn="ctr">
              <a:buNone/>
            </a:pPr>
            <a:endParaRPr lang="en-GB" sz="2400" dirty="0"/>
          </a:p>
          <a:p>
            <a:pPr>
              <a:lnSpc>
                <a:spcPct val="90000"/>
              </a:lnSpc>
            </a:pPr>
            <a:r>
              <a:rPr lang="en-GB" altLang="en-US" sz="2400" dirty="0"/>
              <a:t>Chardonnay and Pinot Noir vines thrive in limestone soil. The vineyards of Champagne, Burgundy, the Loire River, and Bordeaux all have quality limestone soil. </a:t>
            </a:r>
          </a:p>
          <a:p>
            <a:pPr marL="0" indent="0">
              <a:lnSpc>
                <a:spcPct val="90000"/>
              </a:lnSpc>
              <a:buNone/>
            </a:pPr>
            <a:endParaRPr lang="en-GB" altLang="en-US" sz="2400" dirty="0"/>
          </a:p>
          <a:p>
            <a:pPr>
              <a:lnSpc>
                <a:spcPct val="90000"/>
              </a:lnSpc>
            </a:pPr>
            <a:r>
              <a:rPr lang="en-GB" altLang="en-US" sz="2400" dirty="0"/>
              <a:t>Cabernet Sauvingnon likes gravelly soil. </a:t>
            </a:r>
          </a:p>
          <a:p>
            <a:pPr>
              <a:lnSpc>
                <a:spcPct val="90000"/>
              </a:lnSpc>
            </a:pPr>
            <a:endParaRPr lang="en-GB" altLang="en-US" sz="2400" dirty="0"/>
          </a:p>
          <a:p>
            <a:pPr>
              <a:lnSpc>
                <a:spcPct val="90000"/>
              </a:lnSpc>
            </a:pPr>
            <a:r>
              <a:rPr lang="en-GB" altLang="en-US" sz="2400" dirty="0"/>
              <a:t>Riesling likes slatey soil.</a:t>
            </a:r>
          </a:p>
          <a:p>
            <a:pPr>
              <a:lnSpc>
                <a:spcPct val="90000"/>
              </a:lnSpc>
            </a:pPr>
            <a:endParaRPr lang="en-GB" altLang="en-US" sz="2400" dirty="0"/>
          </a:p>
          <a:p>
            <a:pPr>
              <a:lnSpc>
                <a:spcPct val="90000"/>
              </a:lnSpc>
            </a:pPr>
            <a:r>
              <a:rPr lang="en-GB" altLang="en-US" sz="2400" dirty="0"/>
              <a:t>This isn't to say the grapes cannot grow in other types of soil. Grapes will grow in a wide variety of soils. Grape vines thrive in well-drained soils with loamy to sandy surface layers over moderately permeable clay subsoils.</a:t>
            </a:r>
          </a:p>
          <a:p>
            <a:pPr>
              <a:lnSpc>
                <a:spcPct val="90000"/>
              </a:lnSpc>
            </a:pPr>
            <a:endParaRPr lang="en-GB" altLang="en-US" sz="2400" dirty="0"/>
          </a:p>
          <a:p>
            <a:pPr>
              <a:lnSpc>
                <a:spcPct val="90000"/>
              </a:lnSpc>
            </a:pPr>
            <a:r>
              <a:rPr lang="en-GB" altLang="en-US" sz="2400" dirty="0"/>
              <a:t>Vineyards tend to be situated along river valleys, on gentle slopes where they have maximum exposure to the sun, where the soil is free draining. </a:t>
            </a:r>
          </a:p>
          <a:p>
            <a:pPr>
              <a:lnSpc>
                <a:spcPct val="90000"/>
              </a:lnSpc>
            </a:pPr>
            <a:endParaRPr lang="en-GB" altLang="en-US" sz="2400" dirty="0"/>
          </a:p>
          <a:p>
            <a:pPr algn="ctr">
              <a:buNone/>
            </a:pPr>
            <a:endParaRPr lang="en-GB" sz="2400" dirty="0"/>
          </a:p>
          <a:p>
            <a:pPr>
              <a:buFontTx/>
              <a:buNone/>
            </a:pPr>
            <a:endParaRPr lang="en-GB" altLang="en-US" sz="2800" dirty="0"/>
          </a:p>
        </p:txBody>
      </p:sp>
    </p:spTree>
    <p:extLst>
      <p:ext uri="{BB962C8B-B14F-4D97-AF65-F5344CB8AC3E}">
        <p14:creationId xmlns:p14="http://schemas.microsoft.com/office/powerpoint/2010/main" val="5283354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8A161A-DEAC-1B43-AE8B-0320D974583F}"/>
              </a:ext>
            </a:extLst>
          </p:cNvPr>
          <p:cNvSpPr>
            <a:spLocks noGrp="1"/>
          </p:cNvSpPr>
          <p:nvPr>
            <p:ph idx="1"/>
          </p:nvPr>
        </p:nvSpPr>
        <p:spPr>
          <a:xfrm>
            <a:off x="457200" y="377952"/>
            <a:ext cx="8229600" cy="5748211"/>
          </a:xfrm>
        </p:spPr>
        <p:txBody>
          <a:bodyPr>
            <a:normAutofit fontScale="55000" lnSpcReduction="20000"/>
          </a:bodyPr>
          <a:lstStyle/>
          <a:p>
            <a:pPr marL="0" indent="0">
              <a:buNone/>
            </a:pPr>
            <a:r>
              <a:rPr lang="en-GB" sz="3800" b="1" dirty="0"/>
              <a:t>Vinification (wine making)</a:t>
            </a:r>
          </a:p>
          <a:p>
            <a:pPr marL="0" indent="0">
              <a:buNone/>
            </a:pPr>
            <a:endParaRPr lang="en-GB" sz="3800" b="1" dirty="0"/>
          </a:p>
          <a:p>
            <a:pPr marL="0" indent="0">
              <a:buNone/>
            </a:pPr>
            <a:r>
              <a:rPr lang="en-GB" dirty="0"/>
              <a:t>The process central to vinification is fermentation – the conversion of sugar by yeast to alcohol and carbon dioxide. This process is also necessary to the making of all alcoholic beverages – not only for still, sparkling and fortified wines, but also to spirits, liqueurs and beers.</a:t>
            </a:r>
          </a:p>
          <a:p>
            <a:pPr marL="0" indent="0">
              <a:buNone/>
            </a:pPr>
            <a:endParaRPr lang="en-GB" dirty="0"/>
          </a:p>
          <a:p>
            <a:pPr marL="0" indent="0">
              <a:buNone/>
            </a:pPr>
            <a:r>
              <a:rPr lang="en-GB" sz="3900" b="1" dirty="0"/>
              <a:t>Vine species</a:t>
            </a:r>
          </a:p>
          <a:p>
            <a:pPr marL="0" indent="0">
              <a:buNone/>
            </a:pPr>
            <a:endParaRPr lang="en-GB" b="1" dirty="0"/>
          </a:p>
          <a:p>
            <a:pPr marL="0" indent="0">
              <a:buNone/>
            </a:pPr>
            <a:r>
              <a:rPr lang="en-GB" dirty="0"/>
              <a:t>The vine species that produces grapes suitable for wine production is named </a:t>
            </a:r>
            <a:r>
              <a:rPr lang="en-GB" dirty="0" err="1"/>
              <a:t>Vitis</a:t>
            </a:r>
            <a:r>
              <a:rPr lang="en-GB" dirty="0"/>
              <a:t> vinifera. Most varieties now planted in Europe and elsewhere have evolved from this species through cross-breeding, to suit local soils and climates. </a:t>
            </a:r>
          </a:p>
          <a:p>
            <a:pPr marL="0" indent="0">
              <a:buNone/>
            </a:pPr>
            <a:endParaRPr lang="en-GB" dirty="0"/>
          </a:p>
          <a:p>
            <a:pPr marL="0" indent="0">
              <a:buNone/>
            </a:pPr>
            <a:r>
              <a:rPr lang="en-GB" dirty="0"/>
              <a:t>The same grape in different regions may be given a different name, for example, Grenache in the Rhine region is also known as Garnacha, which produces fine Spanish wines. </a:t>
            </a:r>
          </a:p>
          <a:p>
            <a:pPr marL="0" indent="0">
              <a:buNone/>
            </a:pPr>
            <a:endParaRPr lang="en-GB" dirty="0"/>
          </a:p>
          <a:p>
            <a:pPr marL="0" indent="0">
              <a:buNone/>
            </a:pPr>
            <a:r>
              <a:rPr lang="en-GB" dirty="0"/>
              <a:t>There are a number of grapes that have become known as having distinctive characteristics.  Use this link to read more on grape varieties.</a:t>
            </a:r>
          </a:p>
          <a:p>
            <a:pPr marL="0" indent="0">
              <a:buNone/>
            </a:pPr>
            <a:endParaRPr lang="en-GB" dirty="0"/>
          </a:p>
          <a:p>
            <a:pPr marL="0" indent="0">
              <a:buNone/>
            </a:pPr>
            <a:r>
              <a:rPr lang="en-GB" dirty="0">
                <a:hlinkClick r:id="rId2"/>
              </a:rPr>
              <a:t>https://www.winetraveler.com/grape-varieties/</a:t>
            </a:r>
            <a:endParaRPr lang="en-GB" dirty="0"/>
          </a:p>
          <a:p>
            <a:pPr marL="0" indent="0">
              <a:buNone/>
            </a:pPr>
            <a:endParaRPr lang="en-GB" dirty="0"/>
          </a:p>
        </p:txBody>
      </p:sp>
    </p:spTree>
    <p:extLst>
      <p:ext uri="{BB962C8B-B14F-4D97-AF65-F5344CB8AC3E}">
        <p14:creationId xmlns:p14="http://schemas.microsoft.com/office/powerpoint/2010/main" val="14394078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7319C9-19F5-9B4F-B2A0-501BB33D1A23}"/>
              </a:ext>
            </a:extLst>
          </p:cNvPr>
          <p:cNvSpPr>
            <a:spLocks noGrp="1"/>
          </p:cNvSpPr>
          <p:nvPr>
            <p:ph idx="1"/>
          </p:nvPr>
        </p:nvSpPr>
        <p:spPr>
          <a:xfrm>
            <a:off x="554736" y="377952"/>
            <a:ext cx="8229600" cy="6047232"/>
          </a:xfrm>
        </p:spPr>
        <p:txBody>
          <a:bodyPr>
            <a:normAutofit fontScale="62500" lnSpcReduction="20000"/>
          </a:bodyPr>
          <a:lstStyle/>
          <a:p>
            <a:pPr marL="0" indent="0">
              <a:buNone/>
            </a:pPr>
            <a:r>
              <a:rPr lang="en-GB" b="1" dirty="0"/>
              <a:t>The grape</a:t>
            </a:r>
          </a:p>
          <a:p>
            <a:pPr marL="0" indent="0">
              <a:buNone/>
            </a:pPr>
            <a:endParaRPr lang="en-GB" b="1" dirty="0"/>
          </a:p>
          <a:p>
            <a:pPr marL="0" indent="0">
              <a:buNone/>
            </a:pPr>
            <a:r>
              <a:rPr lang="en-GB" dirty="0"/>
              <a:t>The grape consists of a number of elements:</a:t>
            </a:r>
          </a:p>
          <a:p>
            <a:pPr marL="0" indent="0">
              <a:buNone/>
            </a:pPr>
            <a:r>
              <a:rPr lang="en-GB" dirty="0"/>
              <a:t>skin – which provide tannins and colour</a:t>
            </a:r>
          </a:p>
          <a:p>
            <a:pPr marL="0" indent="0">
              <a:buNone/>
            </a:pPr>
            <a:r>
              <a:rPr lang="en-GB" dirty="0"/>
              <a:t>stalk – which provides tannins</a:t>
            </a:r>
          </a:p>
          <a:p>
            <a:pPr marL="0" indent="0">
              <a:buNone/>
            </a:pPr>
            <a:r>
              <a:rPr lang="en-GB" dirty="0"/>
              <a:t>pips – provide bitter oils</a:t>
            </a:r>
          </a:p>
          <a:p>
            <a:pPr marL="0" indent="0">
              <a:buNone/>
            </a:pPr>
            <a:r>
              <a:rPr lang="en-GB" dirty="0"/>
              <a:t>pulp – contains sugar, fruit acids, water and </a:t>
            </a:r>
            <a:r>
              <a:rPr lang="en-GB" dirty="0" err="1"/>
              <a:t>pectins</a:t>
            </a:r>
            <a:r>
              <a:rPr lang="en-GB" dirty="0"/>
              <a:t>.</a:t>
            </a:r>
          </a:p>
          <a:p>
            <a:pPr marL="0" indent="0">
              <a:buNone/>
            </a:pPr>
            <a:endParaRPr lang="en-GB" dirty="0"/>
          </a:p>
          <a:p>
            <a:pPr marL="0" indent="0">
              <a:buNone/>
            </a:pPr>
            <a:endParaRPr lang="en-GB" dirty="0"/>
          </a:p>
          <a:p>
            <a:pPr marL="0" indent="0">
              <a:buNone/>
            </a:pPr>
            <a:r>
              <a:rPr lang="en-GB" dirty="0"/>
              <a:t>The yeast required for the fermentation process is found on the outside of the grape skin in the form of a whitish bloom. </a:t>
            </a:r>
          </a:p>
          <a:p>
            <a:pPr marL="0" indent="0">
              <a:buNone/>
            </a:pPr>
            <a:endParaRPr lang="en-GB" dirty="0"/>
          </a:p>
          <a:p>
            <a:pPr marL="0" indent="0">
              <a:buNone/>
            </a:pPr>
            <a:r>
              <a:rPr lang="en-GB" dirty="0"/>
              <a:t>The colour in wine comes mainly from the skin of the grape, being extracted during the fermentation process. </a:t>
            </a:r>
          </a:p>
          <a:p>
            <a:pPr marL="0" indent="0">
              <a:buNone/>
            </a:pPr>
            <a:endParaRPr lang="en-GB" dirty="0"/>
          </a:p>
          <a:p>
            <a:pPr marL="0" indent="0">
              <a:buNone/>
            </a:pPr>
            <a:r>
              <a:rPr lang="en-GB" dirty="0"/>
              <a:t>Red wine can only be made from red grapes.</a:t>
            </a:r>
          </a:p>
          <a:p>
            <a:pPr marL="0" indent="0">
              <a:buNone/>
            </a:pPr>
            <a:endParaRPr lang="en-GB" dirty="0"/>
          </a:p>
          <a:p>
            <a:pPr marL="0" indent="0">
              <a:buNone/>
            </a:pPr>
            <a:r>
              <a:rPr lang="en-GB" dirty="0"/>
              <a:t>However, white wine can be made from white or red grapes, provided that, in the case of red grapes, the grape skins are removed before fermentation begins.</a:t>
            </a:r>
          </a:p>
          <a:p>
            <a:endParaRPr lang="en-GB" dirty="0"/>
          </a:p>
        </p:txBody>
      </p:sp>
    </p:spTree>
    <p:extLst>
      <p:ext uri="{BB962C8B-B14F-4D97-AF65-F5344CB8AC3E}">
        <p14:creationId xmlns:p14="http://schemas.microsoft.com/office/powerpoint/2010/main" val="35902909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F07C6-497A-3841-AF21-09D37F10CD68}"/>
              </a:ext>
            </a:extLst>
          </p:cNvPr>
          <p:cNvSpPr>
            <a:spLocks noGrp="1"/>
          </p:cNvSpPr>
          <p:nvPr>
            <p:ph type="title"/>
          </p:nvPr>
        </p:nvSpPr>
        <p:spPr>
          <a:xfrm>
            <a:off x="457200" y="274638"/>
            <a:ext cx="8229600" cy="773874"/>
          </a:xfrm>
        </p:spPr>
        <p:txBody>
          <a:bodyPr>
            <a:normAutofit/>
          </a:bodyPr>
          <a:lstStyle/>
          <a:p>
            <a:r>
              <a:rPr lang="en-GB" sz="3200" b="1" dirty="0"/>
              <a:t>Classification of wine</a:t>
            </a:r>
          </a:p>
        </p:txBody>
      </p:sp>
      <p:sp>
        <p:nvSpPr>
          <p:cNvPr id="3" name="Content Placeholder 2">
            <a:extLst>
              <a:ext uri="{FF2B5EF4-FFF2-40B4-BE49-F238E27FC236}">
                <a16:creationId xmlns:a16="http://schemas.microsoft.com/office/drawing/2014/main" id="{8E56C598-A57F-4F4D-84C6-F2AB167BCA47}"/>
              </a:ext>
            </a:extLst>
          </p:cNvPr>
          <p:cNvSpPr>
            <a:spLocks noGrp="1"/>
          </p:cNvSpPr>
          <p:nvPr>
            <p:ph idx="1"/>
          </p:nvPr>
        </p:nvSpPr>
        <p:spPr>
          <a:xfrm>
            <a:off x="457200" y="1166018"/>
            <a:ext cx="8229600" cy="5161630"/>
          </a:xfrm>
        </p:spPr>
        <p:txBody>
          <a:bodyPr>
            <a:normAutofit fontScale="55000" lnSpcReduction="20000"/>
          </a:bodyPr>
          <a:lstStyle/>
          <a:p>
            <a:pPr marL="0" indent="0">
              <a:buNone/>
            </a:pPr>
            <a:r>
              <a:rPr lang="en-GB" b="1" dirty="0"/>
              <a:t>Still (or light) wine</a:t>
            </a:r>
          </a:p>
          <a:p>
            <a:pPr marL="0" indent="0">
              <a:buNone/>
            </a:pPr>
            <a:endParaRPr lang="en-GB" dirty="0"/>
          </a:p>
          <a:p>
            <a:pPr marL="0" indent="0">
              <a:buNone/>
            </a:pPr>
            <a:r>
              <a:rPr lang="en-GB" dirty="0"/>
              <a:t>This is the largest category. The alcoholic strength may be between 9% and 15% by</a:t>
            </a:r>
          </a:p>
          <a:p>
            <a:pPr marL="0" indent="0">
              <a:buNone/>
            </a:pPr>
            <a:r>
              <a:rPr lang="en-GB" dirty="0"/>
              <a:t>volume. The wines may be:</a:t>
            </a:r>
          </a:p>
          <a:p>
            <a:pPr marL="0" indent="0">
              <a:buNone/>
            </a:pPr>
            <a:endParaRPr lang="en-GB" dirty="0"/>
          </a:p>
          <a:p>
            <a:pPr marL="0" indent="0">
              <a:buNone/>
            </a:pPr>
            <a:r>
              <a:rPr lang="en-GB" dirty="0"/>
              <a:t>Red: produced by being fermented in contact with grape skins. Normally dry wines.</a:t>
            </a:r>
          </a:p>
          <a:p>
            <a:pPr marL="0" indent="0">
              <a:buNone/>
            </a:pPr>
            <a:endParaRPr lang="en-GB" dirty="0"/>
          </a:p>
          <a:p>
            <a:pPr marL="0" indent="0">
              <a:buNone/>
            </a:pPr>
            <a:r>
              <a:rPr lang="en-GB" dirty="0"/>
              <a:t>White: usually produced from white grapes, but the grape juice is usually</a:t>
            </a:r>
          </a:p>
          <a:p>
            <a:pPr marL="0" indent="0">
              <a:buNone/>
            </a:pPr>
            <a:r>
              <a:rPr lang="en-GB" dirty="0"/>
              <a:t>fermented away from the skins. Normally dry to very sweet.</a:t>
            </a:r>
          </a:p>
          <a:p>
            <a:pPr marL="0" indent="0">
              <a:buNone/>
            </a:pPr>
            <a:endParaRPr lang="en-GB" dirty="0"/>
          </a:p>
          <a:p>
            <a:pPr marL="0" indent="0">
              <a:buNone/>
            </a:pPr>
            <a:r>
              <a:rPr lang="en-GB" dirty="0"/>
              <a:t>Rosé: can be made in three ways</a:t>
            </a:r>
          </a:p>
          <a:p>
            <a:pPr marL="514350" indent="-514350">
              <a:buAutoNum type="arabicPeriod"/>
            </a:pPr>
            <a:r>
              <a:rPr lang="en-GB" dirty="0"/>
              <a:t>from black grapes fermented on the skins for up to 48 hours</a:t>
            </a:r>
          </a:p>
          <a:p>
            <a:pPr marL="514350" indent="-514350">
              <a:buAutoNum type="arabicPeriod"/>
            </a:pPr>
            <a:r>
              <a:rPr lang="en-GB" dirty="0"/>
              <a:t>by mixing red and white wines together</a:t>
            </a:r>
          </a:p>
          <a:p>
            <a:pPr marL="514350" indent="-514350">
              <a:buAutoNum type="arabicPeriod"/>
            </a:pPr>
            <a:r>
              <a:rPr lang="en-GB" dirty="0"/>
              <a:t> by pressing grapes so that some colour is extracted. </a:t>
            </a:r>
          </a:p>
          <a:p>
            <a:pPr marL="514350" indent="-514350">
              <a:buAutoNum type="arabicPeriod"/>
            </a:pPr>
            <a:endParaRPr lang="en-GB" dirty="0"/>
          </a:p>
          <a:p>
            <a:pPr marL="0" indent="0">
              <a:buNone/>
            </a:pPr>
            <a:r>
              <a:rPr lang="en-GB" dirty="0"/>
              <a:t>Rose wine may be dry or semi-sweet. Rose. wines are called ‘blush’ wines in the USA when made wholly from red grapes.</a:t>
            </a:r>
          </a:p>
          <a:p>
            <a:endParaRPr lang="en-GB" dirty="0"/>
          </a:p>
        </p:txBody>
      </p:sp>
    </p:spTree>
    <p:extLst>
      <p:ext uri="{BB962C8B-B14F-4D97-AF65-F5344CB8AC3E}">
        <p14:creationId xmlns:p14="http://schemas.microsoft.com/office/powerpoint/2010/main" val="35180599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926EC0-12B5-9440-8E2C-75472C1DC65F}"/>
              </a:ext>
            </a:extLst>
          </p:cNvPr>
          <p:cNvSpPr>
            <a:spLocks noGrp="1"/>
          </p:cNvSpPr>
          <p:nvPr>
            <p:ph idx="1"/>
          </p:nvPr>
        </p:nvSpPr>
        <p:spPr>
          <a:xfrm>
            <a:off x="457200" y="255016"/>
            <a:ext cx="8229600" cy="6602984"/>
          </a:xfrm>
        </p:spPr>
        <p:txBody>
          <a:bodyPr>
            <a:normAutofit/>
          </a:bodyPr>
          <a:lstStyle/>
          <a:p>
            <a:pPr marL="0" indent="0">
              <a:buNone/>
            </a:pPr>
            <a:r>
              <a:rPr lang="en-GB" sz="1800" b="1" dirty="0"/>
              <a:t>Sparkling wines: </a:t>
            </a:r>
            <a:r>
              <a:rPr lang="en-GB" sz="1800" dirty="0"/>
              <a:t>are available from France, Spain (Cava), Italy (Prosecco), Germany (Sekt) and many other countries. The most famous sparkling wine is Champagne. This is made by the méthode champenoise (secondary fermentation in the bottle) in an area of north-eastern France. Effervescent wines made outside this area are called vins mousseux or sparkling wines. The table below shows the key differences in methods of production of sparkling wines.</a:t>
            </a:r>
          </a:p>
          <a:p>
            <a:pPr marL="0" indent="0">
              <a:buNone/>
            </a:pPr>
            <a:endParaRPr lang="en-GB" sz="1800" dirty="0"/>
          </a:p>
        </p:txBody>
      </p:sp>
      <p:graphicFrame>
        <p:nvGraphicFramePr>
          <p:cNvPr id="4" name="Table 4">
            <a:extLst>
              <a:ext uri="{FF2B5EF4-FFF2-40B4-BE49-F238E27FC236}">
                <a16:creationId xmlns:a16="http://schemas.microsoft.com/office/drawing/2014/main" id="{CB634A82-C3BF-8A4E-8598-C06A0FA6DC50}"/>
              </a:ext>
            </a:extLst>
          </p:cNvPr>
          <p:cNvGraphicFramePr>
            <a:graphicFrameLocks noGrp="1"/>
          </p:cNvGraphicFramePr>
          <p:nvPr>
            <p:extLst>
              <p:ext uri="{D42A27DB-BD31-4B8C-83A1-F6EECF244321}">
                <p14:modId xmlns:p14="http://schemas.microsoft.com/office/powerpoint/2010/main" val="663727161"/>
              </p:ext>
            </p:extLst>
          </p:nvPr>
        </p:nvGraphicFramePr>
        <p:xfrm>
          <a:off x="597408" y="2194560"/>
          <a:ext cx="7949184" cy="4511040"/>
        </p:xfrm>
        <a:graphic>
          <a:graphicData uri="http://schemas.openxmlformats.org/drawingml/2006/table">
            <a:tbl>
              <a:tblPr>
                <a:tableStyleId>{5C22544A-7EE6-4342-B048-85BDC9FD1C3A}</a:tableStyleId>
              </a:tblPr>
              <a:tblGrid>
                <a:gridCol w="2194560">
                  <a:extLst>
                    <a:ext uri="{9D8B030D-6E8A-4147-A177-3AD203B41FA5}">
                      <a16:colId xmlns:a16="http://schemas.microsoft.com/office/drawing/2014/main" val="2842979583"/>
                    </a:ext>
                  </a:extLst>
                </a:gridCol>
                <a:gridCol w="2170176">
                  <a:extLst>
                    <a:ext uri="{9D8B030D-6E8A-4147-A177-3AD203B41FA5}">
                      <a16:colId xmlns:a16="http://schemas.microsoft.com/office/drawing/2014/main" val="3341648909"/>
                    </a:ext>
                  </a:extLst>
                </a:gridCol>
                <a:gridCol w="3584448">
                  <a:extLst>
                    <a:ext uri="{9D8B030D-6E8A-4147-A177-3AD203B41FA5}">
                      <a16:colId xmlns:a16="http://schemas.microsoft.com/office/drawing/2014/main" val="3289677443"/>
                    </a:ext>
                  </a:extLst>
                </a:gridCol>
              </a:tblGrid>
              <a:tr h="0">
                <a:tc>
                  <a:txBody>
                    <a:bodyPr/>
                    <a:lstStyle/>
                    <a:p>
                      <a:r>
                        <a:rPr lang="en-GB" sz="1400" dirty="0"/>
                        <a:t>Method</a:t>
                      </a:r>
                    </a:p>
                  </a:txBody>
                  <a:tcPr/>
                </a:tc>
                <a:tc>
                  <a:txBody>
                    <a:bodyPr/>
                    <a:lstStyle/>
                    <a:p>
                      <a:r>
                        <a:rPr lang="en-GB" sz="1400" kern="1200" dirty="0">
                          <a:solidFill>
                            <a:schemeClr val="dk1"/>
                          </a:solidFill>
                          <a:effectLst/>
                          <a:latin typeface="+mn-lt"/>
                          <a:ea typeface="+mn-ea"/>
                          <a:cs typeface="+mn-cs"/>
                        </a:rPr>
                        <a:t>Fermentation</a:t>
                      </a:r>
                    </a:p>
                    <a:p>
                      <a:r>
                        <a:rPr lang="en-GB" sz="1400" kern="1200" dirty="0">
                          <a:solidFill>
                            <a:schemeClr val="dk1"/>
                          </a:solidFill>
                          <a:effectLst/>
                          <a:latin typeface="+mn-lt"/>
                          <a:ea typeface="+mn-ea"/>
                          <a:cs typeface="+mn-cs"/>
                        </a:rPr>
                        <a:t>and maturation</a:t>
                      </a:r>
                    </a:p>
                    <a:p>
                      <a:endParaRPr lang="en-GB" sz="14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effectLst/>
                          <a:latin typeface="+mn-lt"/>
                          <a:ea typeface="+mn-ea"/>
                          <a:cs typeface="+mn-cs"/>
                        </a:rPr>
                        <a:t>Removal of sediment</a:t>
                      </a:r>
                    </a:p>
                    <a:p>
                      <a:endParaRPr lang="en-GB" sz="1400" dirty="0"/>
                    </a:p>
                  </a:txBody>
                  <a:tcPr/>
                </a:tc>
                <a:extLst>
                  <a:ext uri="{0D108BD9-81ED-4DB2-BD59-A6C34878D82A}">
                    <a16:rowId xmlns:a16="http://schemas.microsoft.com/office/drawing/2014/main" val="259038239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effectLst/>
                          <a:latin typeface="+mn-lt"/>
                          <a:ea typeface="+mn-ea"/>
                          <a:cs typeface="+mn-cs"/>
                        </a:rPr>
                        <a:t>Méthode traditionelle</a:t>
                      </a:r>
                    </a:p>
                    <a:p>
                      <a:endParaRPr lang="en-GB" sz="1400" dirty="0"/>
                    </a:p>
                  </a:txBody>
                  <a:tcPr/>
                </a:tc>
                <a:tc>
                  <a:txBody>
                    <a:bodyPr/>
                    <a:lstStyle/>
                    <a:p>
                      <a:r>
                        <a:rPr lang="en-GB" sz="1400" dirty="0"/>
                        <a:t>In bottle</a:t>
                      </a:r>
                    </a:p>
                  </a:txBody>
                  <a:tcPr/>
                </a:tc>
                <a:tc>
                  <a:txBody>
                    <a:bodyPr/>
                    <a:lstStyle/>
                    <a:p>
                      <a:r>
                        <a:rPr lang="en-GB" sz="1400" kern="1200" dirty="0">
                          <a:solidFill>
                            <a:schemeClr val="dk1"/>
                          </a:solidFill>
                          <a:effectLst/>
                          <a:latin typeface="+mn-lt"/>
                          <a:ea typeface="+mn-ea"/>
                          <a:cs typeface="+mn-cs"/>
                        </a:rPr>
                        <a:t>By the processes of remuage and</a:t>
                      </a:r>
                    </a:p>
                    <a:p>
                      <a:r>
                        <a:rPr lang="en-GB" sz="1400" kern="1200" dirty="0" err="1">
                          <a:solidFill>
                            <a:schemeClr val="dk1"/>
                          </a:solidFill>
                          <a:effectLst/>
                          <a:latin typeface="+mn-lt"/>
                          <a:ea typeface="+mn-ea"/>
                          <a:cs typeface="+mn-cs"/>
                        </a:rPr>
                        <a:t>dégorgement</a:t>
                      </a:r>
                      <a:r>
                        <a:rPr lang="en-GB" sz="1400" kern="1200" dirty="0">
                          <a:solidFill>
                            <a:schemeClr val="dk1"/>
                          </a:solidFill>
                          <a:effectLst/>
                          <a:latin typeface="+mn-lt"/>
                          <a:ea typeface="+mn-ea"/>
                          <a:cs typeface="+mn-cs"/>
                        </a:rPr>
                        <a:t> (moving the sediment to the</a:t>
                      </a:r>
                    </a:p>
                    <a:p>
                      <a:r>
                        <a:rPr lang="en-GB" sz="1400" kern="1200" dirty="0">
                          <a:solidFill>
                            <a:schemeClr val="dk1"/>
                          </a:solidFill>
                          <a:effectLst/>
                          <a:latin typeface="+mn-lt"/>
                          <a:ea typeface="+mn-ea"/>
                          <a:cs typeface="+mn-cs"/>
                        </a:rPr>
                        <a:t>neck of the bottle and then opening the bottle</a:t>
                      </a:r>
                    </a:p>
                    <a:p>
                      <a:r>
                        <a:rPr lang="en-GB" sz="1400" kern="1200" dirty="0">
                          <a:solidFill>
                            <a:schemeClr val="dk1"/>
                          </a:solidFill>
                          <a:effectLst/>
                          <a:latin typeface="+mn-lt"/>
                          <a:ea typeface="+mn-ea"/>
                          <a:cs typeface="+mn-cs"/>
                        </a:rPr>
                        <a:t>to remove it, topping up the bottle with more</a:t>
                      </a:r>
                    </a:p>
                    <a:p>
                      <a:r>
                        <a:rPr lang="en-GB" sz="1400" kern="1200" dirty="0">
                          <a:solidFill>
                            <a:schemeClr val="dk1"/>
                          </a:solidFill>
                          <a:effectLst/>
                          <a:latin typeface="+mn-lt"/>
                          <a:ea typeface="+mn-ea"/>
                          <a:cs typeface="+mn-cs"/>
                        </a:rPr>
                        <a:t>wine and then resealing).</a:t>
                      </a:r>
                    </a:p>
                    <a:p>
                      <a:endParaRPr lang="en-GB" sz="1400" dirty="0"/>
                    </a:p>
                  </a:txBody>
                  <a:tcPr/>
                </a:tc>
                <a:extLst>
                  <a:ext uri="{0D108BD9-81ED-4DB2-BD59-A6C34878D82A}">
                    <a16:rowId xmlns:a16="http://schemas.microsoft.com/office/drawing/2014/main" val="4078482181"/>
                  </a:ext>
                </a:extLst>
              </a:tr>
              <a:tr h="370840">
                <a:tc>
                  <a:txBody>
                    <a:bodyPr/>
                    <a:lstStyle/>
                    <a:p>
                      <a:r>
                        <a:rPr lang="en-GB" sz="1400" kern="1200" dirty="0">
                          <a:solidFill>
                            <a:schemeClr val="dk1"/>
                          </a:solidFill>
                          <a:effectLst/>
                          <a:latin typeface="+mn-lt"/>
                          <a:ea typeface="+mn-ea"/>
                          <a:cs typeface="+mn-cs"/>
                        </a:rPr>
                        <a:t>Méthode transvasement</a:t>
                      </a:r>
                    </a:p>
                    <a:p>
                      <a:r>
                        <a:rPr lang="en-GB" sz="1400" kern="1200" dirty="0">
                          <a:solidFill>
                            <a:schemeClr val="dk1"/>
                          </a:solidFill>
                          <a:effectLst/>
                          <a:latin typeface="+mn-lt"/>
                          <a:ea typeface="+mn-ea"/>
                          <a:cs typeface="+mn-cs"/>
                        </a:rPr>
                        <a:t>or transfer method</a:t>
                      </a:r>
                    </a:p>
                    <a:p>
                      <a:endParaRPr lang="en-GB" sz="1400" dirty="0"/>
                    </a:p>
                  </a:txBody>
                  <a:tcPr/>
                </a:tc>
                <a:tc>
                  <a:txBody>
                    <a:bodyPr/>
                    <a:lstStyle/>
                    <a:p>
                      <a:r>
                        <a:rPr lang="en-GB" sz="1400" dirty="0"/>
                        <a:t>In bottle</a:t>
                      </a:r>
                    </a:p>
                  </a:txBody>
                  <a:tcPr/>
                </a:tc>
                <a:tc>
                  <a:txBody>
                    <a:bodyPr/>
                    <a:lstStyle/>
                    <a:p>
                      <a:r>
                        <a:rPr lang="en-GB" sz="1400" kern="1200" dirty="0">
                          <a:solidFill>
                            <a:schemeClr val="dk1"/>
                          </a:solidFill>
                          <a:effectLst/>
                          <a:latin typeface="+mn-lt"/>
                          <a:ea typeface="+mn-ea"/>
                          <a:cs typeface="+mn-cs"/>
                        </a:rPr>
                        <a:t>By transfer under pressure to a vat and then</a:t>
                      </a:r>
                    </a:p>
                    <a:p>
                      <a:r>
                        <a:rPr lang="en-GB" sz="1400" kern="1200" dirty="0">
                          <a:solidFill>
                            <a:schemeClr val="dk1"/>
                          </a:solidFill>
                          <a:effectLst/>
                          <a:latin typeface="+mn-lt"/>
                          <a:ea typeface="+mn-ea"/>
                          <a:cs typeface="+mn-cs"/>
                        </a:rPr>
                        <a:t>filtering before rebottling.</a:t>
                      </a:r>
                    </a:p>
                    <a:p>
                      <a:endParaRPr lang="en-GB" sz="1400" dirty="0"/>
                    </a:p>
                  </a:txBody>
                  <a:tcPr/>
                </a:tc>
                <a:extLst>
                  <a:ext uri="{0D108BD9-81ED-4DB2-BD59-A6C34878D82A}">
                    <a16:rowId xmlns:a16="http://schemas.microsoft.com/office/drawing/2014/main" val="2469093044"/>
                  </a:ext>
                </a:extLst>
              </a:tr>
              <a:tr h="370840">
                <a:tc>
                  <a:txBody>
                    <a:bodyPr/>
                    <a:lstStyle/>
                    <a:p>
                      <a:r>
                        <a:rPr lang="en-GB" sz="1400" kern="1200" dirty="0">
                          <a:solidFill>
                            <a:schemeClr val="dk1"/>
                          </a:solidFill>
                          <a:effectLst/>
                          <a:latin typeface="+mn-lt"/>
                          <a:ea typeface="+mn-ea"/>
                          <a:cs typeface="+mn-cs"/>
                        </a:rPr>
                        <a:t>Charmat or méthode</a:t>
                      </a:r>
                    </a:p>
                    <a:p>
                      <a:r>
                        <a:rPr lang="en-GB" sz="1400" kern="1200" dirty="0">
                          <a:solidFill>
                            <a:schemeClr val="dk1"/>
                          </a:solidFill>
                          <a:effectLst/>
                          <a:latin typeface="+mn-lt"/>
                          <a:ea typeface="+mn-ea"/>
                          <a:cs typeface="+mn-cs"/>
                        </a:rPr>
                        <a:t>cuve close</a:t>
                      </a:r>
                    </a:p>
                    <a:p>
                      <a:endParaRPr lang="en-GB" sz="1400" dirty="0"/>
                    </a:p>
                  </a:txBody>
                  <a:tcPr/>
                </a:tc>
                <a:tc>
                  <a:txBody>
                    <a:bodyPr/>
                    <a:lstStyle/>
                    <a:p>
                      <a:r>
                        <a:rPr lang="en-GB" sz="1400" dirty="0"/>
                        <a:t>In tank</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effectLst/>
                          <a:latin typeface="+mn-lt"/>
                          <a:ea typeface="+mn-ea"/>
                          <a:cs typeface="+mn-cs"/>
                        </a:rPr>
                        <a:t>By filtration process.</a:t>
                      </a:r>
                    </a:p>
                    <a:p>
                      <a:endParaRPr lang="en-GB" sz="1400" dirty="0"/>
                    </a:p>
                  </a:txBody>
                  <a:tcPr/>
                </a:tc>
                <a:extLst>
                  <a:ext uri="{0D108BD9-81ED-4DB2-BD59-A6C34878D82A}">
                    <a16:rowId xmlns:a16="http://schemas.microsoft.com/office/drawing/2014/main" val="2375957991"/>
                  </a:ext>
                </a:extLst>
              </a:tr>
              <a:tr h="370840">
                <a:tc>
                  <a:txBody>
                    <a:bodyPr/>
                    <a:lstStyle/>
                    <a:p>
                      <a:r>
                        <a:rPr lang="en-GB" sz="1400" kern="1200" dirty="0">
                          <a:solidFill>
                            <a:schemeClr val="dk1"/>
                          </a:solidFill>
                          <a:effectLst/>
                          <a:latin typeface="+mn-lt"/>
                          <a:ea typeface="+mn-ea"/>
                          <a:cs typeface="+mn-cs"/>
                        </a:rPr>
                        <a:t>Méthode gazifié or</a:t>
                      </a:r>
                    </a:p>
                    <a:p>
                      <a:r>
                        <a:rPr lang="en-GB" sz="1400" kern="1200" dirty="0">
                          <a:solidFill>
                            <a:schemeClr val="dk1"/>
                          </a:solidFill>
                          <a:effectLst/>
                          <a:latin typeface="+mn-lt"/>
                          <a:ea typeface="+mn-ea"/>
                          <a:cs typeface="+mn-cs"/>
                        </a:rPr>
                        <a:t>carbonation method</a:t>
                      </a:r>
                    </a:p>
                    <a:p>
                      <a:endParaRPr lang="en-GB" sz="1400" dirty="0"/>
                    </a:p>
                  </a:txBody>
                  <a:tcPr/>
                </a:tc>
                <a:tc gridSpan="2">
                  <a:txBody>
                    <a:bodyPr/>
                    <a:lstStyle/>
                    <a:p>
                      <a:r>
                        <a:rPr lang="en-GB" sz="1400" kern="1200" dirty="0">
                          <a:solidFill>
                            <a:schemeClr val="dk1"/>
                          </a:solidFill>
                          <a:effectLst/>
                          <a:latin typeface="+mn-lt"/>
                          <a:ea typeface="+mn-ea"/>
                          <a:cs typeface="+mn-cs"/>
                        </a:rPr>
                        <a:t>Sometimes termed ‘impregnation’, where carbon dioxide is</a:t>
                      </a:r>
                    </a:p>
                    <a:p>
                      <a:r>
                        <a:rPr lang="en-GB" sz="1400" kern="1200" dirty="0">
                          <a:solidFill>
                            <a:schemeClr val="dk1"/>
                          </a:solidFill>
                          <a:effectLst/>
                          <a:latin typeface="+mn-lt"/>
                          <a:ea typeface="+mn-ea"/>
                          <a:cs typeface="+mn-cs"/>
                        </a:rPr>
                        <a:t>injected into a vat of still wine that has been chilled and which is then bottled under pressure. Least expensive method.</a:t>
                      </a:r>
                    </a:p>
                    <a:p>
                      <a:endParaRPr lang="en-GB" sz="1400" dirty="0"/>
                    </a:p>
                  </a:txBody>
                  <a:tcPr/>
                </a:tc>
                <a:tc hMerge="1">
                  <a:txBody>
                    <a:bodyPr/>
                    <a:lstStyle/>
                    <a:p>
                      <a:endParaRPr lang="en-GB" dirty="0"/>
                    </a:p>
                  </a:txBody>
                  <a:tcPr/>
                </a:tc>
                <a:extLst>
                  <a:ext uri="{0D108BD9-81ED-4DB2-BD59-A6C34878D82A}">
                    <a16:rowId xmlns:a16="http://schemas.microsoft.com/office/drawing/2014/main" val="1521809349"/>
                  </a:ext>
                </a:extLst>
              </a:tr>
            </a:tbl>
          </a:graphicData>
        </a:graphic>
      </p:graphicFrame>
    </p:spTree>
    <p:extLst>
      <p:ext uri="{BB962C8B-B14F-4D97-AF65-F5344CB8AC3E}">
        <p14:creationId xmlns:p14="http://schemas.microsoft.com/office/powerpoint/2010/main" val="37838455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A528BB-EC2A-374D-AD89-873C68840FE4}"/>
              </a:ext>
            </a:extLst>
          </p:cNvPr>
          <p:cNvSpPr>
            <a:spLocks noGrp="1"/>
          </p:cNvSpPr>
          <p:nvPr>
            <p:ph idx="1"/>
          </p:nvPr>
        </p:nvSpPr>
        <p:spPr>
          <a:xfrm>
            <a:off x="371856" y="905256"/>
            <a:ext cx="8229600" cy="4525963"/>
          </a:xfrm>
        </p:spPr>
        <p:txBody>
          <a:bodyPr>
            <a:normAutofit fontScale="77500" lnSpcReduction="20000"/>
          </a:bodyPr>
          <a:lstStyle/>
          <a:p>
            <a:pPr marL="0" indent="0">
              <a:buNone/>
            </a:pPr>
            <a:r>
              <a:rPr lang="en-GB" dirty="0"/>
              <a:t>Dryness and Sweetness in sparkling wine</a:t>
            </a:r>
          </a:p>
          <a:p>
            <a:endParaRPr lang="en-GB" dirty="0"/>
          </a:p>
          <a:p>
            <a:pPr marL="0" indent="0">
              <a:buNone/>
            </a:pPr>
            <a:r>
              <a:rPr lang="en-GB" dirty="0"/>
              <a:t>The dryness or sweetness of the wine is indicated on the label:</a:t>
            </a:r>
          </a:p>
          <a:p>
            <a:endParaRPr lang="en-GB" dirty="0"/>
          </a:p>
          <a:p>
            <a:pPr marL="0" indent="0">
              <a:buNone/>
            </a:pPr>
            <a:r>
              <a:rPr lang="en-GB" dirty="0"/>
              <a:t>Extra brut – very dry </a:t>
            </a:r>
          </a:p>
          <a:p>
            <a:pPr marL="0" indent="0">
              <a:buNone/>
            </a:pPr>
            <a:r>
              <a:rPr lang="en-GB" dirty="0"/>
              <a:t>Brut – dry </a:t>
            </a:r>
          </a:p>
          <a:p>
            <a:pPr marL="0" indent="0">
              <a:buNone/>
            </a:pPr>
            <a:r>
              <a:rPr lang="en-GB" dirty="0"/>
              <a:t>Sec – medium dry </a:t>
            </a:r>
          </a:p>
          <a:p>
            <a:pPr marL="0" indent="0">
              <a:buNone/>
            </a:pPr>
            <a:endParaRPr lang="en-GB" dirty="0"/>
          </a:p>
          <a:p>
            <a:pPr marL="0" indent="0">
              <a:buNone/>
            </a:pPr>
            <a:r>
              <a:rPr lang="en-GB" dirty="0"/>
              <a:t>Demi-sec – medium sweet</a:t>
            </a:r>
          </a:p>
          <a:p>
            <a:pPr marL="0" indent="0">
              <a:buNone/>
            </a:pPr>
            <a:r>
              <a:rPr lang="en-GB" dirty="0"/>
              <a:t>Demi </a:t>
            </a:r>
            <a:r>
              <a:rPr lang="en-GB" dirty="0" err="1"/>
              <a:t>doux</a:t>
            </a:r>
            <a:r>
              <a:rPr lang="en-GB" dirty="0"/>
              <a:t> – sweeter</a:t>
            </a:r>
          </a:p>
          <a:p>
            <a:pPr marL="0" indent="0">
              <a:buNone/>
            </a:pPr>
            <a:r>
              <a:rPr lang="en-GB" dirty="0" err="1"/>
              <a:t>Doux</a:t>
            </a:r>
            <a:r>
              <a:rPr lang="en-GB" dirty="0"/>
              <a:t> – luscious</a:t>
            </a:r>
          </a:p>
          <a:p>
            <a:endParaRPr lang="en-GB" dirty="0"/>
          </a:p>
        </p:txBody>
      </p:sp>
    </p:spTree>
    <p:extLst>
      <p:ext uri="{BB962C8B-B14F-4D97-AF65-F5344CB8AC3E}">
        <p14:creationId xmlns:p14="http://schemas.microsoft.com/office/powerpoint/2010/main" val="35205780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FA771-507B-4F49-9FB6-E74D6B44AB12}"/>
              </a:ext>
            </a:extLst>
          </p:cNvPr>
          <p:cNvSpPr>
            <a:spLocks noGrp="1"/>
          </p:cNvSpPr>
          <p:nvPr>
            <p:ph type="title"/>
          </p:nvPr>
        </p:nvSpPr>
        <p:spPr>
          <a:xfrm>
            <a:off x="457200" y="274638"/>
            <a:ext cx="8229600" cy="737298"/>
          </a:xfrm>
        </p:spPr>
        <p:txBody>
          <a:bodyPr>
            <a:normAutofit/>
          </a:bodyPr>
          <a:lstStyle/>
          <a:p>
            <a:r>
              <a:rPr lang="en-GB" sz="3200" b="1" dirty="0"/>
              <a:t>Fortified wines</a:t>
            </a:r>
          </a:p>
        </p:txBody>
      </p:sp>
      <p:sp>
        <p:nvSpPr>
          <p:cNvPr id="3" name="Content Placeholder 2">
            <a:extLst>
              <a:ext uri="{FF2B5EF4-FFF2-40B4-BE49-F238E27FC236}">
                <a16:creationId xmlns:a16="http://schemas.microsoft.com/office/drawing/2014/main" id="{CAEEECFD-9EB1-2947-8A07-E6BB5B4F7226}"/>
              </a:ext>
            </a:extLst>
          </p:cNvPr>
          <p:cNvSpPr>
            <a:spLocks noGrp="1"/>
          </p:cNvSpPr>
          <p:nvPr>
            <p:ph idx="1"/>
          </p:nvPr>
        </p:nvSpPr>
        <p:spPr>
          <a:xfrm>
            <a:off x="542544" y="1166018"/>
            <a:ext cx="8229600" cy="5417344"/>
          </a:xfrm>
        </p:spPr>
        <p:txBody>
          <a:bodyPr>
            <a:normAutofit fontScale="92500" lnSpcReduction="20000"/>
          </a:bodyPr>
          <a:lstStyle/>
          <a:p>
            <a:pPr marL="0" indent="0">
              <a:buNone/>
            </a:pPr>
            <a:r>
              <a:rPr lang="en-GB" sz="2000" dirty="0"/>
              <a:t>Fortified wines such as sherry, port and Madeira have been strengthened by the addition of alcohol, usually a grape spirit.  Their alcoholic strength may be between 15% and 22% by volume.</a:t>
            </a:r>
          </a:p>
          <a:p>
            <a:pPr marL="0" indent="0">
              <a:buNone/>
            </a:pPr>
            <a:endParaRPr lang="en-GB" sz="2000" dirty="0"/>
          </a:p>
          <a:p>
            <a:pPr marL="0" indent="0">
              <a:buNone/>
            </a:pPr>
            <a:r>
              <a:rPr lang="en-GB" sz="2000" dirty="0"/>
              <a:t>Examples are:</a:t>
            </a:r>
          </a:p>
          <a:p>
            <a:pPr marL="0" indent="0">
              <a:buNone/>
            </a:pPr>
            <a:endParaRPr lang="en-GB" sz="2000" dirty="0"/>
          </a:p>
          <a:p>
            <a:pPr marL="0" indent="0">
              <a:buNone/>
            </a:pPr>
            <a:r>
              <a:rPr lang="en-GB" sz="2000" dirty="0"/>
              <a:t>Sherry (from Spain) 15–18% – </a:t>
            </a:r>
            <a:r>
              <a:rPr lang="en-GB" sz="2000" dirty="0" err="1"/>
              <a:t>Fino</a:t>
            </a:r>
            <a:r>
              <a:rPr lang="en-GB" sz="2000" dirty="0"/>
              <a:t> (dry), Amontillado (medium), Oloroso (sweet).</a:t>
            </a:r>
          </a:p>
          <a:p>
            <a:pPr marL="0" indent="0">
              <a:buNone/>
            </a:pPr>
            <a:endParaRPr lang="en-GB" sz="2000" dirty="0"/>
          </a:p>
          <a:p>
            <a:pPr marL="0" indent="0">
              <a:buNone/>
            </a:pPr>
            <a:r>
              <a:rPr lang="en-GB" sz="2000" dirty="0"/>
              <a:t>Port (from Portugal) 18–22% – ruby, tawny, vintage character, late bottled vintage,</a:t>
            </a:r>
          </a:p>
          <a:p>
            <a:pPr marL="0" indent="0">
              <a:buNone/>
            </a:pPr>
            <a:r>
              <a:rPr lang="en-GB" sz="2000" dirty="0"/>
              <a:t>vintage.</a:t>
            </a:r>
          </a:p>
          <a:p>
            <a:pPr marL="0" indent="0">
              <a:buNone/>
            </a:pPr>
            <a:endParaRPr lang="en-GB" sz="2000" dirty="0"/>
          </a:p>
          <a:p>
            <a:pPr marL="0" indent="0">
              <a:buNone/>
            </a:pPr>
            <a:r>
              <a:rPr lang="en-GB" sz="2000" dirty="0"/>
              <a:t>Madeira (made on the Portuguese island of Madeira) 18% – </a:t>
            </a:r>
            <a:r>
              <a:rPr lang="en-GB" sz="2000" dirty="0" err="1"/>
              <a:t>Sercial</a:t>
            </a:r>
            <a:r>
              <a:rPr lang="en-GB" sz="2000" dirty="0"/>
              <a:t> (dry), Verdelho</a:t>
            </a:r>
          </a:p>
          <a:p>
            <a:pPr marL="0" indent="0">
              <a:buNone/>
            </a:pPr>
            <a:r>
              <a:rPr lang="en-GB" sz="2000" dirty="0"/>
              <a:t>(medium), </a:t>
            </a:r>
            <a:r>
              <a:rPr lang="en-GB" sz="2000" dirty="0" err="1"/>
              <a:t>Bual</a:t>
            </a:r>
            <a:r>
              <a:rPr lang="en-GB" sz="2000" dirty="0"/>
              <a:t> (sweet), Malmsey (very sweet).</a:t>
            </a:r>
          </a:p>
          <a:p>
            <a:pPr marL="0" indent="0">
              <a:buNone/>
            </a:pPr>
            <a:endParaRPr lang="en-GB" sz="2000" dirty="0"/>
          </a:p>
          <a:p>
            <a:pPr marL="0" indent="0">
              <a:buNone/>
            </a:pPr>
            <a:r>
              <a:rPr lang="en-GB" sz="2000" dirty="0"/>
              <a:t>Marsala (dark sweet wine from Marsala in Sicily) 18%.</a:t>
            </a:r>
          </a:p>
          <a:p>
            <a:pPr marL="0" indent="0">
              <a:buNone/>
            </a:pPr>
            <a:endParaRPr lang="en-GB" sz="2000" dirty="0"/>
          </a:p>
          <a:p>
            <a:pPr marL="0" indent="0">
              <a:buNone/>
            </a:pPr>
            <a:r>
              <a:rPr lang="en-GB" sz="2000" dirty="0"/>
              <a:t>Málaga (from Málaga, Andalusia, Spain) 18–20%.</a:t>
            </a:r>
          </a:p>
        </p:txBody>
      </p:sp>
    </p:spTree>
    <p:extLst>
      <p:ext uri="{BB962C8B-B14F-4D97-AF65-F5344CB8AC3E}">
        <p14:creationId xmlns:p14="http://schemas.microsoft.com/office/powerpoint/2010/main" val="13012307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8A688-F192-E540-97D1-61A1AC92B496}"/>
              </a:ext>
            </a:extLst>
          </p:cNvPr>
          <p:cNvSpPr>
            <a:spLocks noGrp="1"/>
          </p:cNvSpPr>
          <p:nvPr>
            <p:ph type="title"/>
          </p:nvPr>
        </p:nvSpPr>
        <p:spPr>
          <a:xfrm>
            <a:off x="457200" y="274638"/>
            <a:ext cx="8229600" cy="603186"/>
          </a:xfrm>
        </p:spPr>
        <p:txBody>
          <a:bodyPr>
            <a:normAutofit fontScale="90000"/>
          </a:bodyPr>
          <a:lstStyle/>
          <a:p>
            <a:r>
              <a:rPr lang="en-GB" sz="3200" b="1" dirty="0"/>
              <a:t>Aromatised wines</a:t>
            </a:r>
            <a:br>
              <a:rPr lang="en-GB" sz="3200" b="1" dirty="0"/>
            </a:br>
            <a:endParaRPr lang="en-GB" sz="3200" b="1" dirty="0"/>
          </a:p>
        </p:txBody>
      </p:sp>
      <p:sp>
        <p:nvSpPr>
          <p:cNvPr id="3" name="Content Placeholder 2">
            <a:extLst>
              <a:ext uri="{FF2B5EF4-FFF2-40B4-BE49-F238E27FC236}">
                <a16:creationId xmlns:a16="http://schemas.microsoft.com/office/drawing/2014/main" id="{88D73308-6A9D-9142-894A-F5DE26275A49}"/>
              </a:ext>
            </a:extLst>
          </p:cNvPr>
          <p:cNvSpPr>
            <a:spLocks noGrp="1"/>
          </p:cNvSpPr>
          <p:nvPr>
            <p:ph idx="1"/>
          </p:nvPr>
        </p:nvSpPr>
        <p:spPr>
          <a:xfrm>
            <a:off x="457200" y="755904"/>
            <a:ext cx="8229600" cy="5705856"/>
          </a:xfrm>
        </p:spPr>
        <p:txBody>
          <a:bodyPr>
            <a:normAutofit fontScale="70000" lnSpcReduction="20000"/>
          </a:bodyPr>
          <a:lstStyle/>
          <a:p>
            <a:pPr marL="0" indent="0">
              <a:buNone/>
            </a:pPr>
            <a:r>
              <a:rPr lang="en-GB" dirty="0"/>
              <a:t>These are flavoured and fortified wines.</a:t>
            </a:r>
          </a:p>
          <a:p>
            <a:pPr marL="0" indent="0">
              <a:buNone/>
            </a:pPr>
            <a:endParaRPr lang="en-GB" dirty="0"/>
          </a:p>
          <a:p>
            <a:pPr marL="0" indent="0">
              <a:buNone/>
            </a:pPr>
            <a:r>
              <a:rPr lang="en-GB" b="1" dirty="0"/>
              <a:t>Vermouths</a:t>
            </a:r>
          </a:p>
          <a:p>
            <a:pPr marL="0" indent="0">
              <a:buNone/>
            </a:pPr>
            <a:endParaRPr lang="en-GB" dirty="0"/>
          </a:p>
          <a:p>
            <a:pPr marL="0" indent="0">
              <a:buNone/>
            </a:pPr>
            <a:r>
              <a:rPr lang="en-GB" dirty="0"/>
              <a:t>The four main types of vermouth are:</a:t>
            </a:r>
          </a:p>
          <a:p>
            <a:pPr marL="0" indent="0">
              <a:buNone/>
            </a:pPr>
            <a:endParaRPr lang="en-GB" dirty="0"/>
          </a:p>
          <a:p>
            <a:pPr marL="0" indent="0">
              <a:buNone/>
            </a:pPr>
            <a:r>
              <a:rPr lang="en-GB" dirty="0"/>
              <a:t>Dry vermouth: It is made from dry white wine that is flavoured and fortified.</a:t>
            </a:r>
          </a:p>
          <a:p>
            <a:pPr marL="0" indent="0">
              <a:buNone/>
            </a:pPr>
            <a:endParaRPr lang="en-GB" dirty="0"/>
          </a:p>
          <a:p>
            <a:pPr marL="0" indent="0">
              <a:buNone/>
            </a:pPr>
            <a:r>
              <a:rPr lang="en-GB" dirty="0"/>
              <a:t>Sweet vermouth/bianco: made from dry white wine, flavoured, fortified and sweetened with sugar or mistelle.</a:t>
            </a:r>
          </a:p>
          <a:p>
            <a:pPr marL="0" indent="0">
              <a:buNone/>
            </a:pPr>
            <a:endParaRPr lang="en-GB" dirty="0"/>
          </a:p>
          <a:p>
            <a:pPr marL="0" indent="0">
              <a:buNone/>
            </a:pPr>
            <a:r>
              <a:rPr lang="en-GB" dirty="0"/>
              <a:t>Rosé vermouth: made in a similar way to Bianco, but it is less sweet and is coloured with caramel.</a:t>
            </a:r>
          </a:p>
          <a:p>
            <a:pPr marL="0" indent="0">
              <a:buNone/>
            </a:pPr>
            <a:endParaRPr lang="en-GB" dirty="0"/>
          </a:p>
          <a:p>
            <a:pPr marL="0" indent="0">
              <a:buNone/>
            </a:pPr>
            <a:r>
              <a:rPr lang="en-GB" dirty="0"/>
              <a:t>Red vermouth: It is made from white wine and is flavoured, sweetened and coloured with a generous addition of caramel.</a:t>
            </a:r>
          </a:p>
          <a:p>
            <a:pPr marL="0" indent="0">
              <a:buNone/>
            </a:pPr>
            <a:endParaRPr lang="en-GB" dirty="0"/>
          </a:p>
          <a:p>
            <a:endParaRPr lang="en-GB" dirty="0"/>
          </a:p>
        </p:txBody>
      </p:sp>
    </p:spTree>
    <p:extLst>
      <p:ext uri="{BB962C8B-B14F-4D97-AF65-F5344CB8AC3E}">
        <p14:creationId xmlns:p14="http://schemas.microsoft.com/office/powerpoint/2010/main" val="4445366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7FE09-2D3E-2440-A3E7-410A7651E939}"/>
              </a:ext>
            </a:extLst>
          </p:cNvPr>
          <p:cNvSpPr>
            <a:spLocks noGrp="1"/>
          </p:cNvSpPr>
          <p:nvPr>
            <p:ph type="title"/>
          </p:nvPr>
        </p:nvSpPr>
        <p:spPr>
          <a:xfrm>
            <a:off x="457200" y="274638"/>
            <a:ext cx="8229600" cy="578802"/>
          </a:xfrm>
        </p:spPr>
        <p:txBody>
          <a:bodyPr>
            <a:normAutofit fontScale="90000"/>
          </a:bodyPr>
          <a:lstStyle/>
          <a:p>
            <a:r>
              <a:rPr lang="en-GB" sz="3200" b="1" dirty="0"/>
              <a:t>Wine labels</a:t>
            </a:r>
          </a:p>
        </p:txBody>
      </p:sp>
      <p:sp>
        <p:nvSpPr>
          <p:cNvPr id="3" name="Content Placeholder 2">
            <a:extLst>
              <a:ext uri="{FF2B5EF4-FFF2-40B4-BE49-F238E27FC236}">
                <a16:creationId xmlns:a16="http://schemas.microsoft.com/office/drawing/2014/main" id="{E1C9F915-60A2-3D4C-9A6C-2E286ECC986C}"/>
              </a:ext>
            </a:extLst>
          </p:cNvPr>
          <p:cNvSpPr>
            <a:spLocks noGrp="1"/>
          </p:cNvSpPr>
          <p:nvPr>
            <p:ph idx="1"/>
          </p:nvPr>
        </p:nvSpPr>
        <p:spPr>
          <a:xfrm>
            <a:off x="457200" y="1021398"/>
            <a:ext cx="8229600" cy="5367210"/>
          </a:xfrm>
        </p:spPr>
        <p:txBody>
          <a:bodyPr>
            <a:normAutofit fontScale="55000" lnSpcReduction="20000"/>
          </a:bodyPr>
          <a:lstStyle/>
          <a:p>
            <a:pPr marL="0" indent="0">
              <a:buNone/>
            </a:pPr>
            <a:r>
              <a:rPr lang="en-GB" dirty="0"/>
              <a:t>The label on a bottle of wine can give a lot of useful information about that wine. The</a:t>
            </a:r>
          </a:p>
          <a:p>
            <a:pPr marL="0" indent="0">
              <a:buNone/>
            </a:pPr>
            <a:r>
              <a:rPr lang="en-GB" dirty="0"/>
              <a:t>language used will normally be that of the country of origin. The information always</a:t>
            </a:r>
          </a:p>
          <a:p>
            <a:pPr marL="0" indent="0">
              <a:buNone/>
            </a:pPr>
            <a:r>
              <a:rPr lang="en-GB" dirty="0"/>
              <a:t>includes:</a:t>
            </a:r>
          </a:p>
          <a:p>
            <a:pPr marL="0" indent="0">
              <a:buNone/>
            </a:pPr>
            <a:endParaRPr lang="en-GB" dirty="0"/>
          </a:p>
          <a:p>
            <a:r>
              <a:rPr lang="en-GB" dirty="0"/>
              <a:t>the name of the wine</a:t>
            </a:r>
          </a:p>
          <a:p>
            <a:r>
              <a:rPr lang="en-GB" dirty="0"/>
              <a:t>the country where the wine was made</a:t>
            </a:r>
          </a:p>
          <a:p>
            <a:r>
              <a:rPr lang="en-GB" dirty="0"/>
              <a:t>alcoholic strength in percentage by volume (% vol)</a:t>
            </a:r>
          </a:p>
          <a:p>
            <a:r>
              <a:rPr lang="en-GB" dirty="0"/>
              <a:t>contents in litres, cl or ml</a:t>
            </a:r>
          </a:p>
          <a:p>
            <a:r>
              <a:rPr lang="en-GB" dirty="0"/>
              <a:t>the name and address or trademark of the supplier.</a:t>
            </a:r>
          </a:p>
          <a:p>
            <a:pPr marL="0" indent="0">
              <a:buNone/>
            </a:pPr>
            <a:endParaRPr lang="en-GB" dirty="0"/>
          </a:p>
          <a:p>
            <a:pPr marL="0" indent="0">
              <a:buNone/>
            </a:pPr>
            <a:r>
              <a:rPr lang="en-GB" dirty="0"/>
              <a:t>It may also include:</a:t>
            </a:r>
          </a:p>
          <a:p>
            <a:pPr marL="0" indent="0">
              <a:buNone/>
            </a:pPr>
            <a:endParaRPr lang="en-GB" dirty="0"/>
          </a:p>
          <a:p>
            <a:r>
              <a:rPr lang="en-GB" dirty="0"/>
              <a:t>the varietal(s) (name of the grape(s) used to make the wine)</a:t>
            </a:r>
          </a:p>
          <a:p>
            <a:r>
              <a:rPr lang="en-GB" dirty="0"/>
              <a:t>the year the grapes were harvested, called the vintage, if the wine is sold as a vintage wine</a:t>
            </a:r>
          </a:p>
          <a:p>
            <a:r>
              <a:rPr lang="en-GB" dirty="0"/>
              <a:t>the region where the wine was made</a:t>
            </a:r>
          </a:p>
          <a:p>
            <a:r>
              <a:rPr lang="en-GB" dirty="0"/>
              <a:t>the property where the wine was made</a:t>
            </a:r>
          </a:p>
          <a:p>
            <a:r>
              <a:rPr lang="en-GB" dirty="0"/>
              <a:t>the quality category of the wine</a:t>
            </a:r>
          </a:p>
          <a:p>
            <a:r>
              <a:rPr lang="en-GB" dirty="0"/>
              <a:t>details of the bottler and distributor.</a:t>
            </a:r>
          </a:p>
          <a:p>
            <a:pPr marL="0" indent="0">
              <a:buNone/>
            </a:pPr>
            <a:endParaRPr lang="en-GB" dirty="0"/>
          </a:p>
        </p:txBody>
      </p:sp>
    </p:spTree>
    <p:extLst>
      <p:ext uri="{BB962C8B-B14F-4D97-AF65-F5344CB8AC3E}">
        <p14:creationId xmlns:p14="http://schemas.microsoft.com/office/powerpoint/2010/main" val="25973121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6200D-88A3-ED41-890A-864DB55A637A}"/>
              </a:ext>
            </a:extLst>
          </p:cNvPr>
          <p:cNvSpPr>
            <a:spLocks noGrp="1"/>
          </p:cNvSpPr>
          <p:nvPr>
            <p:ph type="title"/>
          </p:nvPr>
        </p:nvSpPr>
        <p:spPr>
          <a:xfrm>
            <a:off x="457200" y="274638"/>
            <a:ext cx="8229600" cy="651954"/>
          </a:xfrm>
        </p:spPr>
        <p:txBody>
          <a:bodyPr>
            <a:normAutofit/>
          </a:bodyPr>
          <a:lstStyle/>
          <a:p>
            <a:r>
              <a:rPr lang="en-GB" sz="3200" b="1" dirty="0"/>
              <a:t>Spirits</a:t>
            </a:r>
          </a:p>
        </p:txBody>
      </p:sp>
      <p:sp>
        <p:nvSpPr>
          <p:cNvPr id="3" name="Content Placeholder 2">
            <a:extLst>
              <a:ext uri="{FF2B5EF4-FFF2-40B4-BE49-F238E27FC236}">
                <a16:creationId xmlns:a16="http://schemas.microsoft.com/office/drawing/2014/main" id="{B9F811CB-D666-A24B-9F1A-7995851B71CF}"/>
              </a:ext>
            </a:extLst>
          </p:cNvPr>
          <p:cNvSpPr>
            <a:spLocks noGrp="1"/>
          </p:cNvSpPr>
          <p:nvPr>
            <p:ph idx="1"/>
          </p:nvPr>
        </p:nvSpPr>
        <p:spPr>
          <a:xfrm>
            <a:off x="457200" y="1271016"/>
            <a:ext cx="8229600" cy="5105400"/>
          </a:xfrm>
        </p:spPr>
        <p:txBody>
          <a:bodyPr>
            <a:normAutofit fontScale="40000" lnSpcReduction="20000"/>
          </a:bodyPr>
          <a:lstStyle/>
          <a:p>
            <a:pPr marL="0" indent="0">
              <a:buNone/>
            </a:pPr>
            <a:r>
              <a:rPr lang="en-GB" sz="4200" b="1" dirty="0"/>
              <a:t>Production</a:t>
            </a:r>
          </a:p>
          <a:p>
            <a:pPr marL="0" indent="0">
              <a:buNone/>
            </a:pPr>
            <a:endParaRPr lang="en-GB" sz="4200" b="1" dirty="0"/>
          </a:p>
          <a:p>
            <a:pPr marL="0" indent="0">
              <a:buNone/>
            </a:pPr>
            <a:endParaRPr lang="en-GB" dirty="0"/>
          </a:p>
          <a:p>
            <a:r>
              <a:rPr lang="en-GB" sz="5000" dirty="0"/>
              <a:t>All spirits are produced by the distillation of alcoholic beverages. The history of distillation goes back over 2,000 years when it is said that stills were used in China to make perfumes and by the Arabs to make spirit-based drinks.</a:t>
            </a:r>
          </a:p>
          <a:p>
            <a:endParaRPr lang="en-GB" sz="5000" dirty="0"/>
          </a:p>
          <a:p>
            <a:r>
              <a:rPr lang="en-GB" sz="5000" dirty="0"/>
              <a:t>The principle of distillation is that ethyl alcohol vaporises (boils) at a lower temperature (78˚C) than water (100˚C). Thus, where a liquid containing alcohol is heated in an enclosed environment the alcohol will form steam first and can be taken off, leaving water and other ingredients behind. </a:t>
            </a:r>
          </a:p>
          <a:p>
            <a:endParaRPr lang="en-GB" sz="5000" dirty="0"/>
          </a:p>
          <a:p>
            <a:r>
              <a:rPr lang="en-GB" sz="5000" dirty="0"/>
              <a:t>This process raises the alcoholic strength of the resulting liquid.</a:t>
            </a:r>
          </a:p>
          <a:p>
            <a:endParaRPr lang="en-GB" sz="5000" dirty="0"/>
          </a:p>
          <a:p>
            <a:r>
              <a:rPr lang="en-GB" sz="5000" dirty="0"/>
              <a:t>There are two main methods of producing spirits: the pot still method, which is used for full, heavy flavoured spirits such as brandy, and the patent still (Coffey) method, which produces the lighter spirits such as vodka.</a:t>
            </a:r>
          </a:p>
          <a:p>
            <a:pPr marL="0" indent="0">
              <a:buNone/>
            </a:pPr>
            <a:endParaRPr lang="en-GB" dirty="0"/>
          </a:p>
        </p:txBody>
      </p:sp>
    </p:spTree>
    <p:extLst>
      <p:ext uri="{BB962C8B-B14F-4D97-AF65-F5344CB8AC3E}">
        <p14:creationId xmlns:p14="http://schemas.microsoft.com/office/powerpoint/2010/main" val="31534604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a:extLst>
              <a:ext uri="{FF2B5EF4-FFF2-40B4-BE49-F238E27FC236}">
                <a16:creationId xmlns:a16="http://schemas.microsoft.com/office/drawing/2014/main" id="{97FCA73B-020D-4946-A5C8-45945A3E4152}"/>
              </a:ext>
            </a:extLst>
          </p:cNvPr>
          <p:cNvSpPr>
            <a:spLocks noGrp="1" noChangeArrowheads="1"/>
          </p:cNvSpPr>
          <p:nvPr>
            <p:ph type="body" idx="1"/>
          </p:nvPr>
        </p:nvSpPr>
        <p:spPr>
          <a:xfrm>
            <a:off x="593884" y="3003677"/>
            <a:ext cx="8229600" cy="4525963"/>
          </a:xfrm>
        </p:spPr>
        <p:txBody>
          <a:bodyPr/>
          <a:lstStyle/>
          <a:p>
            <a:pPr algn="ctr">
              <a:buFontTx/>
              <a:buNone/>
            </a:pPr>
            <a:r>
              <a:rPr lang="en-GB" altLang="en-US" sz="2400" dirty="0"/>
              <a:t>Vodka is a drink which originated in Eastern Europe, the name stemming from the Russian word '</a:t>
            </a:r>
            <a:r>
              <a:rPr lang="en-GB" altLang="en-US" sz="2400" dirty="0" err="1"/>
              <a:t>voda</a:t>
            </a:r>
            <a:r>
              <a:rPr lang="en-GB" altLang="en-US" sz="2400" dirty="0"/>
              <a:t>' meaning water or, as the Poles would say '</a:t>
            </a:r>
            <a:r>
              <a:rPr lang="en-GB" altLang="en-US" sz="2400" dirty="0" err="1"/>
              <a:t>woda</a:t>
            </a:r>
            <a:r>
              <a:rPr lang="en-GB" altLang="en-US" sz="2400" dirty="0"/>
              <a:t>'. </a:t>
            </a:r>
            <a:br>
              <a:rPr lang="en-GB" altLang="en-US" dirty="0"/>
            </a:br>
            <a:endParaRPr lang="en-GB" altLang="en-US" dirty="0"/>
          </a:p>
        </p:txBody>
      </p:sp>
      <p:sp>
        <p:nvSpPr>
          <p:cNvPr id="2" name="TextBox 1">
            <a:extLst>
              <a:ext uri="{FF2B5EF4-FFF2-40B4-BE49-F238E27FC236}">
                <a16:creationId xmlns:a16="http://schemas.microsoft.com/office/drawing/2014/main" id="{F1EEA734-5D63-4346-8607-3BA8818AB6FF}"/>
              </a:ext>
            </a:extLst>
          </p:cNvPr>
          <p:cNvSpPr txBox="1"/>
          <p:nvPr/>
        </p:nvSpPr>
        <p:spPr>
          <a:xfrm>
            <a:off x="792480" y="536448"/>
            <a:ext cx="7832408" cy="584775"/>
          </a:xfrm>
          <a:prstGeom prst="rect">
            <a:avLst/>
          </a:prstGeom>
          <a:noFill/>
        </p:spPr>
        <p:txBody>
          <a:bodyPr wrap="square" rtlCol="0">
            <a:spAutoFit/>
          </a:bodyPr>
          <a:lstStyle/>
          <a:p>
            <a:pPr algn="ctr"/>
            <a:r>
              <a:rPr lang="en-GB" sz="3200" b="1" dirty="0"/>
              <a:t>Vodka </a:t>
            </a:r>
          </a:p>
        </p:txBody>
      </p:sp>
    </p:spTree>
    <p:extLst>
      <p:ext uri="{BB962C8B-B14F-4D97-AF65-F5344CB8AC3E}">
        <p14:creationId xmlns:p14="http://schemas.microsoft.com/office/powerpoint/2010/main" val="24218780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5">
            <a:hlinkClick r:id="rId2" tooltip="The &quot;vodka belt&quot; countries of central and Eastern Europe and Nordic countries are the historic home of vodka, and also have the highest vodka consumption in the world"/>
            <a:extLst>
              <a:ext uri="{FF2B5EF4-FFF2-40B4-BE49-F238E27FC236}">
                <a16:creationId xmlns:a16="http://schemas.microsoft.com/office/drawing/2014/main" id="{A29F6E0B-C556-BA49-BED0-0342748C03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404813"/>
            <a:ext cx="7848600" cy="3816350"/>
          </a:xfrm>
          <a:prstGeom prst="rect">
            <a:avLst/>
          </a:prstGeom>
          <a:noFill/>
          <a:extLst>
            <a:ext uri="{909E8E84-426E-40DD-AFC4-6F175D3DCCD1}">
              <a14:hiddenFill xmlns:a14="http://schemas.microsoft.com/office/drawing/2010/main">
                <a:solidFill>
                  <a:srgbClr val="FFFFFF"/>
                </a:solidFill>
              </a14:hiddenFill>
            </a:ext>
          </a:extLst>
        </p:spPr>
      </p:pic>
      <p:sp>
        <p:nvSpPr>
          <p:cNvPr id="23558" name="Rectangle 6">
            <a:extLst>
              <a:ext uri="{FF2B5EF4-FFF2-40B4-BE49-F238E27FC236}">
                <a16:creationId xmlns:a16="http://schemas.microsoft.com/office/drawing/2014/main" id="{FD5598A4-A114-A240-B0B7-F0F8CA088177}"/>
              </a:ext>
            </a:extLst>
          </p:cNvPr>
          <p:cNvSpPr>
            <a:spLocks noChangeArrowheads="1"/>
          </p:cNvSpPr>
          <p:nvPr/>
        </p:nvSpPr>
        <p:spPr bwMode="auto">
          <a:xfrm>
            <a:off x="827088" y="4740186"/>
            <a:ext cx="76327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GB" altLang="en-US" sz="2400" dirty="0"/>
              <a:t>The "vodka belt" countries of central and Eastern Europe and Nordic countries are the historic home of vodka, and also have the highest vodka consumption in the world </a:t>
            </a:r>
          </a:p>
        </p:txBody>
      </p:sp>
    </p:spTree>
    <p:extLst>
      <p:ext uri="{BB962C8B-B14F-4D97-AF65-F5344CB8AC3E}">
        <p14:creationId xmlns:p14="http://schemas.microsoft.com/office/powerpoint/2010/main" val="13469517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a:extLst>
              <a:ext uri="{FF2B5EF4-FFF2-40B4-BE49-F238E27FC236}">
                <a16:creationId xmlns:a16="http://schemas.microsoft.com/office/drawing/2014/main" id="{83AE3632-7F9C-FC4B-AEF3-CA4E53010ABB}"/>
              </a:ext>
            </a:extLst>
          </p:cNvPr>
          <p:cNvSpPr>
            <a:spLocks noGrp="1" noChangeArrowheads="1"/>
          </p:cNvSpPr>
          <p:nvPr>
            <p:ph type="body" idx="1"/>
          </p:nvPr>
        </p:nvSpPr>
        <p:spPr>
          <a:xfrm>
            <a:off x="457200" y="476250"/>
            <a:ext cx="8229600" cy="5976938"/>
          </a:xfrm>
        </p:spPr>
        <p:txBody>
          <a:bodyPr>
            <a:normAutofit/>
          </a:bodyPr>
          <a:lstStyle/>
          <a:p>
            <a:pPr algn="ctr">
              <a:lnSpc>
                <a:spcPct val="90000"/>
              </a:lnSpc>
            </a:pPr>
            <a:r>
              <a:rPr lang="en-GB" altLang="en-US" sz="2400" dirty="0"/>
              <a:t>Vodka can be made from many different kinds of agricultural materials. In the EU it is usually produced from grain or molasses. In Eastern Europe it is also produced from potatoes, or rice.</a:t>
            </a:r>
          </a:p>
          <a:p>
            <a:pPr marL="0" indent="0" algn="ctr">
              <a:lnSpc>
                <a:spcPct val="90000"/>
              </a:lnSpc>
              <a:buNone/>
            </a:pPr>
            <a:br>
              <a:rPr lang="en-GB" altLang="en-US" sz="2400" dirty="0"/>
            </a:br>
            <a:endParaRPr lang="en-GB" altLang="en-US" sz="2400" dirty="0"/>
          </a:p>
          <a:p>
            <a:pPr algn="ctr">
              <a:lnSpc>
                <a:spcPct val="90000"/>
              </a:lnSpc>
            </a:pPr>
            <a:r>
              <a:rPr lang="en-GB" altLang="en-US" sz="2400" dirty="0"/>
              <a:t>Neutral spirit of at least 96% alcohol by volume (ABV), having been checked that it is of the appropriate quality is either redistilled to produce a pure and flavourless spirit or filtered through activated charcoal which removes any residual impurities and odours. </a:t>
            </a:r>
          </a:p>
          <a:p>
            <a:pPr algn="ctr">
              <a:lnSpc>
                <a:spcPct val="90000"/>
              </a:lnSpc>
            </a:pPr>
            <a:endParaRPr lang="en-GB" altLang="en-US" sz="2400" dirty="0"/>
          </a:p>
          <a:p>
            <a:pPr algn="ctr">
              <a:lnSpc>
                <a:spcPct val="90000"/>
              </a:lnSpc>
            </a:pPr>
            <a:r>
              <a:rPr lang="en-GB" altLang="en-US" sz="2400" dirty="0"/>
              <a:t>The definition of activated charcoal is that which has been treated either by steam or chemicals to make it more absorbent. </a:t>
            </a:r>
            <a:br>
              <a:rPr lang="en-GB" altLang="en-US" sz="2200" b="1" dirty="0"/>
            </a:br>
            <a:endParaRPr lang="en-GB" altLang="en-US" sz="2200" b="1" dirty="0"/>
          </a:p>
        </p:txBody>
      </p:sp>
    </p:spTree>
    <p:extLst>
      <p:ext uri="{BB962C8B-B14F-4D97-AF65-F5344CB8AC3E}">
        <p14:creationId xmlns:p14="http://schemas.microsoft.com/office/powerpoint/2010/main" val="42166747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id="{1F041715-5D03-9E49-A947-3AC89EEACB1B}"/>
              </a:ext>
            </a:extLst>
          </p:cNvPr>
          <p:cNvSpPr>
            <a:spLocks noGrp="1" noChangeArrowheads="1"/>
          </p:cNvSpPr>
          <p:nvPr>
            <p:ph type="body" idx="1"/>
          </p:nvPr>
        </p:nvSpPr>
        <p:spPr>
          <a:xfrm>
            <a:off x="457200" y="404813"/>
            <a:ext cx="8229600" cy="5976937"/>
          </a:xfrm>
        </p:spPr>
        <p:txBody>
          <a:bodyPr>
            <a:normAutofit fontScale="92500" lnSpcReduction="10000"/>
          </a:bodyPr>
          <a:lstStyle/>
          <a:p>
            <a:pPr algn="ctr">
              <a:lnSpc>
                <a:spcPct val="80000"/>
              </a:lnSpc>
            </a:pPr>
            <a:r>
              <a:rPr lang="en-GB" altLang="en-US" sz="2400" dirty="0"/>
              <a:t>In many cases, the spirit is redistilled once or twice then blended with pure demineralised water, reducing its ABV to about 55% before being filtered through the charcoal. </a:t>
            </a:r>
          </a:p>
          <a:p>
            <a:pPr algn="ctr">
              <a:lnSpc>
                <a:spcPct val="80000"/>
              </a:lnSpc>
            </a:pPr>
            <a:endParaRPr lang="en-GB" altLang="en-US" sz="2400" dirty="0"/>
          </a:p>
          <a:p>
            <a:pPr algn="ctr">
              <a:lnSpc>
                <a:spcPct val="80000"/>
              </a:lnSpc>
            </a:pPr>
            <a:endParaRPr lang="en-GB" altLang="en-US" sz="2400" dirty="0"/>
          </a:p>
          <a:p>
            <a:pPr algn="ctr">
              <a:lnSpc>
                <a:spcPct val="80000"/>
              </a:lnSpc>
            </a:pPr>
            <a:r>
              <a:rPr lang="en-GB" altLang="en-US" sz="2400" dirty="0"/>
              <a:t>Filtration is done by either pumping the vodka through several consecutive columns of charcoal or, in the case of cheaper vodkas simply seeping it into tanks containing charcoal. </a:t>
            </a:r>
            <a:br>
              <a:rPr lang="en-GB" altLang="en-US" sz="2400" dirty="0"/>
            </a:br>
            <a:endParaRPr lang="en-GB" altLang="en-US" sz="2400" dirty="0"/>
          </a:p>
          <a:p>
            <a:pPr algn="ctr">
              <a:lnSpc>
                <a:spcPct val="80000"/>
              </a:lnSpc>
            </a:pPr>
            <a:endParaRPr lang="en-GB" altLang="en-US" sz="2400" dirty="0"/>
          </a:p>
          <a:p>
            <a:pPr algn="ctr">
              <a:lnSpc>
                <a:spcPct val="80000"/>
              </a:lnSpc>
            </a:pPr>
            <a:r>
              <a:rPr lang="en-GB" altLang="en-US" sz="2400" dirty="0"/>
              <a:t>Very pure water is now added to the spirit to give the legal EU minimum ABV strength of at least 37.5%; it is not unusual to have vodkas of up to 50% ABV.</a:t>
            </a:r>
          </a:p>
          <a:p>
            <a:pPr algn="ctr">
              <a:lnSpc>
                <a:spcPct val="80000"/>
              </a:lnSpc>
            </a:pPr>
            <a:endParaRPr lang="en-GB" altLang="en-US" sz="2400" dirty="0"/>
          </a:p>
          <a:p>
            <a:pPr algn="ctr">
              <a:lnSpc>
                <a:spcPct val="80000"/>
              </a:lnSpc>
            </a:pPr>
            <a:endParaRPr lang="en-GB" altLang="en-US" sz="2400" dirty="0"/>
          </a:p>
          <a:p>
            <a:pPr algn="ctr">
              <a:lnSpc>
                <a:spcPct val="80000"/>
              </a:lnSpc>
            </a:pPr>
            <a:r>
              <a:rPr lang="en-GB" altLang="en-US" sz="2400" dirty="0"/>
              <a:t> This pure spirit drink does not legally require anything adding to it although some producers include additives to improve the characteristics whilst others introduce flavouring by either adding natural essences or by steeping fruits or herbs in the vodka for several days. No maturation period is required for vodka. </a:t>
            </a:r>
          </a:p>
        </p:txBody>
      </p:sp>
    </p:spTree>
    <p:extLst>
      <p:ext uri="{BB962C8B-B14F-4D97-AF65-F5344CB8AC3E}">
        <p14:creationId xmlns:p14="http://schemas.microsoft.com/office/powerpoint/2010/main" val="17756991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45817FE4-8D49-DC44-8C3A-8E32274F0AE1}"/>
              </a:ext>
            </a:extLst>
          </p:cNvPr>
          <p:cNvSpPr>
            <a:spLocks noGrp="1" noChangeArrowheads="1"/>
          </p:cNvSpPr>
          <p:nvPr>
            <p:ph type="body" idx="1"/>
          </p:nvPr>
        </p:nvSpPr>
        <p:spPr>
          <a:xfrm>
            <a:off x="457200" y="1360044"/>
            <a:ext cx="8229600" cy="5000625"/>
          </a:xfrm>
        </p:spPr>
        <p:txBody>
          <a:bodyPr/>
          <a:lstStyle/>
          <a:p>
            <a:pPr lvl="1" algn="ctr">
              <a:buFontTx/>
              <a:buNone/>
            </a:pPr>
            <a:r>
              <a:rPr lang="en-GB" altLang="en-US" sz="2400" dirty="0"/>
              <a:t>The first confirmed date for the production of gin is the early 17th century in Holland, although claims have been made that it was produced prior to this in Italy.</a:t>
            </a:r>
          </a:p>
          <a:p>
            <a:pPr lvl="1" algn="ctr">
              <a:buFontTx/>
              <a:buNone/>
            </a:pPr>
            <a:endParaRPr lang="en-GB" altLang="en-US" sz="2400" dirty="0"/>
          </a:p>
          <a:p>
            <a:pPr lvl="1" algn="ctr">
              <a:buFontTx/>
              <a:buNone/>
            </a:pPr>
            <a:r>
              <a:rPr lang="en-GB" altLang="en-US" sz="2400" dirty="0"/>
              <a:t> In Holland it was produced as a medicine and sold in chemist shops to treat stomach complaints, gout and gallstones. To make it more palatable, the Dutch started to flavour it with juniper, which had medicinal properties of its own.</a:t>
            </a:r>
          </a:p>
        </p:txBody>
      </p:sp>
      <p:sp>
        <p:nvSpPr>
          <p:cNvPr id="7170" name="Rectangle 2">
            <a:extLst>
              <a:ext uri="{FF2B5EF4-FFF2-40B4-BE49-F238E27FC236}">
                <a16:creationId xmlns:a16="http://schemas.microsoft.com/office/drawing/2014/main" id="{0EE9E73E-9132-8B44-A1BC-0E3EA0637DC2}"/>
              </a:ext>
            </a:extLst>
          </p:cNvPr>
          <p:cNvSpPr>
            <a:spLocks noGrp="1" noChangeArrowheads="1"/>
          </p:cNvSpPr>
          <p:nvPr>
            <p:ph type="title"/>
          </p:nvPr>
        </p:nvSpPr>
        <p:spPr>
          <a:xfrm>
            <a:off x="993648" y="680211"/>
            <a:ext cx="6839712" cy="868173"/>
          </a:xfrm>
        </p:spPr>
        <p:txBody>
          <a:bodyPr>
            <a:normAutofit fontScale="90000"/>
          </a:bodyPr>
          <a:lstStyle/>
          <a:p>
            <a:r>
              <a:rPr lang="en-GB" altLang="en-US" sz="3200" b="1" dirty="0"/>
              <a:t>Gin </a:t>
            </a:r>
            <a:br>
              <a:rPr lang="en-GB" altLang="en-US" sz="3200" b="1" dirty="0"/>
            </a:br>
            <a:endParaRPr lang="en-GB" altLang="en-US" sz="3200" b="1" dirty="0"/>
          </a:p>
        </p:txBody>
      </p:sp>
    </p:spTree>
    <p:extLst>
      <p:ext uri="{BB962C8B-B14F-4D97-AF65-F5344CB8AC3E}">
        <p14:creationId xmlns:p14="http://schemas.microsoft.com/office/powerpoint/2010/main" val="25972417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a:extLst>
              <a:ext uri="{FF2B5EF4-FFF2-40B4-BE49-F238E27FC236}">
                <a16:creationId xmlns:a16="http://schemas.microsoft.com/office/drawing/2014/main" id="{3A3192FC-2756-534B-B6CB-4751CBD1B895}"/>
              </a:ext>
            </a:extLst>
          </p:cNvPr>
          <p:cNvSpPr>
            <a:spLocks noGrp="1" noChangeArrowheads="1"/>
          </p:cNvSpPr>
          <p:nvPr>
            <p:ph type="body" idx="1"/>
          </p:nvPr>
        </p:nvSpPr>
        <p:spPr>
          <a:xfrm>
            <a:off x="457200" y="536892"/>
            <a:ext cx="8229600" cy="6034595"/>
          </a:xfrm>
        </p:spPr>
        <p:txBody>
          <a:bodyPr>
            <a:normAutofit fontScale="70000" lnSpcReduction="20000"/>
          </a:bodyPr>
          <a:lstStyle/>
          <a:p>
            <a:r>
              <a:rPr lang="en-GB" dirty="0"/>
              <a:t>There are several methods of producing gin but the European Community Regulation which governs spirit drinks (No. 1576 of 1989) defines only two: </a:t>
            </a:r>
          </a:p>
          <a:p>
            <a:endParaRPr lang="en-GB" dirty="0"/>
          </a:p>
          <a:p>
            <a:pPr lvl="0"/>
            <a:r>
              <a:rPr lang="en-GB" dirty="0"/>
              <a:t>First, and by far the more important, is 'distilled gin' (of which London gin and Plymouth gin are recognised as types) which is produced in the traditional method, </a:t>
            </a:r>
          </a:p>
          <a:p>
            <a:pPr lvl="0"/>
            <a:endParaRPr lang="en-GB" dirty="0"/>
          </a:p>
          <a:p>
            <a:pPr lvl="0"/>
            <a:r>
              <a:rPr lang="en-GB" dirty="0"/>
              <a:t>Secondly, gin can be produced simply by flavouring suitable alcohol with natural flavouring substances which give a predominant taste of juniper: this method is known technically as 'compounding’. </a:t>
            </a:r>
          </a:p>
          <a:p>
            <a:pPr marL="0" lvl="0" indent="0">
              <a:buNone/>
            </a:pPr>
            <a:endParaRPr lang="en-GB" dirty="0"/>
          </a:p>
          <a:p>
            <a:r>
              <a:rPr lang="en-GB" dirty="0"/>
              <a:t>Gin can be made from any spirit alcohol which meets the requirements of original (agricultural) strength (at least 96% alcohol by volume - ABV) and purity (given maximum levels of residue) of the EC Regulation. </a:t>
            </a:r>
          </a:p>
          <a:p>
            <a:pPr marL="0" indent="0">
              <a:buNone/>
            </a:pPr>
            <a:endParaRPr lang="en-GB" dirty="0"/>
          </a:p>
          <a:p>
            <a:r>
              <a:rPr lang="en-GB" dirty="0"/>
              <a:t>The finest base for this 'neutral' spirit is either grain (normally barley and maize) or molasses and has no flavour at all.</a:t>
            </a:r>
          </a:p>
          <a:p>
            <a:pPr marL="0" indent="0">
              <a:lnSpc>
                <a:spcPct val="80000"/>
              </a:lnSpc>
              <a:buNone/>
            </a:pPr>
            <a:endParaRPr lang="en-GB" altLang="en-US" sz="2400" b="1" dirty="0"/>
          </a:p>
        </p:txBody>
      </p:sp>
    </p:spTree>
    <p:extLst>
      <p:ext uri="{BB962C8B-B14F-4D97-AF65-F5344CB8AC3E}">
        <p14:creationId xmlns:p14="http://schemas.microsoft.com/office/powerpoint/2010/main" val="16811126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a:extLst>
              <a:ext uri="{FF2B5EF4-FFF2-40B4-BE49-F238E27FC236}">
                <a16:creationId xmlns:a16="http://schemas.microsoft.com/office/drawing/2014/main" id="{4B220669-6A53-8A4F-B535-886415CBCFF0}"/>
              </a:ext>
            </a:extLst>
          </p:cNvPr>
          <p:cNvSpPr>
            <a:spLocks noGrp="1" noChangeArrowheads="1"/>
          </p:cNvSpPr>
          <p:nvPr>
            <p:ph type="body" idx="1"/>
          </p:nvPr>
        </p:nvSpPr>
        <p:spPr>
          <a:xfrm>
            <a:off x="395288" y="620713"/>
            <a:ext cx="8229600" cy="4792535"/>
          </a:xfrm>
        </p:spPr>
        <p:txBody>
          <a:bodyPr>
            <a:normAutofit/>
          </a:bodyPr>
          <a:lstStyle/>
          <a:p>
            <a:r>
              <a:rPr lang="en-GB" sz="2400" dirty="0"/>
              <a:t>The flavouring ingredients are all natural and are referred to as 'botanicals’. </a:t>
            </a:r>
          </a:p>
          <a:p>
            <a:endParaRPr lang="en-GB" sz="2400" dirty="0"/>
          </a:p>
          <a:p>
            <a:r>
              <a:rPr lang="en-GB" sz="2400" dirty="0"/>
              <a:t>The type and quantity of each producer's botanicals vary according to their own closely guarded recipes; all are carefully selected and tested for purity and quality. </a:t>
            </a:r>
          </a:p>
          <a:p>
            <a:endParaRPr lang="en-GB" sz="2400" dirty="0"/>
          </a:p>
          <a:p>
            <a:r>
              <a:rPr lang="en-GB" sz="2400" dirty="0"/>
              <a:t>All gins include juniper as an ingredient: other botanicals used are coriander, angelica, orange peel, lemon peel, cardamom, cinnamon, grains of paradise, cubeb berries and nutmeg. Typically a fine gin contains six to ten botanicals.</a:t>
            </a:r>
          </a:p>
          <a:p>
            <a:pPr>
              <a:lnSpc>
                <a:spcPct val="90000"/>
              </a:lnSpc>
              <a:buFontTx/>
              <a:buNone/>
            </a:pPr>
            <a:endParaRPr lang="en-GB" altLang="en-US" sz="2400" b="1" dirty="0"/>
          </a:p>
        </p:txBody>
      </p:sp>
    </p:spTree>
    <p:extLst>
      <p:ext uri="{BB962C8B-B14F-4D97-AF65-F5344CB8AC3E}">
        <p14:creationId xmlns:p14="http://schemas.microsoft.com/office/powerpoint/2010/main" val="19553436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a:extLst>
              <a:ext uri="{FF2B5EF4-FFF2-40B4-BE49-F238E27FC236}">
                <a16:creationId xmlns:a16="http://schemas.microsoft.com/office/drawing/2014/main" id="{D53485A4-CCB5-CA43-9950-F4A1BA6AC87E}"/>
              </a:ext>
            </a:extLst>
          </p:cNvPr>
          <p:cNvSpPr>
            <a:spLocks noGrp="1" noChangeArrowheads="1"/>
          </p:cNvSpPr>
          <p:nvPr>
            <p:ph type="body" idx="1"/>
          </p:nvPr>
        </p:nvSpPr>
        <p:spPr>
          <a:xfrm>
            <a:off x="457200" y="549275"/>
            <a:ext cx="8229600" cy="5576888"/>
          </a:xfrm>
        </p:spPr>
        <p:txBody>
          <a:bodyPr>
            <a:normAutofit/>
          </a:bodyPr>
          <a:lstStyle/>
          <a:p>
            <a:pPr algn="ctr">
              <a:buFontTx/>
              <a:buNone/>
            </a:pPr>
            <a:r>
              <a:rPr lang="en-GB" altLang="en-US" b="1" dirty="0"/>
              <a:t>Rum</a:t>
            </a:r>
          </a:p>
          <a:p>
            <a:pPr algn="ctr">
              <a:buFontTx/>
              <a:buNone/>
            </a:pPr>
            <a:endParaRPr lang="en-GB" altLang="en-US" b="1" dirty="0"/>
          </a:p>
          <a:p>
            <a:r>
              <a:rPr lang="en-GB" sz="2400" dirty="0"/>
              <a:t>Rum is a distilled beverage made from sugarcane by-products such as molasses and sugarcane juice by a process of fermentation and distillation. The distillate, a clear liquid, is then usually aged in oak and other barrels. </a:t>
            </a:r>
          </a:p>
          <a:p>
            <a:pPr marL="0" indent="0">
              <a:buNone/>
            </a:pPr>
            <a:endParaRPr lang="en-GB" sz="2400" dirty="0"/>
          </a:p>
          <a:p>
            <a:r>
              <a:rPr lang="en-GB" sz="2400" dirty="0"/>
              <a:t>The majority of the world's rum production occurs in and around the Caribbean and in several South American countries, such as Colombia, Venezuela, Cuba, Guyana and Brazil. </a:t>
            </a:r>
          </a:p>
          <a:p>
            <a:pPr>
              <a:buFontTx/>
              <a:buNone/>
            </a:pPr>
            <a:endParaRPr lang="en-GB" altLang="en-US" dirty="0"/>
          </a:p>
        </p:txBody>
      </p:sp>
    </p:spTree>
    <p:extLst>
      <p:ext uri="{BB962C8B-B14F-4D97-AF65-F5344CB8AC3E}">
        <p14:creationId xmlns:p14="http://schemas.microsoft.com/office/powerpoint/2010/main" val="13218817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a:extLst>
              <a:ext uri="{FF2B5EF4-FFF2-40B4-BE49-F238E27FC236}">
                <a16:creationId xmlns:a16="http://schemas.microsoft.com/office/drawing/2014/main" id="{57236A4D-A5D3-4F40-8A01-72A7D2A5D6C3}"/>
              </a:ext>
            </a:extLst>
          </p:cNvPr>
          <p:cNvSpPr>
            <a:spLocks noGrp="1" noChangeArrowheads="1"/>
          </p:cNvSpPr>
          <p:nvPr>
            <p:ph type="body" idx="1"/>
          </p:nvPr>
        </p:nvSpPr>
        <p:spPr>
          <a:xfrm>
            <a:off x="457200" y="722376"/>
            <a:ext cx="8229600" cy="5934456"/>
          </a:xfrm>
        </p:spPr>
        <p:txBody>
          <a:bodyPr>
            <a:normAutofit/>
          </a:bodyPr>
          <a:lstStyle/>
          <a:p>
            <a:pPr algn="ctr"/>
            <a:r>
              <a:rPr lang="en-GB" altLang="en-US" sz="2400" b="1" dirty="0"/>
              <a:t>Light Rums</a:t>
            </a:r>
            <a:r>
              <a:rPr lang="en-GB" altLang="en-US" sz="2400" dirty="0"/>
              <a:t>, also referred to as </a:t>
            </a:r>
            <a:r>
              <a:rPr lang="en-GB" altLang="en-US" sz="2400" i="1" dirty="0"/>
              <a:t>light</a:t>
            </a:r>
            <a:r>
              <a:rPr lang="en-GB" altLang="en-US" sz="2400" dirty="0"/>
              <a:t>, </a:t>
            </a:r>
            <a:r>
              <a:rPr lang="en-GB" altLang="en-US" sz="2400" i="1" dirty="0"/>
              <a:t>silver</a:t>
            </a:r>
            <a:r>
              <a:rPr lang="en-GB" altLang="en-US" sz="2400" dirty="0"/>
              <a:t>, and </a:t>
            </a:r>
            <a:r>
              <a:rPr lang="en-GB" altLang="en-US" sz="2400" i="1" dirty="0"/>
              <a:t>white rums</a:t>
            </a:r>
            <a:r>
              <a:rPr lang="en-GB" altLang="en-US" sz="2400" dirty="0"/>
              <a:t>. In general, light rum has very little flavour aside from a general sweetness, and serves accordingly as a base for cocktails. </a:t>
            </a:r>
          </a:p>
          <a:p>
            <a:pPr algn="ctr"/>
            <a:endParaRPr lang="en-GB" altLang="en-US" sz="2400" dirty="0"/>
          </a:p>
          <a:p>
            <a:pPr algn="ctr"/>
            <a:r>
              <a:rPr lang="en-GB" altLang="en-US" sz="2400" dirty="0"/>
              <a:t>Light rums are sometimes filtered after aging to remove any colour. </a:t>
            </a:r>
          </a:p>
          <a:p>
            <a:pPr algn="ctr"/>
            <a:endParaRPr lang="en-GB" altLang="en-US" sz="2400" dirty="0"/>
          </a:p>
          <a:p>
            <a:pPr algn="ctr"/>
            <a:r>
              <a:rPr lang="en-GB" altLang="en-US" sz="2400" b="1" dirty="0"/>
              <a:t>Gold Rums</a:t>
            </a:r>
            <a:r>
              <a:rPr lang="en-GB" altLang="en-US" sz="2400" dirty="0"/>
              <a:t>, also called </a:t>
            </a:r>
            <a:r>
              <a:rPr lang="en-GB" altLang="en-US" sz="2400" i="1" dirty="0"/>
              <a:t>amber rums</a:t>
            </a:r>
            <a:r>
              <a:rPr lang="en-GB" altLang="en-US" sz="2400" dirty="0"/>
              <a:t>, are medium-bodied rums which are generally aged. </a:t>
            </a:r>
          </a:p>
          <a:p>
            <a:pPr algn="ctr"/>
            <a:endParaRPr lang="en-GB" altLang="en-US" sz="2400" dirty="0"/>
          </a:p>
          <a:p>
            <a:pPr algn="ctr"/>
            <a:r>
              <a:rPr lang="en-GB" altLang="en-US" sz="2400" dirty="0"/>
              <a:t>These gain their dark colour from aging in wooden barrels (usually the charred white oak barrels that are the by product of Bourbon Whisky). </a:t>
            </a:r>
          </a:p>
          <a:p>
            <a:pPr algn="ctr">
              <a:buFontTx/>
              <a:buNone/>
            </a:pPr>
            <a:endParaRPr lang="en-GB" altLang="en-US" sz="2800" dirty="0"/>
          </a:p>
        </p:txBody>
      </p:sp>
    </p:spTree>
    <p:extLst>
      <p:ext uri="{BB962C8B-B14F-4D97-AF65-F5344CB8AC3E}">
        <p14:creationId xmlns:p14="http://schemas.microsoft.com/office/powerpoint/2010/main" val="337337526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a:extLst>
              <a:ext uri="{FF2B5EF4-FFF2-40B4-BE49-F238E27FC236}">
                <a16:creationId xmlns:a16="http://schemas.microsoft.com/office/drawing/2014/main" id="{8E99C242-5B07-E34C-9FBA-9075D1F76E0D}"/>
              </a:ext>
            </a:extLst>
          </p:cNvPr>
          <p:cNvSpPr>
            <a:spLocks noGrp="1" noChangeArrowheads="1"/>
          </p:cNvSpPr>
          <p:nvPr>
            <p:ph type="body" idx="1"/>
          </p:nvPr>
        </p:nvSpPr>
        <p:spPr>
          <a:xfrm>
            <a:off x="457200" y="356616"/>
            <a:ext cx="8229600" cy="6019800"/>
          </a:xfrm>
        </p:spPr>
        <p:txBody>
          <a:bodyPr>
            <a:normAutofit/>
          </a:bodyPr>
          <a:lstStyle/>
          <a:p>
            <a:pPr algn="ctr"/>
            <a:r>
              <a:rPr lang="en-GB" altLang="en-US" sz="2400" b="1" dirty="0"/>
              <a:t>Spiced Rum</a:t>
            </a:r>
            <a:r>
              <a:rPr lang="en-GB" altLang="en-US" sz="2400" dirty="0"/>
              <a:t>: These rums obtain their flavour through addition of spices and, sometimes, caramel. Most are darker in colour, and based on gold rums. </a:t>
            </a:r>
          </a:p>
          <a:p>
            <a:pPr algn="ctr"/>
            <a:endParaRPr lang="en-GB" altLang="en-US" sz="2400" dirty="0"/>
          </a:p>
          <a:p>
            <a:pPr algn="ctr"/>
            <a:r>
              <a:rPr lang="en-GB" altLang="en-US" sz="2400" dirty="0"/>
              <a:t>Some are significantly darker, while many cheaper brands are made from inexpensive white rums and darkened with artificial caramel colour. </a:t>
            </a:r>
          </a:p>
          <a:p>
            <a:pPr algn="ctr"/>
            <a:endParaRPr lang="en-GB" altLang="en-US" sz="2400" dirty="0"/>
          </a:p>
          <a:p>
            <a:pPr algn="ctr"/>
            <a:r>
              <a:rPr lang="en-GB" altLang="en-US" sz="2400" b="1" dirty="0"/>
              <a:t>Dark Rum</a:t>
            </a:r>
            <a:r>
              <a:rPr lang="en-GB" altLang="en-US" sz="2400" dirty="0"/>
              <a:t>, also known as </a:t>
            </a:r>
            <a:r>
              <a:rPr lang="en-GB" altLang="en-US" sz="2400" i="1" dirty="0"/>
              <a:t>black rum</a:t>
            </a:r>
            <a:r>
              <a:rPr lang="en-GB" altLang="en-US" sz="2400" dirty="0"/>
              <a:t>, classes as a grade darker than gold rum. It is generally aged longer, in heavily charred barrels.</a:t>
            </a:r>
          </a:p>
          <a:p>
            <a:pPr algn="ctr"/>
            <a:endParaRPr lang="en-GB" altLang="en-US" sz="2400" dirty="0"/>
          </a:p>
          <a:p>
            <a:pPr algn="ctr"/>
            <a:r>
              <a:rPr lang="en-GB" altLang="en-US" sz="2400" dirty="0"/>
              <a:t> Dark rum has a much stronger flavour than either light or gold rum, and hints of spices can be detected, along with a strong molasses or caramel overtones</a:t>
            </a:r>
          </a:p>
          <a:p>
            <a:pPr algn="ctr">
              <a:buFontTx/>
              <a:buNone/>
            </a:pPr>
            <a:endParaRPr lang="en-GB" altLang="en-US" dirty="0"/>
          </a:p>
        </p:txBody>
      </p:sp>
    </p:spTree>
    <p:extLst>
      <p:ext uri="{BB962C8B-B14F-4D97-AF65-F5344CB8AC3E}">
        <p14:creationId xmlns:p14="http://schemas.microsoft.com/office/powerpoint/2010/main" val="32969397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a:extLst>
              <a:ext uri="{FF2B5EF4-FFF2-40B4-BE49-F238E27FC236}">
                <a16:creationId xmlns:a16="http://schemas.microsoft.com/office/drawing/2014/main" id="{27BA190A-CC1D-0C4B-A2AB-8EC757C86342}"/>
              </a:ext>
            </a:extLst>
          </p:cNvPr>
          <p:cNvSpPr>
            <a:spLocks noGrp="1" noChangeArrowheads="1"/>
          </p:cNvSpPr>
          <p:nvPr>
            <p:ph type="body" idx="1"/>
          </p:nvPr>
        </p:nvSpPr>
        <p:spPr>
          <a:xfrm>
            <a:off x="402336" y="333375"/>
            <a:ext cx="8534400" cy="6191250"/>
          </a:xfrm>
        </p:spPr>
        <p:txBody>
          <a:bodyPr>
            <a:normAutofit/>
          </a:bodyPr>
          <a:lstStyle/>
          <a:p>
            <a:pPr algn="ctr">
              <a:lnSpc>
                <a:spcPct val="80000"/>
              </a:lnSpc>
            </a:pPr>
            <a:endParaRPr lang="en-GB" altLang="en-US" sz="2000" b="1" dirty="0"/>
          </a:p>
          <a:p>
            <a:pPr algn="ctr">
              <a:lnSpc>
                <a:spcPct val="80000"/>
              </a:lnSpc>
            </a:pPr>
            <a:r>
              <a:rPr lang="en-GB" altLang="en-US" sz="2000" b="1" dirty="0"/>
              <a:t>Flavoured Rum</a:t>
            </a:r>
            <a:r>
              <a:rPr lang="en-GB" altLang="en-US" sz="2000" dirty="0"/>
              <a:t>: Some manufacturers have begun to sell rums which they have infused with flavours of fruits such as mango, orange, citrus, coconut or lime. </a:t>
            </a:r>
          </a:p>
          <a:p>
            <a:pPr algn="ctr">
              <a:lnSpc>
                <a:spcPct val="80000"/>
              </a:lnSpc>
            </a:pPr>
            <a:endParaRPr lang="en-GB" altLang="en-US" sz="2000" dirty="0"/>
          </a:p>
          <a:p>
            <a:pPr algn="ctr">
              <a:lnSpc>
                <a:spcPct val="80000"/>
              </a:lnSpc>
            </a:pPr>
            <a:r>
              <a:rPr lang="en-GB" altLang="en-US" sz="2000" dirty="0"/>
              <a:t>These serve to flavour similarly themed tropical drinks which generally comprise less than 40% alcohol, and are also often drunk neat or on the rocks. </a:t>
            </a:r>
          </a:p>
          <a:p>
            <a:pPr>
              <a:lnSpc>
                <a:spcPct val="80000"/>
              </a:lnSpc>
            </a:pPr>
            <a:endParaRPr lang="en-GB" altLang="en-US" sz="2000" dirty="0"/>
          </a:p>
          <a:p>
            <a:pPr>
              <a:lnSpc>
                <a:spcPct val="80000"/>
              </a:lnSpc>
              <a:buFontTx/>
              <a:buNone/>
            </a:pPr>
            <a:endParaRPr lang="en-GB" altLang="en-US" sz="2000" dirty="0"/>
          </a:p>
          <a:p>
            <a:pPr algn="ctr">
              <a:lnSpc>
                <a:spcPct val="80000"/>
              </a:lnSpc>
            </a:pPr>
            <a:r>
              <a:rPr lang="en-GB" altLang="en-US" sz="2000" b="1" dirty="0" err="1"/>
              <a:t>Overproof</a:t>
            </a:r>
            <a:r>
              <a:rPr lang="en-GB" altLang="en-US" sz="2000" b="1" dirty="0"/>
              <a:t> Rum</a:t>
            </a:r>
            <a:r>
              <a:rPr lang="en-GB" altLang="en-US" sz="2000" dirty="0"/>
              <a:t> is rum which is much higher than the standard 40% alcohol. Most of these rums bear greater than 75%, in fact, and preparations of 151 to 160 proof occur commonly. </a:t>
            </a:r>
          </a:p>
          <a:p>
            <a:pPr>
              <a:lnSpc>
                <a:spcPct val="80000"/>
              </a:lnSpc>
            </a:pPr>
            <a:endParaRPr lang="en-GB" altLang="en-US" sz="2000" dirty="0"/>
          </a:p>
          <a:p>
            <a:pPr>
              <a:lnSpc>
                <a:spcPct val="80000"/>
              </a:lnSpc>
              <a:buFontTx/>
              <a:buNone/>
            </a:pPr>
            <a:endParaRPr lang="en-GB" altLang="en-US" sz="2000" dirty="0"/>
          </a:p>
          <a:p>
            <a:pPr algn="ctr">
              <a:lnSpc>
                <a:spcPct val="80000"/>
              </a:lnSpc>
            </a:pPr>
            <a:r>
              <a:rPr lang="en-GB" altLang="en-US" sz="2000" b="1" dirty="0"/>
              <a:t>Premium Rum</a:t>
            </a:r>
            <a:r>
              <a:rPr lang="en-GB" altLang="en-US" sz="2000" dirty="0"/>
              <a:t>: These are generally boutique brands which sell very aged and carefully produced rums. They have more character and flavour than their "mixing" counterparts, and are generally consumed without the addition of other ingredients. </a:t>
            </a:r>
          </a:p>
          <a:p>
            <a:pPr>
              <a:lnSpc>
                <a:spcPct val="80000"/>
              </a:lnSpc>
            </a:pPr>
            <a:endParaRPr lang="en-GB" altLang="en-US" sz="1700" dirty="0"/>
          </a:p>
        </p:txBody>
      </p:sp>
    </p:spTree>
    <p:extLst>
      <p:ext uri="{BB962C8B-B14F-4D97-AF65-F5344CB8AC3E}">
        <p14:creationId xmlns:p14="http://schemas.microsoft.com/office/powerpoint/2010/main" val="11412303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a:extLst>
              <a:ext uri="{FF2B5EF4-FFF2-40B4-BE49-F238E27FC236}">
                <a16:creationId xmlns:a16="http://schemas.microsoft.com/office/drawing/2014/main" id="{019FB634-3256-AE48-AC51-BC93BF9793AC}"/>
              </a:ext>
            </a:extLst>
          </p:cNvPr>
          <p:cNvSpPr>
            <a:spLocks noGrp="1" noChangeArrowheads="1"/>
          </p:cNvSpPr>
          <p:nvPr>
            <p:ph type="body" idx="1"/>
          </p:nvPr>
        </p:nvSpPr>
        <p:spPr>
          <a:xfrm>
            <a:off x="0" y="333375"/>
            <a:ext cx="9144000" cy="6524625"/>
          </a:xfrm>
        </p:spPr>
        <p:txBody>
          <a:bodyPr/>
          <a:lstStyle/>
          <a:p>
            <a:pPr algn="ctr">
              <a:lnSpc>
                <a:spcPct val="80000"/>
              </a:lnSpc>
              <a:buFontTx/>
              <a:buNone/>
            </a:pPr>
            <a:r>
              <a:rPr lang="en-GB" altLang="en-US" b="1" dirty="0"/>
              <a:t>Brandy</a:t>
            </a:r>
          </a:p>
          <a:p>
            <a:pPr>
              <a:lnSpc>
                <a:spcPct val="80000"/>
              </a:lnSpc>
            </a:pPr>
            <a:endParaRPr lang="en-GB" altLang="en-US" b="1" dirty="0"/>
          </a:p>
          <a:p>
            <a:pPr algn="ctr">
              <a:lnSpc>
                <a:spcPct val="80000"/>
              </a:lnSpc>
              <a:buFontTx/>
              <a:buNone/>
            </a:pPr>
            <a:r>
              <a:rPr lang="en-GB" altLang="en-US" sz="2400" dirty="0"/>
              <a:t>Brandies are distilled wines. Brandy can be used either specifically to refer to distillates of grape wines, or, more generally, to spirits distilled from any fermented fruit. </a:t>
            </a:r>
          </a:p>
          <a:p>
            <a:pPr algn="ctr">
              <a:lnSpc>
                <a:spcPct val="80000"/>
              </a:lnSpc>
              <a:buFontTx/>
              <a:buNone/>
            </a:pPr>
            <a:endParaRPr lang="en-GB" altLang="en-US" sz="2400" dirty="0"/>
          </a:p>
          <a:p>
            <a:pPr algn="ctr">
              <a:lnSpc>
                <a:spcPct val="80000"/>
              </a:lnSpc>
              <a:buFontTx/>
              <a:buNone/>
            </a:pPr>
            <a:r>
              <a:rPr lang="en-GB" altLang="en-US" sz="2400" dirty="0"/>
              <a:t>Some fruit liqueurs are labelled as brandies, but, not being distilled from fruit, aren't true brandies.</a:t>
            </a:r>
          </a:p>
          <a:p>
            <a:pPr algn="ctr">
              <a:lnSpc>
                <a:spcPct val="80000"/>
              </a:lnSpc>
              <a:buFontTx/>
              <a:buNone/>
            </a:pPr>
            <a:endParaRPr lang="en-GB" altLang="en-US" sz="2400" dirty="0"/>
          </a:p>
          <a:p>
            <a:pPr algn="ctr">
              <a:lnSpc>
                <a:spcPct val="80000"/>
              </a:lnSpc>
              <a:buFontTx/>
              <a:buNone/>
            </a:pPr>
            <a:r>
              <a:rPr lang="en-GB" altLang="en-US" sz="2400" dirty="0"/>
              <a:t> The word brandy comes the Dutch word </a:t>
            </a:r>
            <a:r>
              <a:rPr lang="en-GB" altLang="en-US" sz="2400" i="1" dirty="0" err="1"/>
              <a:t>brandewijn</a:t>
            </a:r>
            <a:r>
              <a:rPr lang="en-GB" altLang="en-US" sz="2400" dirty="0"/>
              <a:t>, meaning burnt wine. Brandy is often made from thin, harsh, acidic wine; bad wine can make good brandy. Many varieties of brandies have their own specific names</a:t>
            </a:r>
            <a:br>
              <a:rPr lang="en-GB" altLang="en-US" sz="2600" dirty="0"/>
            </a:br>
            <a:br>
              <a:rPr lang="en-GB" altLang="en-US" sz="2000" dirty="0"/>
            </a:br>
            <a:endParaRPr lang="en-GB" altLang="en-US" sz="2000" dirty="0"/>
          </a:p>
          <a:p>
            <a:pPr>
              <a:lnSpc>
                <a:spcPct val="80000"/>
              </a:lnSpc>
            </a:pPr>
            <a:endParaRPr lang="en-GB" altLang="en-US" sz="2000" dirty="0"/>
          </a:p>
        </p:txBody>
      </p:sp>
    </p:spTree>
    <p:extLst>
      <p:ext uri="{BB962C8B-B14F-4D97-AF65-F5344CB8AC3E}">
        <p14:creationId xmlns:p14="http://schemas.microsoft.com/office/powerpoint/2010/main" val="42605295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a:extLst>
              <a:ext uri="{FF2B5EF4-FFF2-40B4-BE49-F238E27FC236}">
                <a16:creationId xmlns:a16="http://schemas.microsoft.com/office/drawing/2014/main" id="{C7ADCFF8-1456-C843-BAD7-F5A3ECA6CD37}"/>
              </a:ext>
            </a:extLst>
          </p:cNvPr>
          <p:cNvSpPr>
            <a:spLocks noGrp="1" noChangeArrowheads="1"/>
          </p:cNvSpPr>
          <p:nvPr>
            <p:ph type="body" idx="1"/>
          </p:nvPr>
        </p:nvSpPr>
        <p:spPr>
          <a:xfrm>
            <a:off x="457200" y="404813"/>
            <a:ext cx="8229600" cy="6048375"/>
          </a:xfrm>
        </p:spPr>
        <p:txBody>
          <a:bodyPr>
            <a:normAutofit/>
          </a:bodyPr>
          <a:lstStyle/>
          <a:p>
            <a:pPr algn="ctr">
              <a:buFontTx/>
              <a:buNone/>
            </a:pPr>
            <a:endParaRPr lang="en-GB" altLang="en-US" sz="2400" i="1" dirty="0"/>
          </a:p>
          <a:p>
            <a:pPr algn="ctr">
              <a:buFontTx/>
              <a:buNone/>
            </a:pPr>
            <a:r>
              <a:rPr lang="en-GB" altLang="en-US" sz="2400" i="1" dirty="0"/>
              <a:t>Applejack</a:t>
            </a:r>
            <a:r>
              <a:rPr lang="en-GB" altLang="en-US" sz="2400" dirty="0"/>
              <a:t> - apple brandy</a:t>
            </a:r>
            <a:br>
              <a:rPr lang="en-GB" altLang="en-US" sz="2400" dirty="0"/>
            </a:br>
            <a:r>
              <a:rPr lang="en-GB" altLang="en-US" sz="2400" i="1" dirty="0"/>
              <a:t>Armagnac</a:t>
            </a:r>
            <a:r>
              <a:rPr lang="en-GB" altLang="en-US" sz="2400" dirty="0"/>
              <a:t> - grape brandy from the Pays de </a:t>
            </a:r>
            <a:r>
              <a:rPr lang="en-GB" altLang="en-US" sz="2400" dirty="0" err="1"/>
              <a:t>Gascogne</a:t>
            </a:r>
            <a:r>
              <a:rPr lang="en-GB" altLang="en-US" sz="2400" dirty="0"/>
              <a:t> in south-west France</a:t>
            </a:r>
            <a:br>
              <a:rPr lang="en-GB" altLang="en-US" sz="2400" dirty="0"/>
            </a:br>
            <a:r>
              <a:rPr lang="en-GB" altLang="en-US" sz="2400" i="1" dirty="0"/>
              <a:t>Calvados</a:t>
            </a:r>
            <a:r>
              <a:rPr lang="en-GB" altLang="en-US" sz="2400" dirty="0"/>
              <a:t> - apple brandy from Normandy</a:t>
            </a:r>
            <a:br>
              <a:rPr lang="en-GB" altLang="en-US" sz="2400" dirty="0"/>
            </a:br>
            <a:r>
              <a:rPr lang="en-GB" altLang="en-US" sz="2400" i="1" dirty="0"/>
              <a:t>Cognac</a:t>
            </a:r>
            <a:r>
              <a:rPr lang="en-GB" altLang="en-US" sz="2400" dirty="0"/>
              <a:t> - grape brandy from a region in western France consisting of the </a:t>
            </a:r>
            <a:r>
              <a:rPr lang="en-GB" altLang="en-US" sz="2400" i="1" dirty="0" err="1"/>
              <a:t>départements</a:t>
            </a:r>
            <a:r>
              <a:rPr lang="en-GB" altLang="en-US" sz="2400" dirty="0"/>
              <a:t> of Charente and Charente-Maritime</a:t>
            </a:r>
            <a:br>
              <a:rPr lang="en-GB" altLang="en-US" sz="2400" dirty="0"/>
            </a:br>
            <a:r>
              <a:rPr lang="en-GB" altLang="en-US" sz="2400" i="1" dirty="0"/>
              <a:t>Grappa</a:t>
            </a:r>
            <a:r>
              <a:rPr lang="en-GB" altLang="en-US" sz="2400" dirty="0"/>
              <a:t> - made from grape skins, stems, seeds etc., the residue of wine-making (Italian)</a:t>
            </a:r>
            <a:br>
              <a:rPr lang="en-GB" altLang="en-US" sz="2400" dirty="0"/>
            </a:br>
            <a:r>
              <a:rPr lang="en-GB" altLang="en-US" sz="2400" i="1" dirty="0"/>
              <a:t>Marc</a:t>
            </a:r>
            <a:r>
              <a:rPr lang="en-GB" altLang="en-US" sz="2400" dirty="0"/>
              <a:t> - made from grape skins, stems, seeds etc., the residue of wine-making (French)</a:t>
            </a:r>
            <a:br>
              <a:rPr lang="en-GB" altLang="en-US" sz="2400" dirty="0"/>
            </a:br>
            <a:r>
              <a:rPr lang="en-GB" altLang="en-US" sz="2400" i="1" dirty="0" err="1"/>
              <a:t>Metaxa</a:t>
            </a:r>
            <a:r>
              <a:rPr lang="en-GB" altLang="en-US" sz="2400" dirty="0"/>
              <a:t> - Greek grape brandy</a:t>
            </a:r>
            <a:br>
              <a:rPr lang="en-GB" altLang="en-US" sz="2400" dirty="0"/>
            </a:br>
            <a:r>
              <a:rPr lang="en-GB" altLang="en-US" sz="2400" i="1" dirty="0"/>
              <a:t>Pisco</a:t>
            </a:r>
            <a:r>
              <a:rPr lang="en-GB" altLang="en-US" sz="2400" dirty="0"/>
              <a:t> - clear grape brandy from South America</a:t>
            </a:r>
          </a:p>
        </p:txBody>
      </p:sp>
    </p:spTree>
    <p:extLst>
      <p:ext uri="{BB962C8B-B14F-4D97-AF65-F5344CB8AC3E}">
        <p14:creationId xmlns:p14="http://schemas.microsoft.com/office/powerpoint/2010/main" val="42117807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F35CD7B-840A-9D47-BBD5-3885ECF35DD7}"/>
              </a:ext>
            </a:extLst>
          </p:cNvPr>
          <p:cNvSpPr>
            <a:spLocks noGrp="1" noRot="1" noChangeArrowheads="1"/>
          </p:cNvSpPr>
          <p:nvPr>
            <p:ph type="title"/>
          </p:nvPr>
        </p:nvSpPr>
        <p:spPr>
          <a:xfrm>
            <a:off x="457200" y="359982"/>
            <a:ext cx="8229600" cy="566610"/>
          </a:xfrm>
        </p:spPr>
        <p:txBody>
          <a:bodyPr>
            <a:normAutofit fontScale="90000"/>
          </a:bodyPr>
          <a:lstStyle/>
          <a:p>
            <a:r>
              <a:rPr lang="en-GB" altLang="en-US" sz="3600" b="1" dirty="0"/>
              <a:t>Whisky</a:t>
            </a:r>
            <a:br>
              <a:rPr lang="en-GB" altLang="en-US" sz="4000" dirty="0"/>
            </a:br>
            <a:endParaRPr lang="en-GB" altLang="en-US" sz="4000" dirty="0"/>
          </a:p>
        </p:txBody>
      </p:sp>
      <p:sp>
        <p:nvSpPr>
          <p:cNvPr id="10243" name="Rectangle 3">
            <a:extLst>
              <a:ext uri="{FF2B5EF4-FFF2-40B4-BE49-F238E27FC236}">
                <a16:creationId xmlns:a16="http://schemas.microsoft.com/office/drawing/2014/main" id="{F1C7224C-8630-4243-BDBC-2DDF6EB0AD9D}"/>
              </a:ext>
            </a:extLst>
          </p:cNvPr>
          <p:cNvSpPr>
            <a:spLocks noGrp="1" noChangeArrowheads="1"/>
          </p:cNvSpPr>
          <p:nvPr>
            <p:ph type="body" idx="1"/>
          </p:nvPr>
        </p:nvSpPr>
        <p:spPr>
          <a:xfrm>
            <a:off x="457200" y="1353312"/>
            <a:ext cx="8229600" cy="5284915"/>
          </a:xfrm>
        </p:spPr>
        <p:txBody>
          <a:bodyPr>
            <a:normAutofit fontScale="70000" lnSpcReduction="20000"/>
          </a:bodyPr>
          <a:lstStyle/>
          <a:p>
            <a:r>
              <a:rPr lang="en-GB" dirty="0"/>
              <a:t>Whisky or whiskey is a spirit made from cereals: Scotch whisky from malted barley; Irish whiskey usually from barley; North American whiskey and Bourbon from maize and rye.</a:t>
            </a:r>
          </a:p>
          <a:p>
            <a:endParaRPr lang="en-GB" dirty="0"/>
          </a:p>
          <a:p>
            <a:r>
              <a:rPr lang="en-GB" dirty="0"/>
              <a:t>The spelling whisky usually refers to the Scotch or Canadian drink and whiskey to the Irish or American.</a:t>
            </a:r>
          </a:p>
          <a:p>
            <a:endParaRPr lang="en-GB" dirty="0"/>
          </a:p>
          <a:p>
            <a:r>
              <a:rPr lang="en-GB" dirty="0"/>
              <a:t>Scotch whisky is primarily made from barley, malted (hence the term malt whisky) then heated over a peat fire. Grain whiskies are made from other grains and are usually blended with malt whisky.</a:t>
            </a:r>
          </a:p>
          <a:p>
            <a:endParaRPr lang="en-GB" dirty="0"/>
          </a:p>
          <a:p>
            <a:r>
              <a:rPr lang="en-GB" dirty="0"/>
              <a:t>Irish whiskey differs from Scotch in that hot air rather than a peat fire is used during malting, thus Irish whiskey does not gain the smoky quality of Scotch. It is also distilled three times (rather than two as in the making of Scotch) and is matured longer.</a:t>
            </a:r>
          </a:p>
          <a:p>
            <a:pPr algn="ctr">
              <a:buFont typeface="Wingdings" pitchFamily="2" charset="2"/>
              <a:buNone/>
            </a:pPr>
            <a:endParaRPr lang="en-GB" altLang="en-US" dirty="0">
              <a:latin typeface="Arial" panose="020B0604020202020204" pitchFamily="34" charset="0"/>
            </a:endParaRPr>
          </a:p>
        </p:txBody>
      </p:sp>
    </p:spTree>
    <p:extLst>
      <p:ext uri="{BB962C8B-B14F-4D97-AF65-F5344CB8AC3E}">
        <p14:creationId xmlns:p14="http://schemas.microsoft.com/office/powerpoint/2010/main" val="2767541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29902-380A-4A40-81DE-FD476B7EC304}"/>
              </a:ext>
            </a:extLst>
          </p:cNvPr>
          <p:cNvSpPr>
            <a:spLocks noGrp="1"/>
          </p:cNvSpPr>
          <p:nvPr>
            <p:ph type="title"/>
          </p:nvPr>
        </p:nvSpPr>
        <p:spPr>
          <a:xfrm>
            <a:off x="457200" y="274638"/>
            <a:ext cx="8229600" cy="457199"/>
          </a:xfrm>
        </p:spPr>
        <p:txBody>
          <a:bodyPr>
            <a:normAutofit fontScale="90000"/>
          </a:bodyPr>
          <a:lstStyle/>
          <a:p>
            <a:r>
              <a:rPr lang="en-GB" sz="2400" b="1" dirty="0"/>
              <a:t>Liqueurs</a:t>
            </a:r>
          </a:p>
        </p:txBody>
      </p:sp>
      <p:sp>
        <p:nvSpPr>
          <p:cNvPr id="3" name="Content Placeholder 2">
            <a:extLst>
              <a:ext uri="{FF2B5EF4-FFF2-40B4-BE49-F238E27FC236}">
                <a16:creationId xmlns:a16="http://schemas.microsoft.com/office/drawing/2014/main" id="{480E174A-C7E7-0342-923E-C5FF9458C3B8}"/>
              </a:ext>
            </a:extLst>
          </p:cNvPr>
          <p:cNvSpPr>
            <a:spLocks noGrp="1"/>
          </p:cNvSpPr>
          <p:nvPr>
            <p:ph idx="1"/>
          </p:nvPr>
        </p:nvSpPr>
        <p:spPr>
          <a:xfrm>
            <a:off x="457200" y="1085088"/>
            <a:ext cx="8229600" cy="5498274"/>
          </a:xfrm>
        </p:spPr>
        <p:txBody>
          <a:bodyPr>
            <a:normAutofit fontScale="47500" lnSpcReduction="20000"/>
          </a:bodyPr>
          <a:lstStyle/>
          <a:p>
            <a:pPr marL="0" indent="0">
              <a:buNone/>
            </a:pPr>
            <a:r>
              <a:rPr lang="en-GB" sz="3800" dirty="0"/>
              <a:t>Liqueurs are defined as sweetened and flavoured spirits. They should not be confused with liqueur spirits, which may be whiskies or brandies of great age and quality. For instance, a brandy liqueur is a liqueur with brandy as a basic ingredient, while a liqueur brandy may be defined as a brandy of great age and excellence.</a:t>
            </a:r>
          </a:p>
          <a:p>
            <a:pPr marL="0" indent="0">
              <a:buNone/>
            </a:pPr>
            <a:endParaRPr lang="en-GB" sz="3800" dirty="0"/>
          </a:p>
          <a:p>
            <a:pPr marL="0" indent="0">
              <a:buNone/>
            </a:pPr>
            <a:r>
              <a:rPr lang="en-GB" sz="3800" b="1" dirty="0"/>
              <a:t>Production</a:t>
            </a:r>
          </a:p>
          <a:p>
            <a:pPr marL="0" indent="0">
              <a:buNone/>
            </a:pPr>
            <a:endParaRPr lang="en-GB" sz="3800" dirty="0"/>
          </a:p>
          <a:p>
            <a:pPr marL="0" indent="0">
              <a:buNone/>
            </a:pPr>
            <a:r>
              <a:rPr lang="en-GB" sz="3800" dirty="0"/>
              <a:t>Liqueurs are made by two basic methods:</a:t>
            </a:r>
          </a:p>
          <a:p>
            <a:pPr marL="0" indent="0">
              <a:buNone/>
            </a:pPr>
            <a:endParaRPr lang="en-GB" sz="3800" dirty="0"/>
          </a:p>
          <a:p>
            <a:pPr marL="514350" indent="-514350">
              <a:buFont typeface="+mj-lt"/>
              <a:buAutoNum type="arabicPeriod"/>
            </a:pPr>
            <a:r>
              <a:rPr lang="en-GB" sz="3800" dirty="0"/>
              <a:t>Heat or infusion method: best when herbs, peels, roots, etc., are being used, as heat can extract their oils, flavours and aromas.</a:t>
            </a:r>
          </a:p>
          <a:p>
            <a:pPr marL="514350" indent="-514350">
              <a:buFont typeface="+mj-lt"/>
              <a:buAutoNum type="arabicPeriod"/>
            </a:pPr>
            <a:endParaRPr lang="en-GB" sz="3800" dirty="0"/>
          </a:p>
          <a:p>
            <a:pPr marL="514350" indent="-514350">
              <a:buFont typeface="+mj-lt"/>
              <a:buAutoNum type="arabicPeriod"/>
            </a:pPr>
            <a:r>
              <a:rPr lang="en-GB" sz="3800" dirty="0"/>
              <a:t>Cold or maceration method: best when soft fruits are used to provide the flavours and aromas.</a:t>
            </a:r>
          </a:p>
          <a:p>
            <a:pPr marL="514350" indent="-514350">
              <a:buFont typeface="+mj-lt"/>
              <a:buAutoNum type="arabicPeriod"/>
            </a:pPr>
            <a:endParaRPr lang="en-GB" sz="3800" dirty="0"/>
          </a:p>
          <a:p>
            <a:pPr marL="0" indent="0">
              <a:buNone/>
            </a:pPr>
            <a:r>
              <a:rPr lang="en-GB" sz="3800" dirty="0"/>
              <a:t>The heat method uses a pot still for distillation purposes while the cold method allows the soft fruit to soak in brandy in oak casks over a long period of time.</a:t>
            </a:r>
          </a:p>
          <a:p>
            <a:pPr marL="0" indent="0">
              <a:buNone/>
            </a:pPr>
            <a:endParaRPr lang="en-GB" sz="3800" dirty="0"/>
          </a:p>
          <a:p>
            <a:pPr marL="0" indent="0">
              <a:buNone/>
            </a:pPr>
            <a:r>
              <a:rPr lang="en-GB" sz="3800" dirty="0"/>
              <a:t>For all liqueurs a spirit base is necessary and this may be brandy, rum or a neutral spirit with many flavours used to make liqueurs.</a:t>
            </a:r>
          </a:p>
          <a:p>
            <a:pPr marL="0" indent="0">
              <a:buNone/>
            </a:pPr>
            <a:endParaRPr lang="en-GB" dirty="0"/>
          </a:p>
        </p:txBody>
      </p:sp>
    </p:spTree>
    <p:extLst>
      <p:ext uri="{BB962C8B-B14F-4D97-AF65-F5344CB8AC3E}">
        <p14:creationId xmlns:p14="http://schemas.microsoft.com/office/powerpoint/2010/main" val="7906482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8D3A03-3C80-B248-AADA-7E6260B0FF2E}"/>
              </a:ext>
            </a:extLst>
          </p:cNvPr>
          <p:cNvSpPr>
            <a:spLocks noGrp="1"/>
          </p:cNvSpPr>
          <p:nvPr>
            <p:ph idx="1"/>
          </p:nvPr>
        </p:nvSpPr>
        <p:spPr>
          <a:xfrm>
            <a:off x="593884" y="1166018"/>
            <a:ext cx="8229600" cy="5358768"/>
          </a:xfrm>
        </p:spPr>
        <p:txBody>
          <a:bodyPr/>
          <a:lstStyle/>
          <a:p>
            <a:pPr marL="0" indent="0" algn="ctr">
              <a:buNone/>
            </a:pPr>
            <a:r>
              <a:rPr lang="en-GB" b="1" dirty="0"/>
              <a:t>The Wine List</a:t>
            </a:r>
          </a:p>
          <a:p>
            <a:pPr marL="0" indent="0">
              <a:buNone/>
            </a:pPr>
            <a:r>
              <a:rPr lang="en-GB" sz="2600" dirty="0"/>
              <a:t>Wines are usually listed in three main ways:</a:t>
            </a:r>
          </a:p>
          <a:p>
            <a:pPr marL="0" indent="0">
              <a:buNone/>
            </a:pPr>
            <a:endParaRPr lang="en-GB" sz="2600" dirty="0"/>
          </a:p>
          <a:p>
            <a:pPr marL="0" indent="0">
              <a:buNone/>
            </a:pPr>
            <a:r>
              <a:rPr lang="en-GB" sz="2600" dirty="0"/>
              <a:t>1 listing wines by place of origin (geographical)</a:t>
            </a:r>
          </a:p>
          <a:p>
            <a:pPr marL="0" indent="0">
              <a:buNone/>
            </a:pPr>
            <a:r>
              <a:rPr lang="en-GB" sz="2600" dirty="0"/>
              <a:t>2 listing wines by type</a:t>
            </a:r>
          </a:p>
          <a:p>
            <a:pPr marL="0" indent="0">
              <a:buNone/>
            </a:pPr>
            <a:r>
              <a:rPr lang="en-GB" sz="2600" dirty="0"/>
              <a:t>3 listing wines by grape.</a:t>
            </a:r>
          </a:p>
          <a:p>
            <a:pPr marL="0" indent="0">
              <a:buNone/>
            </a:pPr>
            <a:endParaRPr lang="en-GB" sz="2600" dirty="0"/>
          </a:p>
          <a:p>
            <a:pPr marL="514350" indent="-514350">
              <a:buAutoNum type="arabicPeriod"/>
            </a:pPr>
            <a:r>
              <a:rPr lang="en-GB" sz="2600" dirty="0"/>
              <a:t>Compare the three wine lists provided</a:t>
            </a:r>
          </a:p>
          <a:p>
            <a:pPr marL="514350" indent="-514350">
              <a:buAutoNum type="arabicPeriod"/>
            </a:pPr>
            <a:r>
              <a:rPr lang="en-GB" sz="2600" dirty="0"/>
              <a:t>State how they differ</a:t>
            </a:r>
          </a:p>
          <a:p>
            <a:pPr marL="514350" indent="-514350">
              <a:buAutoNum type="arabicPeriod"/>
            </a:pPr>
            <a:r>
              <a:rPr lang="en-GB" sz="2600" dirty="0"/>
              <a:t>List the other/additional  information that is given on the wine lists</a:t>
            </a:r>
          </a:p>
          <a:p>
            <a:pPr marL="514350" indent="-514350">
              <a:buAutoNum type="arabicPeriod"/>
            </a:pPr>
            <a:endParaRPr lang="en-GB" sz="2600"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BC40F42B-70AB-1F4B-95E0-BDA821338C54}"/>
                  </a:ext>
                </a:extLst>
              </p:cNvPr>
              <p:cNvGraphicFramePr>
                <a:graphicFrameLocks noChangeAspect="1"/>
              </p:cNvGraphicFramePr>
              <p:nvPr>
                <p:extLst>
                  <p:ext uri="{D42A27DB-BD31-4B8C-83A1-F6EECF244321}">
                    <p14:modId xmlns:p14="http://schemas.microsoft.com/office/powerpoint/2010/main" val="1686216405"/>
                  </p:ext>
                </p:extLst>
              </p:nvPr>
            </p:nvGraphicFramePr>
            <p:xfrm>
              <a:off x="103632" y="-10097"/>
              <a:ext cx="1950986" cy="1489376"/>
            </p:xfrm>
            <a:graphic>
              <a:graphicData uri="http://schemas.microsoft.com/office/drawing/2017/model3d">
                <am3d:model3d r:embed="rId2">
                  <am3d:spPr>
                    <a:xfrm>
                      <a:off x="0" y="0"/>
                      <a:ext cx="1950986" cy="1489376"/>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x="-247846" ay="82373" az="-5951"/>
                    <am3d:postTrans dx="0" dy="0" dz="0"/>
                  </am3d:trans>
                  <am3d:raster rName="Office3DRenderer" rVer="16.0.8326">
                    <am3d:blip r:embed="rId3"/>
                  </am3d:raster>
                  <am3d:objViewport viewportSz="250841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BC40F42B-70AB-1F4B-95E0-BDA821338C54}"/>
                  </a:ext>
                </a:extLst>
              </p:cNvPr>
              <p:cNvPicPr>
                <a:picLocks noGrp="1" noRot="1" noChangeAspect="1" noMove="1" noResize="1" noEditPoints="1" noAdjustHandles="1" noChangeArrowheads="1" noChangeShapeType="1" noCrop="1"/>
              </p:cNvPicPr>
              <p:nvPr/>
            </p:nvPicPr>
            <p:blipFill>
              <a:blip r:embed="rId3"/>
              <a:stretch>
                <a:fillRect/>
              </a:stretch>
            </p:blipFill>
            <p:spPr>
              <a:xfrm>
                <a:off x="103632" y="-10097"/>
                <a:ext cx="1950986" cy="1489376"/>
              </a:xfrm>
              <a:prstGeom prst="rect">
                <a:avLst/>
              </a:prstGeom>
            </p:spPr>
          </p:pic>
        </mc:Fallback>
      </mc:AlternateContent>
      <p:sp>
        <p:nvSpPr>
          <p:cNvPr id="5" name="TextBox 4">
            <a:extLst>
              <a:ext uri="{FF2B5EF4-FFF2-40B4-BE49-F238E27FC236}">
                <a16:creationId xmlns:a16="http://schemas.microsoft.com/office/drawing/2014/main" id="{3FC2F680-4F2F-4048-ABA5-2FF911A9FA3C}"/>
              </a:ext>
            </a:extLst>
          </p:cNvPr>
          <p:cNvSpPr txBox="1"/>
          <p:nvPr/>
        </p:nvSpPr>
        <p:spPr>
          <a:xfrm>
            <a:off x="792480" y="536448"/>
            <a:ext cx="7832408" cy="584775"/>
          </a:xfrm>
          <a:prstGeom prst="rect">
            <a:avLst/>
          </a:prstGeom>
          <a:noFill/>
        </p:spPr>
        <p:txBody>
          <a:bodyPr wrap="square" rtlCol="0">
            <a:spAutoFit/>
          </a:bodyPr>
          <a:lstStyle/>
          <a:p>
            <a:pPr algn="ctr"/>
            <a:r>
              <a:rPr lang="en-GB" sz="3200" b="1" dirty="0"/>
              <a:t>Activity </a:t>
            </a:r>
          </a:p>
        </p:txBody>
      </p:sp>
    </p:spTree>
    <p:extLst>
      <p:ext uri="{BB962C8B-B14F-4D97-AF65-F5344CB8AC3E}">
        <p14:creationId xmlns:p14="http://schemas.microsoft.com/office/powerpoint/2010/main" val="34483073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a:extLst>
              <a:ext uri="{FF2B5EF4-FFF2-40B4-BE49-F238E27FC236}">
                <a16:creationId xmlns:a16="http://schemas.microsoft.com/office/drawing/2014/main" id="{8B6D5AFB-EF60-5F47-A3D1-4F59631DAEBC}"/>
              </a:ext>
            </a:extLst>
          </p:cNvPr>
          <p:cNvSpPr txBox="1">
            <a:spLocks noChangeArrowheads="1"/>
          </p:cNvSpPr>
          <p:nvPr/>
        </p:nvSpPr>
        <p:spPr bwMode="auto">
          <a:xfrm>
            <a:off x="900112" y="454978"/>
            <a:ext cx="770413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3200" b="1" dirty="0"/>
              <a:t>Beer and the brewing process</a:t>
            </a:r>
          </a:p>
        </p:txBody>
      </p:sp>
      <p:sp>
        <p:nvSpPr>
          <p:cNvPr id="2" name="TextBox 1">
            <a:extLst>
              <a:ext uri="{FF2B5EF4-FFF2-40B4-BE49-F238E27FC236}">
                <a16:creationId xmlns:a16="http://schemas.microsoft.com/office/drawing/2014/main" id="{10EC5C9E-9143-C248-88C1-6BD11BE37E24}"/>
              </a:ext>
            </a:extLst>
          </p:cNvPr>
          <p:cNvSpPr txBox="1"/>
          <p:nvPr/>
        </p:nvSpPr>
        <p:spPr>
          <a:xfrm>
            <a:off x="900113" y="1853184"/>
            <a:ext cx="7704137" cy="4385816"/>
          </a:xfrm>
          <a:prstGeom prst="rect">
            <a:avLst/>
          </a:prstGeom>
          <a:noFill/>
        </p:spPr>
        <p:txBody>
          <a:bodyPr wrap="square" rtlCol="0">
            <a:spAutoFit/>
          </a:bodyPr>
          <a:lstStyle/>
          <a:p>
            <a:pPr>
              <a:spcBef>
                <a:spcPct val="50000"/>
              </a:spcBef>
            </a:pPr>
            <a:r>
              <a:rPr lang="en-GB" altLang="en-US" dirty="0"/>
              <a:t>Beer is an alcoholic beverage obtained by the fermentation of malt, flavoured with hops. There are 4 ingredients to beer:</a:t>
            </a:r>
          </a:p>
          <a:p>
            <a:pPr>
              <a:spcBef>
                <a:spcPct val="50000"/>
              </a:spcBef>
            </a:pPr>
            <a:endParaRPr lang="en-GB" altLang="en-US" dirty="0"/>
          </a:p>
          <a:p>
            <a:pPr>
              <a:spcBef>
                <a:spcPct val="50000"/>
              </a:spcBef>
            </a:pPr>
            <a:r>
              <a:rPr lang="en-GB" altLang="en-US" dirty="0"/>
              <a:t>Malt –	 to provide fermentable sugars</a:t>
            </a:r>
          </a:p>
          <a:p>
            <a:pPr>
              <a:spcBef>
                <a:spcPct val="50000"/>
              </a:spcBef>
            </a:pPr>
            <a:endParaRPr lang="en-GB" altLang="en-US" dirty="0"/>
          </a:p>
          <a:p>
            <a:pPr>
              <a:spcBef>
                <a:spcPct val="50000"/>
              </a:spcBef>
            </a:pPr>
            <a:r>
              <a:rPr lang="en-GB" altLang="en-US" dirty="0"/>
              <a:t>Liquor – 	the brewers name for water</a:t>
            </a:r>
          </a:p>
          <a:p>
            <a:pPr>
              <a:spcBef>
                <a:spcPct val="50000"/>
              </a:spcBef>
            </a:pPr>
            <a:endParaRPr lang="en-GB" altLang="en-US" dirty="0"/>
          </a:p>
          <a:p>
            <a:pPr>
              <a:spcBef>
                <a:spcPct val="50000"/>
              </a:spcBef>
            </a:pPr>
            <a:r>
              <a:rPr lang="en-GB" altLang="en-US" dirty="0"/>
              <a:t>Yeast –	 to start the fermentation process</a:t>
            </a:r>
          </a:p>
          <a:p>
            <a:pPr>
              <a:spcBef>
                <a:spcPct val="50000"/>
              </a:spcBef>
            </a:pPr>
            <a:endParaRPr lang="en-GB" altLang="en-US" dirty="0"/>
          </a:p>
          <a:p>
            <a:pPr>
              <a:spcBef>
                <a:spcPct val="50000"/>
              </a:spcBef>
            </a:pPr>
            <a:r>
              <a:rPr lang="en-GB" altLang="en-US" dirty="0"/>
              <a:t>Hops – 	to add flavour and aroma</a:t>
            </a:r>
          </a:p>
          <a:p>
            <a:pPr>
              <a:spcBef>
                <a:spcPct val="50000"/>
              </a:spcBef>
            </a:pPr>
            <a:endParaRPr lang="en-GB" altLang="en-US" dirty="0"/>
          </a:p>
        </p:txBody>
      </p:sp>
    </p:spTree>
    <p:extLst>
      <p:ext uri="{BB962C8B-B14F-4D97-AF65-F5344CB8AC3E}">
        <p14:creationId xmlns:p14="http://schemas.microsoft.com/office/powerpoint/2010/main" val="12565481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a:extLst>
              <a:ext uri="{FF2B5EF4-FFF2-40B4-BE49-F238E27FC236}">
                <a16:creationId xmlns:a16="http://schemas.microsoft.com/office/drawing/2014/main" id="{F16E88D8-EE97-1C40-976E-431D32655292}"/>
              </a:ext>
            </a:extLst>
          </p:cNvPr>
          <p:cNvSpPr txBox="1">
            <a:spLocks noChangeArrowheads="1"/>
          </p:cNvSpPr>
          <p:nvPr/>
        </p:nvSpPr>
        <p:spPr bwMode="auto">
          <a:xfrm>
            <a:off x="431800" y="703832"/>
            <a:ext cx="8280400" cy="620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800" b="1" dirty="0"/>
              <a:t>Malt</a:t>
            </a:r>
          </a:p>
          <a:p>
            <a:pPr marL="342900" indent="-342900">
              <a:spcBef>
                <a:spcPct val="50000"/>
              </a:spcBef>
              <a:buFont typeface="Arial" panose="020B0604020202020204" pitchFamily="34" charset="0"/>
              <a:buChar char="•"/>
            </a:pPr>
            <a:r>
              <a:rPr lang="en-GB" altLang="en-US" sz="2200" dirty="0"/>
              <a:t>Malt is obtained by processing barley to produce fermentable sugars</a:t>
            </a:r>
          </a:p>
          <a:p>
            <a:pPr marL="342900" indent="-342900">
              <a:spcBef>
                <a:spcPct val="50000"/>
              </a:spcBef>
              <a:buFont typeface="Arial" panose="020B0604020202020204" pitchFamily="34" charset="0"/>
              <a:buChar char="•"/>
            </a:pPr>
            <a:r>
              <a:rPr lang="en-GB" altLang="en-US" sz="2200" dirty="0"/>
              <a:t>Barley seeds are bundles of insoluble starch and protein contained in cellulose covers. The sugars in the seeds are needed by the brewer to ferment beer</a:t>
            </a:r>
          </a:p>
          <a:p>
            <a:pPr marL="342900" indent="-342900">
              <a:spcBef>
                <a:spcPct val="50000"/>
              </a:spcBef>
              <a:buFont typeface="Arial" panose="020B0604020202020204" pitchFamily="34" charset="0"/>
              <a:buChar char="•"/>
            </a:pPr>
            <a:r>
              <a:rPr lang="en-GB" altLang="en-US" sz="2200" dirty="0"/>
              <a:t>Once the seeds are harvested from the mature barley plants Maltsters select the barley for processing</a:t>
            </a:r>
          </a:p>
          <a:p>
            <a:pPr marL="342900" indent="-342900">
              <a:spcBef>
                <a:spcPct val="50000"/>
              </a:spcBef>
              <a:buFont typeface="Arial" panose="020B0604020202020204" pitchFamily="34" charset="0"/>
              <a:buChar char="•"/>
            </a:pPr>
            <a:r>
              <a:rPr lang="en-GB" altLang="en-US" sz="2200" dirty="0"/>
              <a:t>The good quality grain is soaked in water then spread evenly on the Maltings floor where with careful controls of humidity, temperature and warm air, the grain is permitted to germinate</a:t>
            </a:r>
          </a:p>
          <a:p>
            <a:pPr marL="342900" indent="-342900">
              <a:spcBef>
                <a:spcPct val="50000"/>
              </a:spcBef>
              <a:buFont typeface="Arial" panose="020B0604020202020204" pitchFamily="34" charset="0"/>
              <a:buChar char="•"/>
            </a:pPr>
            <a:r>
              <a:rPr lang="en-GB" altLang="en-US" sz="2200" dirty="0"/>
              <a:t>The seeds re turned regularly to ensure that they develop at an even rate</a:t>
            </a:r>
          </a:p>
          <a:p>
            <a:pPr>
              <a:spcBef>
                <a:spcPct val="50000"/>
              </a:spcBef>
            </a:pPr>
            <a:endParaRPr lang="en-GB" altLang="en-US" sz="2400" dirty="0"/>
          </a:p>
          <a:p>
            <a:pPr>
              <a:spcBef>
                <a:spcPct val="50000"/>
              </a:spcBef>
            </a:pPr>
            <a:endParaRPr lang="en-GB" altLang="en-US" sz="2400" dirty="0"/>
          </a:p>
        </p:txBody>
      </p:sp>
    </p:spTree>
    <p:extLst>
      <p:ext uri="{BB962C8B-B14F-4D97-AF65-F5344CB8AC3E}">
        <p14:creationId xmlns:p14="http://schemas.microsoft.com/office/powerpoint/2010/main" val="19944826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a:extLst>
              <a:ext uri="{FF2B5EF4-FFF2-40B4-BE49-F238E27FC236}">
                <a16:creationId xmlns:a16="http://schemas.microsoft.com/office/drawing/2014/main" id="{ADF922CC-82D5-0340-81C4-DAA8C131094F}"/>
              </a:ext>
            </a:extLst>
          </p:cNvPr>
          <p:cNvSpPr txBox="1">
            <a:spLocks noChangeArrowheads="1"/>
          </p:cNvSpPr>
          <p:nvPr/>
        </p:nvSpPr>
        <p:spPr bwMode="auto">
          <a:xfrm>
            <a:off x="395288" y="549275"/>
            <a:ext cx="8353425"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endParaRPr lang="en-GB" altLang="en-US" sz="2200" dirty="0"/>
          </a:p>
          <a:p>
            <a:pPr algn="ctr">
              <a:spcBef>
                <a:spcPct val="50000"/>
              </a:spcBef>
            </a:pPr>
            <a:r>
              <a:rPr lang="en-GB" altLang="en-US" sz="2200" dirty="0"/>
              <a:t>In the past a broad wooded malt shovel would have been used to turn the seeds but this is now mechanised</a:t>
            </a:r>
          </a:p>
          <a:p>
            <a:pPr algn="ctr">
              <a:spcBef>
                <a:spcPct val="50000"/>
              </a:spcBef>
            </a:pPr>
            <a:endParaRPr lang="en-GB" altLang="en-US" sz="2200" dirty="0"/>
          </a:p>
          <a:p>
            <a:pPr algn="ctr">
              <a:spcBef>
                <a:spcPct val="50000"/>
              </a:spcBef>
            </a:pPr>
            <a:r>
              <a:rPr lang="en-GB" altLang="en-US" sz="2200" dirty="0"/>
              <a:t>When the young shoot of the germinating barley has reached about ¾ of the length of the grain, the grain is loaded into a kiln. This process is known as kilning.</a:t>
            </a:r>
          </a:p>
          <a:p>
            <a:pPr algn="ctr">
              <a:spcBef>
                <a:spcPct val="50000"/>
              </a:spcBef>
            </a:pPr>
            <a:r>
              <a:rPr lang="en-GB" altLang="en-US" sz="2200" dirty="0"/>
              <a:t>Hot air is passed through the kiln cooking or curing the barley. The colour can be changed for different styles of beer, light oatmeal coloured crystal malts for pale beers through to browns and chocolate malts for dark </a:t>
            </a:r>
            <a:r>
              <a:rPr lang="en-GB" altLang="en-US" sz="2200" dirty="0" err="1"/>
              <a:t>milds</a:t>
            </a:r>
            <a:r>
              <a:rPr lang="en-GB" altLang="en-US" sz="2200" dirty="0"/>
              <a:t> and black stouts</a:t>
            </a:r>
          </a:p>
          <a:p>
            <a:pPr algn="ctr">
              <a:spcBef>
                <a:spcPct val="50000"/>
              </a:spcBef>
            </a:pPr>
            <a:endParaRPr lang="en-GB" altLang="en-US" sz="2200" dirty="0"/>
          </a:p>
          <a:p>
            <a:pPr algn="ctr">
              <a:spcBef>
                <a:spcPct val="50000"/>
              </a:spcBef>
            </a:pPr>
            <a:endParaRPr lang="en-GB" altLang="en-US" sz="2200" dirty="0"/>
          </a:p>
        </p:txBody>
      </p:sp>
    </p:spTree>
    <p:extLst>
      <p:ext uri="{BB962C8B-B14F-4D97-AF65-F5344CB8AC3E}">
        <p14:creationId xmlns:p14="http://schemas.microsoft.com/office/powerpoint/2010/main" val="18320507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a:extLst>
              <a:ext uri="{FF2B5EF4-FFF2-40B4-BE49-F238E27FC236}">
                <a16:creationId xmlns:a16="http://schemas.microsoft.com/office/drawing/2014/main" id="{FB4461B6-44F4-4940-8557-8A6FF81690B1}"/>
              </a:ext>
            </a:extLst>
          </p:cNvPr>
          <p:cNvSpPr txBox="1">
            <a:spLocks noChangeArrowheads="1"/>
          </p:cNvSpPr>
          <p:nvPr/>
        </p:nvSpPr>
        <p:spPr bwMode="auto">
          <a:xfrm>
            <a:off x="778320" y="529971"/>
            <a:ext cx="7921625" cy="726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800" b="1" dirty="0"/>
              <a:t>Liquor</a:t>
            </a:r>
          </a:p>
          <a:p>
            <a:pPr>
              <a:spcBef>
                <a:spcPct val="50000"/>
              </a:spcBef>
            </a:pPr>
            <a:r>
              <a:rPr lang="en-GB" altLang="en-US" sz="2400" dirty="0"/>
              <a:t>Liquor or water is the vehicle that carries the flavours and alcohol. </a:t>
            </a:r>
            <a:r>
              <a:rPr lang="en-GB" sz="2400" dirty="0"/>
              <a:t>Water contains varying amounts of mineral salts depending on the geology of the rocks it percolates through. These salts influence the taste, mouthfeel and the style of beer.</a:t>
            </a:r>
          </a:p>
          <a:p>
            <a:pPr>
              <a:spcBef>
                <a:spcPct val="50000"/>
              </a:spcBef>
            </a:pPr>
            <a:r>
              <a:rPr lang="en-GB" altLang="en-US" sz="2400" dirty="0"/>
              <a:t>Traditional beer styles around the world give clues to the type of water in those regions. For example:</a:t>
            </a:r>
          </a:p>
          <a:p>
            <a:pPr>
              <a:spcBef>
                <a:spcPct val="50000"/>
              </a:spcBef>
            </a:pPr>
            <a:r>
              <a:rPr lang="en-GB" altLang="en-US" sz="2400" dirty="0"/>
              <a:t>Soft water low in mineral salts is ideal for Pilsner lagers – highlighting the sharp bitterness of hops and the sweet biscuit of the malts. (</a:t>
            </a:r>
            <a:r>
              <a:rPr lang="en-GB" altLang="en-US" sz="2400" dirty="0" err="1"/>
              <a:t>e.g</a:t>
            </a:r>
            <a:r>
              <a:rPr lang="en-GB" altLang="en-US" sz="2400" dirty="0"/>
              <a:t> </a:t>
            </a:r>
            <a:r>
              <a:rPr lang="en-GB" altLang="en-US" sz="2400" dirty="0" err="1"/>
              <a:t>Plzeň</a:t>
            </a:r>
            <a:r>
              <a:rPr lang="en-GB" altLang="en-US" sz="2400" dirty="0"/>
              <a:t> in the Czech Republic).</a:t>
            </a:r>
          </a:p>
          <a:p>
            <a:pPr>
              <a:spcBef>
                <a:spcPct val="50000"/>
              </a:spcBef>
            </a:pPr>
            <a:r>
              <a:rPr lang="en-GB" altLang="en-US" sz="2400" dirty="0"/>
              <a:t>Medium hard water high in calcium chloride is good for making sweeter beers such as Mild and Brown Ale (e.g. Britain’s West Midlands).</a:t>
            </a:r>
          </a:p>
          <a:p>
            <a:pPr>
              <a:spcBef>
                <a:spcPct val="50000"/>
              </a:spcBef>
            </a:pPr>
            <a:endParaRPr lang="en-GB" altLang="en-US" sz="2600" b="1" dirty="0"/>
          </a:p>
          <a:p>
            <a:pPr>
              <a:spcBef>
                <a:spcPct val="50000"/>
              </a:spcBef>
            </a:pPr>
            <a:endParaRPr lang="en-GB" altLang="en-US" dirty="0"/>
          </a:p>
        </p:txBody>
      </p:sp>
    </p:spTree>
    <p:extLst>
      <p:ext uri="{BB962C8B-B14F-4D97-AF65-F5344CB8AC3E}">
        <p14:creationId xmlns:p14="http://schemas.microsoft.com/office/powerpoint/2010/main" val="427051292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F3B404-0D5F-1643-94E4-2B2E47802E35}"/>
              </a:ext>
            </a:extLst>
          </p:cNvPr>
          <p:cNvSpPr>
            <a:spLocks noGrp="1"/>
          </p:cNvSpPr>
          <p:nvPr>
            <p:ph idx="1"/>
          </p:nvPr>
        </p:nvSpPr>
        <p:spPr/>
        <p:txBody>
          <a:bodyPr/>
          <a:lstStyle/>
          <a:p>
            <a:pPr>
              <a:spcBef>
                <a:spcPct val="50000"/>
              </a:spcBef>
            </a:pPr>
            <a:r>
              <a:rPr lang="en-GB" altLang="en-US" sz="2400" dirty="0"/>
              <a:t>Hard water with high levels of calcium sulphate and bicarbonates is perfect for dry on the palate beers such as Bitter and India Pale Ale and it highlights the hop character (e.g. Burton-upon-Trent)</a:t>
            </a:r>
          </a:p>
          <a:p>
            <a:pPr>
              <a:spcBef>
                <a:spcPct val="50000"/>
              </a:spcBef>
            </a:pPr>
            <a:endParaRPr lang="en-GB" altLang="en-US" sz="2400" dirty="0"/>
          </a:p>
          <a:p>
            <a:pPr>
              <a:spcBef>
                <a:spcPct val="50000"/>
              </a:spcBef>
            </a:pPr>
            <a:r>
              <a:rPr lang="en-GB" altLang="en-US" sz="2400" dirty="0"/>
              <a:t>Very hard water high in calcium bicarbonate is used to make Stout. Water that contains calcium bicarbonates is very good at extracting colour from malt. (</a:t>
            </a:r>
            <a:r>
              <a:rPr lang="en-GB" altLang="en-US" sz="2400" dirty="0" err="1"/>
              <a:t>e.g</a:t>
            </a:r>
            <a:r>
              <a:rPr lang="en-GB" altLang="en-US" sz="2400" dirty="0"/>
              <a:t>, London and Dublin)</a:t>
            </a:r>
          </a:p>
          <a:p>
            <a:endParaRPr lang="en-GB" dirty="0"/>
          </a:p>
        </p:txBody>
      </p:sp>
    </p:spTree>
    <p:extLst>
      <p:ext uri="{BB962C8B-B14F-4D97-AF65-F5344CB8AC3E}">
        <p14:creationId xmlns:p14="http://schemas.microsoft.com/office/powerpoint/2010/main" val="16566762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a:extLst>
              <a:ext uri="{FF2B5EF4-FFF2-40B4-BE49-F238E27FC236}">
                <a16:creationId xmlns:a16="http://schemas.microsoft.com/office/drawing/2014/main" id="{7788EF44-EDB4-4645-82C7-26E8EFF1C808}"/>
              </a:ext>
            </a:extLst>
          </p:cNvPr>
          <p:cNvSpPr txBox="1">
            <a:spLocks noChangeArrowheads="1"/>
          </p:cNvSpPr>
          <p:nvPr/>
        </p:nvSpPr>
        <p:spPr bwMode="auto">
          <a:xfrm>
            <a:off x="684213" y="333375"/>
            <a:ext cx="7848600"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600" b="1" dirty="0"/>
              <a:t>Yeast</a:t>
            </a:r>
          </a:p>
          <a:p>
            <a:pPr marL="342900" indent="-342900">
              <a:spcBef>
                <a:spcPct val="50000"/>
              </a:spcBef>
              <a:buFont typeface="Arial" panose="020B0604020202020204" pitchFamily="34" charset="0"/>
              <a:buChar char="•"/>
            </a:pPr>
            <a:r>
              <a:rPr lang="en-GB" altLang="en-US" sz="2400" dirty="0"/>
              <a:t>Yeast is a naturally occurring fungi which digests sugars and converts them into alcohol and carbon dioxide</a:t>
            </a:r>
          </a:p>
          <a:p>
            <a:pPr marL="342900" indent="-342900">
              <a:spcBef>
                <a:spcPct val="50000"/>
              </a:spcBef>
              <a:buFont typeface="Arial" panose="020B0604020202020204" pitchFamily="34" charset="0"/>
              <a:buChar char="•"/>
            </a:pPr>
            <a:endParaRPr lang="en-GB" altLang="en-US" sz="2400" dirty="0"/>
          </a:p>
          <a:p>
            <a:pPr marL="342900" indent="-342900">
              <a:spcBef>
                <a:spcPct val="50000"/>
              </a:spcBef>
              <a:buFont typeface="Arial" panose="020B0604020202020204" pitchFamily="34" charset="0"/>
              <a:buChar char="•"/>
            </a:pPr>
            <a:r>
              <a:rPr lang="en-GB" altLang="en-US" sz="2400" dirty="0"/>
              <a:t>Each brewery has its own selection of yeast strains that they use for brewing</a:t>
            </a:r>
          </a:p>
          <a:p>
            <a:pPr marL="342900" indent="-342900">
              <a:spcBef>
                <a:spcPct val="50000"/>
              </a:spcBef>
              <a:buFont typeface="Arial" panose="020B0604020202020204" pitchFamily="34" charset="0"/>
              <a:buChar char="•"/>
            </a:pPr>
            <a:endParaRPr lang="en-GB" altLang="en-US" sz="2400" dirty="0"/>
          </a:p>
          <a:p>
            <a:pPr marL="342900" indent="-342900">
              <a:spcBef>
                <a:spcPct val="50000"/>
              </a:spcBef>
              <a:buFont typeface="Arial" panose="020B0604020202020204" pitchFamily="34" charset="0"/>
              <a:buChar char="•"/>
            </a:pPr>
            <a:r>
              <a:rPr lang="en-GB" altLang="en-US" sz="2400" dirty="0"/>
              <a:t>These tend to be closely guarded secrets as it is yeast above all else that gives the different beers their characteristics</a:t>
            </a:r>
          </a:p>
        </p:txBody>
      </p:sp>
    </p:spTree>
    <p:extLst>
      <p:ext uri="{BB962C8B-B14F-4D97-AF65-F5344CB8AC3E}">
        <p14:creationId xmlns:p14="http://schemas.microsoft.com/office/powerpoint/2010/main" val="38223465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4">
            <a:extLst>
              <a:ext uri="{FF2B5EF4-FFF2-40B4-BE49-F238E27FC236}">
                <a16:creationId xmlns:a16="http://schemas.microsoft.com/office/drawing/2014/main" id="{0C9CC26C-E420-7C4B-AD7D-B911D7D1D05F}"/>
              </a:ext>
            </a:extLst>
          </p:cNvPr>
          <p:cNvSpPr txBox="1">
            <a:spLocks noChangeArrowheads="1"/>
          </p:cNvSpPr>
          <p:nvPr/>
        </p:nvSpPr>
        <p:spPr bwMode="auto">
          <a:xfrm>
            <a:off x="684213" y="765175"/>
            <a:ext cx="7991475" cy="557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200" b="1" dirty="0"/>
              <a:t>Hops</a:t>
            </a:r>
          </a:p>
          <a:p>
            <a:pPr>
              <a:spcBef>
                <a:spcPct val="50000"/>
              </a:spcBef>
            </a:pPr>
            <a:r>
              <a:rPr lang="en-GB" altLang="en-US" sz="2400" dirty="0"/>
              <a:t>Hops are the ripe bract cones of the female hop plant which are dried with hot air before processing</a:t>
            </a:r>
          </a:p>
          <a:p>
            <a:pPr>
              <a:spcBef>
                <a:spcPct val="50000"/>
              </a:spcBef>
            </a:pPr>
            <a:endParaRPr lang="en-GB" altLang="en-US" sz="2400" dirty="0"/>
          </a:p>
          <a:p>
            <a:pPr>
              <a:spcBef>
                <a:spcPct val="50000"/>
              </a:spcBef>
            </a:pPr>
            <a:r>
              <a:rPr lang="en-GB" altLang="en-US" sz="2400" dirty="0"/>
              <a:t>Hops are another ingredient that is different in recipes for ale and lager</a:t>
            </a:r>
          </a:p>
          <a:p>
            <a:pPr>
              <a:spcBef>
                <a:spcPct val="50000"/>
              </a:spcBef>
            </a:pPr>
            <a:endParaRPr lang="en-GB" altLang="en-US" b="1" dirty="0"/>
          </a:p>
          <a:p>
            <a:pPr>
              <a:spcBef>
                <a:spcPct val="50000"/>
              </a:spcBef>
            </a:pPr>
            <a:r>
              <a:rPr lang="en-GB" altLang="en-US" sz="2400" dirty="0"/>
              <a:t>More information on hops and their use can be found by using the link below and watching the video.</a:t>
            </a:r>
          </a:p>
          <a:p>
            <a:pPr>
              <a:spcBef>
                <a:spcPct val="50000"/>
              </a:spcBef>
            </a:pPr>
            <a:endParaRPr lang="en-GB" altLang="en-US" dirty="0"/>
          </a:p>
          <a:p>
            <a:pPr>
              <a:spcBef>
                <a:spcPct val="50000"/>
              </a:spcBef>
            </a:pPr>
            <a:r>
              <a:rPr lang="en-GB" altLang="en-US" dirty="0">
                <a:hlinkClick r:id="rId2"/>
              </a:rPr>
              <a:t>https://www.youtube.com/watch?v=nsYYiFXJZqM&amp;feature=emb_logo</a:t>
            </a:r>
            <a:endParaRPr lang="en-GB" altLang="en-US" dirty="0"/>
          </a:p>
          <a:p>
            <a:pPr>
              <a:spcBef>
                <a:spcPct val="50000"/>
              </a:spcBef>
            </a:pPr>
            <a:endParaRPr lang="en-GB" altLang="en-US" dirty="0"/>
          </a:p>
        </p:txBody>
      </p:sp>
    </p:spTree>
    <p:extLst>
      <p:ext uri="{BB962C8B-B14F-4D97-AF65-F5344CB8AC3E}">
        <p14:creationId xmlns:p14="http://schemas.microsoft.com/office/powerpoint/2010/main" val="392978110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a:extLst>
              <a:ext uri="{FF2B5EF4-FFF2-40B4-BE49-F238E27FC236}">
                <a16:creationId xmlns:a16="http://schemas.microsoft.com/office/drawing/2014/main" id="{139F31BB-8CEC-7C40-B07E-251490A23C75}"/>
              </a:ext>
            </a:extLst>
          </p:cNvPr>
          <p:cNvSpPr txBox="1">
            <a:spLocks noChangeArrowheads="1"/>
          </p:cNvSpPr>
          <p:nvPr/>
        </p:nvSpPr>
        <p:spPr bwMode="auto">
          <a:xfrm>
            <a:off x="468313" y="549275"/>
            <a:ext cx="8280400" cy="5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3600" b="1" dirty="0"/>
              <a:t>The Brewing Process</a:t>
            </a:r>
          </a:p>
          <a:p>
            <a:pPr>
              <a:spcBef>
                <a:spcPct val="50000"/>
              </a:spcBef>
            </a:pPr>
            <a:r>
              <a:rPr lang="en-GB" altLang="en-US" sz="2200" b="1" dirty="0"/>
              <a:t>Grist Milling:</a:t>
            </a:r>
          </a:p>
          <a:p>
            <a:pPr>
              <a:spcBef>
                <a:spcPct val="50000"/>
              </a:spcBef>
            </a:pPr>
            <a:r>
              <a:rPr lang="en-GB" altLang="en-US" sz="2200" dirty="0"/>
              <a:t>To produce beer in its most basic form, sieved malt is put through steel rollers in a grist mill to crack open the grain and make sugars available to the brewer.</a:t>
            </a:r>
          </a:p>
          <a:p>
            <a:pPr>
              <a:spcBef>
                <a:spcPct val="50000"/>
              </a:spcBef>
            </a:pPr>
            <a:endParaRPr lang="en-GB" altLang="en-US" sz="2200" dirty="0"/>
          </a:p>
          <a:p>
            <a:pPr>
              <a:spcBef>
                <a:spcPct val="50000"/>
              </a:spcBef>
            </a:pPr>
            <a:r>
              <a:rPr lang="en-GB" altLang="en-US" sz="2200" b="1" dirty="0"/>
              <a:t>Mashing:</a:t>
            </a:r>
          </a:p>
          <a:p>
            <a:pPr>
              <a:spcBef>
                <a:spcPct val="50000"/>
              </a:spcBef>
            </a:pPr>
            <a:r>
              <a:rPr lang="en-GB" altLang="en-US" sz="2200" dirty="0"/>
              <a:t>The </a:t>
            </a:r>
            <a:r>
              <a:rPr lang="en-GB" altLang="en-US" sz="2200" dirty="0" err="1"/>
              <a:t>gristed</a:t>
            </a:r>
            <a:r>
              <a:rPr lang="en-GB" altLang="en-US" sz="2200" dirty="0"/>
              <a:t> malt is then steeped in hot water in a mash tun at a temperature of 65</a:t>
            </a:r>
            <a:r>
              <a:rPr lang="en-US" altLang="en-US" sz="2200" dirty="0">
                <a:cs typeface="Arial" panose="020B0604020202020204" pitchFamily="34" charset="0"/>
              </a:rPr>
              <a:t>°C for one to two hours to extract the sugars.</a:t>
            </a:r>
          </a:p>
          <a:p>
            <a:pPr>
              <a:spcBef>
                <a:spcPct val="50000"/>
              </a:spcBef>
            </a:pPr>
            <a:r>
              <a:rPr lang="en-US" altLang="en-US" sz="2200" dirty="0">
                <a:cs typeface="Arial" panose="020B0604020202020204" pitchFamily="34" charset="0"/>
              </a:rPr>
              <a:t>The resulting sugar solution is called wort and it is this that is the principle ingredient of beer</a:t>
            </a:r>
          </a:p>
          <a:p>
            <a:pPr>
              <a:spcBef>
                <a:spcPct val="50000"/>
              </a:spcBef>
            </a:pPr>
            <a:endParaRPr lang="en-GB" altLang="en-US" sz="2600" b="1" dirty="0"/>
          </a:p>
        </p:txBody>
      </p:sp>
    </p:spTree>
    <p:extLst>
      <p:ext uri="{BB962C8B-B14F-4D97-AF65-F5344CB8AC3E}">
        <p14:creationId xmlns:p14="http://schemas.microsoft.com/office/powerpoint/2010/main" val="19330163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a:extLst>
              <a:ext uri="{FF2B5EF4-FFF2-40B4-BE49-F238E27FC236}">
                <a16:creationId xmlns:a16="http://schemas.microsoft.com/office/drawing/2014/main" id="{C39B9628-BF1C-BA4C-8EFB-333E972E9AE5}"/>
              </a:ext>
            </a:extLst>
          </p:cNvPr>
          <p:cNvSpPr txBox="1">
            <a:spLocks noChangeArrowheads="1"/>
          </p:cNvSpPr>
          <p:nvPr/>
        </p:nvSpPr>
        <p:spPr bwMode="auto">
          <a:xfrm>
            <a:off x="539750" y="620713"/>
            <a:ext cx="8135938"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200" b="1" dirty="0"/>
              <a:t>Boiling:</a:t>
            </a:r>
          </a:p>
          <a:p>
            <a:pPr>
              <a:spcBef>
                <a:spcPct val="50000"/>
              </a:spcBef>
            </a:pPr>
            <a:r>
              <a:rPr lang="en-GB" altLang="en-US" sz="2200" dirty="0"/>
              <a:t>The wort is then run into a copper where after hops have been added it is boiled until the essential oils have been extracted from the hop flowers and the solution is sterilised killing any harmful micro-organisms.</a:t>
            </a:r>
          </a:p>
          <a:p>
            <a:pPr>
              <a:spcBef>
                <a:spcPct val="50000"/>
              </a:spcBef>
            </a:pPr>
            <a:r>
              <a:rPr lang="en-GB" altLang="en-US" sz="2200" b="1" dirty="0"/>
              <a:t>Cooling:</a:t>
            </a:r>
          </a:p>
          <a:p>
            <a:pPr>
              <a:spcBef>
                <a:spcPct val="50000"/>
              </a:spcBef>
            </a:pPr>
            <a:r>
              <a:rPr lang="en-GB" altLang="en-US" sz="2200" dirty="0"/>
              <a:t>The flavoured water is then cooled to a temperature of 16°C and transferred to a fermenting vessel where cultured yeast is added to start the fermentation process.</a:t>
            </a:r>
          </a:p>
          <a:p>
            <a:pPr>
              <a:spcBef>
                <a:spcPct val="50000"/>
              </a:spcBef>
            </a:pPr>
            <a:endParaRPr lang="en-GB" altLang="en-US" sz="2200" dirty="0"/>
          </a:p>
        </p:txBody>
      </p:sp>
    </p:spTree>
    <p:extLst>
      <p:ext uri="{BB962C8B-B14F-4D97-AF65-F5344CB8AC3E}">
        <p14:creationId xmlns:p14="http://schemas.microsoft.com/office/powerpoint/2010/main" val="31916419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a:extLst>
              <a:ext uri="{FF2B5EF4-FFF2-40B4-BE49-F238E27FC236}">
                <a16:creationId xmlns:a16="http://schemas.microsoft.com/office/drawing/2014/main" id="{4D12B65A-0C19-FF4C-BFA3-4CE76443E6E2}"/>
              </a:ext>
            </a:extLst>
          </p:cNvPr>
          <p:cNvSpPr txBox="1">
            <a:spLocks noChangeArrowheads="1"/>
          </p:cNvSpPr>
          <p:nvPr/>
        </p:nvSpPr>
        <p:spPr bwMode="auto">
          <a:xfrm>
            <a:off x="611188" y="620713"/>
            <a:ext cx="7993062"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sz="2800" b="1" dirty="0"/>
          </a:p>
          <a:p>
            <a:pPr>
              <a:spcBef>
                <a:spcPct val="50000"/>
              </a:spcBef>
            </a:pPr>
            <a:endParaRPr lang="en-GB" altLang="en-US" dirty="0"/>
          </a:p>
        </p:txBody>
      </p:sp>
      <p:sp>
        <p:nvSpPr>
          <p:cNvPr id="3" name="Content Placeholder 2">
            <a:extLst>
              <a:ext uri="{FF2B5EF4-FFF2-40B4-BE49-F238E27FC236}">
                <a16:creationId xmlns:a16="http://schemas.microsoft.com/office/drawing/2014/main" id="{E713F13D-4D20-B046-9F67-6BDDC8213A7C}"/>
              </a:ext>
            </a:extLst>
          </p:cNvPr>
          <p:cNvSpPr>
            <a:spLocks noGrp="1"/>
          </p:cNvSpPr>
          <p:nvPr>
            <p:ph idx="1"/>
          </p:nvPr>
        </p:nvSpPr>
        <p:spPr>
          <a:xfrm>
            <a:off x="492919" y="722376"/>
            <a:ext cx="8229600" cy="4525963"/>
          </a:xfrm>
        </p:spPr>
        <p:txBody>
          <a:bodyPr>
            <a:normAutofit/>
          </a:bodyPr>
          <a:lstStyle/>
          <a:p>
            <a:pPr marL="0" indent="0">
              <a:spcBef>
                <a:spcPct val="50000"/>
              </a:spcBef>
              <a:buNone/>
            </a:pPr>
            <a:r>
              <a:rPr lang="en-GB" altLang="en-US" sz="2600" b="1" dirty="0"/>
              <a:t>Fermentation:</a:t>
            </a:r>
          </a:p>
          <a:p>
            <a:pPr marL="0" indent="0">
              <a:spcBef>
                <a:spcPct val="50000"/>
              </a:spcBef>
              <a:buNone/>
            </a:pPr>
            <a:r>
              <a:rPr lang="en-GB" altLang="en-US" sz="2600" dirty="0"/>
              <a:t>In the fermenting vessel, yeast cells consume sugar in the wort and multiply. Alcohol and carbon dioxide are produced</a:t>
            </a:r>
          </a:p>
          <a:p>
            <a:pPr marL="0" indent="0">
              <a:spcBef>
                <a:spcPct val="50000"/>
              </a:spcBef>
              <a:buNone/>
            </a:pPr>
            <a:r>
              <a:rPr lang="en-GB" altLang="en-US" sz="2600" dirty="0"/>
              <a:t>Fermentation continues until:</a:t>
            </a:r>
          </a:p>
          <a:p>
            <a:pPr marL="0" indent="0" algn="ctr">
              <a:spcBef>
                <a:spcPct val="50000"/>
              </a:spcBef>
              <a:buNone/>
            </a:pPr>
            <a:endParaRPr lang="en-GB" altLang="en-US" sz="2600" dirty="0"/>
          </a:p>
          <a:p>
            <a:pPr>
              <a:spcBef>
                <a:spcPct val="50000"/>
              </a:spcBef>
              <a:buFontTx/>
              <a:buChar char="•"/>
            </a:pPr>
            <a:r>
              <a:rPr lang="en-GB" altLang="en-US" sz="2600" dirty="0"/>
              <a:t>All of the sugar has been consumed or</a:t>
            </a:r>
          </a:p>
          <a:p>
            <a:pPr>
              <a:spcBef>
                <a:spcPct val="50000"/>
              </a:spcBef>
              <a:buFontTx/>
              <a:buChar char="•"/>
            </a:pPr>
            <a:r>
              <a:rPr lang="en-GB" altLang="en-US" sz="2600" dirty="0"/>
              <a:t>The alcohol reaches a strength at which it kills the yeast</a:t>
            </a:r>
          </a:p>
          <a:p>
            <a:pPr>
              <a:spcBef>
                <a:spcPct val="50000"/>
              </a:spcBef>
              <a:buFontTx/>
              <a:buChar char="•"/>
            </a:pPr>
            <a:r>
              <a:rPr lang="en-GB" altLang="en-US" sz="2600" dirty="0"/>
              <a:t>The brewer stops the process</a:t>
            </a:r>
          </a:p>
          <a:p>
            <a:endParaRPr lang="en-GB" dirty="0"/>
          </a:p>
        </p:txBody>
      </p:sp>
    </p:spTree>
    <p:extLst>
      <p:ext uri="{BB962C8B-B14F-4D97-AF65-F5344CB8AC3E}">
        <p14:creationId xmlns:p14="http://schemas.microsoft.com/office/powerpoint/2010/main" val="45258839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a:extLst>
              <a:ext uri="{FF2B5EF4-FFF2-40B4-BE49-F238E27FC236}">
                <a16:creationId xmlns:a16="http://schemas.microsoft.com/office/drawing/2014/main" id="{8CBD72AD-B17D-6849-A05C-CF0946C1CE1E}"/>
              </a:ext>
            </a:extLst>
          </p:cNvPr>
          <p:cNvSpPr txBox="1">
            <a:spLocks noChangeArrowheads="1"/>
          </p:cNvSpPr>
          <p:nvPr/>
        </p:nvSpPr>
        <p:spPr bwMode="auto">
          <a:xfrm>
            <a:off x="611188" y="620713"/>
            <a:ext cx="8281987" cy="541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400" b="1" dirty="0"/>
              <a:t>Racking:</a:t>
            </a:r>
          </a:p>
          <a:p>
            <a:pPr>
              <a:spcBef>
                <a:spcPct val="50000"/>
              </a:spcBef>
            </a:pPr>
            <a:r>
              <a:rPr lang="en-GB" altLang="en-US" sz="2200" dirty="0"/>
              <a:t>The result of the fermentation process is beer.</a:t>
            </a:r>
          </a:p>
          <a:p>
            <a:pPr>
              <a:spcBef>
                <a:spcPct val="50000"/>
              </a:spcBef>
            </a:pPr>
            <a:r>
              <a:rPr lang="en-GB" altLang="en-US" sz="2200" dirty="0"/>
              <a:t> The beer is either put into containers for storage or for immediate consumption. </a:t>
            </a:r>
          </a:p>
          <a:p>
            <a:pPr>
              <a:spcBef>
                <a:spcPct val="50000"/>
              </a:spcBef>
            </a:pPr>
            <a:r>
              <a:rPr lang="en-GB" altLang="en-US" sz="2200" dirty="0"/>
              <a:t>The preparation and filling of containers is known as racking.</a:t>
            </a:r>
          </a:p>
          <a:p>
            <a:pPr>
              <a:spcBef>
                <a:spcPct val="50000"/>
              </a:spcBef>
            </a:pPr>
            <a:endParaRPr lang="en-GB" altLang="en-US" sz="2200" dirty="0"/>
          </a:p>
          <a:p>
            <a:pPr>
              <a:spcBef>
                <a:spcPct val="50000"/>
              </a:spcBef>
            </a:pPr>
            <a:r>
              <a:rPr lang="en-GB" altLang="en-US" sz="2400" b="1" dirty="0"/>
              <a:t>Fining:</a:t>
            </a:r>
          </a:p>
          <a:p>
            <a:pPr>
              <a:spcBef>
                <a:spcPct val="50000"/>
              </a:spcBef>
            </a:pPr>
            <a:r>
              <a:rPr lang="en-GB" altLang="en-US" sz="2200" dirty="0"/>
              <a:t>Finings are a glutinous substance that mixes with the beer. These finings slowly sink taking dead yeast cells and other detritus to the bottom where it forms a sediment</a:t>
            </a:r>
          </a:p>
          <a:p>
            <a:pPr>
              <a:spcBef>
                <a:spcPct val="50000"/>
              </a:spcBef>
            </a:pPr>
            <a:r>
              <a:rPr lang="en-GB" altLang="en-US" sz="2200" dirty="0"/>
              <a:t>In the case of cask beers, before the cask is sealed it is fined to clarify the beer.</a:t>
            </a:r>
          </a:p>
        </p:txBody>
      </p:sp>
    </p:spTree>
    <p:extLst>
      <p:ext uri="{BB962C8B-B14F-4D97-AF65-F5344CB8AC3E}">
        <p14:creationId xmlns:p14="http://schemas.microsoft.com/office/powerpoint/2010/main" val="183433389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a:extLst>
              <a:ext uri="{FF2B5EF4-FFF2-40B4-BE49-F238E27FC236}">
                <a16:creationId xmlns:a16="http://schemas.microsoft.com/office/drawing/2014/main" id="{FCC9704C-7D6B-EB4A-8D25-0FA3639C208A}"/>
              </a:ext>
            </a:extLst>
          </p:cNvPr>
          <p:cNvSpPr txBox="1">
            <a:spLocks noChangeArrowheads="1"/>
          </p:cNvSpPr>
          <p:nvPr/>
        </p:nvSpPr>
        <p:spPr bwMode="auto">
          <a:xfrm>
            <a:off x="431800" y="354203"/>
            <a:ext cx="8280400" cy="5678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altLang="en-US" sz="2400" b="1" dirty="0"/>
          </a:p>
          <a:p>
            <a:pPr>
              <a:spcBef>
                <a:spcPct val="50000"/>
              </a:spcBef>
            </a:pPr>
            <a:r>
              <a:rPr lang="en-GB" altLang="en-US" sz="2400" b="1" dirty="0"/>
              <a:t>Keg Beers: </a:t>
            </a:r>
            <a:r>
              <a:rPr lang="en-GB" altLang="en-US" sz="2200" dirty="0"/>
              <a:t>are bright beers that do not need a period of settling. From the fermenting vessel, keg beers are forced through a fine filter which removes all traces of yeast leaving the beer brilliant. They are usually put into a holding tank until they are required for kegging.</a:t>
            </a:r>
          </a:p>
          <a:p>
            <a:pPr>
              <a:spcBef>
                <a:spcPct val="50000"/>
              </a:spcBef>
            </a:pPr>
            <a:endParaRPr lang="en-GB" altLang="en-US" sz="2200" dirty="0"/>
          </a:p>
          <a:p>
            <a:pPr>
              <a:spcBef>
                <a:spcPct val="50000"/>
              </a:spcBef>
            </a:pPr>
            <a:r>
              <a:rPr lang="en-GB" altLang="en-US" sz="2400" b="1" dirty="0"/>
              <a:t>Lagers: </a:t>
            </a:r>
            <a:r>
              <a:rPr lang="en-GB" altLang="en-US" sz="2200" dirty="0"/>
              <a:t>are held in a </a:t>
            </a:r>
            <a:r>
              <a:rPr lang="en-GB" altLang="en-US" sz="2200" dirty="0" err="1"/>
              <a:t>lagering</a:t>
            </a:r>
            <a:r>
              <a:rPr lang="en-GB" altLang="en-US" sz="2200" dirty="0"/>
              <a:t> vessel for a period of between 10 days and several weeks at a temperature of 0°C to mature.</a:t>
            </a:r>
          </a:p>
          <a:p>
            <a:pPr>
              <a:spcBef>
                <a:spcPct val="50000"/>
              </a:spcBef>
            </a:pPr>
            <a:endParaRPr lang="en-GB" altLang="en-US" sz="2200" dirty="0"/>
          </a:p>
          <a:p>
            <a:pPr>
              <a:spcBef>
                <a:spcPct val="50000"/>
              </a:spcBef>
            </a:pPr>
            <a:r>
              <a:rPr lang="en-GB" altLang="en-US" sz="2400" b="1" dirty="0"/>
              <a:t>Bottled Beers: </a:t>
            </a:r>
            <a:r>
              <a:rPr lang="en-GB" altLang="en-US" sz="2200" dirty="0"/>
              <a:t>ales and lagers for bottling are chilled and filtered prior to holding or </a:t>
            </a:r>
            <a:r>
              <a:rPr lang="en-GB" altLang="en-US" sz="2200" dirty="0" err="1"/>
              <a:t>lagering</a:t>
            </a:r>
            <a:r>
              <a:rPr lang="en-GB" altLang="en-US" sz="2200" dirty="0"/>
              <a:t>. Prior to bottling they are subjected to pasteurisation and then injected with additional CO2 </a:t>
            </a:r>
          </a:p>
          <a:p>
            <a:pPr>
              <a:spcBef>
                <a:spcPct val="50000"/>
              </a:spcBef>
            </a:pPr>
            <a:endParaRPr lang="en-GB" altLang="en-US" sz="2200" dirty="0"/>
          </a:p>
        </p:txBody>
      </p:sp>
    </p:spTree>
    <p:extLst>
      <p:ext uri="{BB962C8B-B14F-4D97-AF65-F5344CB8AC3E}">
        <p14:creationId xmlns:p14="http://schemas.microsoft.com/office/powerpoint/2010/main" val="243966672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94" name="Group 38">
            <a:extLst>
              <a:ext uri="{FF2B5EF4-FFF2-40B4-BE49-F238E27FC236}">
                <a16:creationId xmlns:a16="http://schemas.microsoft.com/office/drawing/2014/main" id="{121D68E8-7D40-A749-8082-C486A1597BC7}"/>
              </a:ext>
            </a:extLst>
          </p:cNvPr>
          <p:cNvGraphicFramePr>
            <a:graphicFrameLocks noGrp="1"/>
          </p:cNvGraphicFramePr>
          <p:nvPr>
            <p:extLst>
              <p:ext uri="{D42A27DB-BD31-4B8C-83A1-F6EECF244321}">
                <p14:modId xmlns:p14="http://schemas.microsoft.com/office/powerpoint/2010/main" val="2381992811"/>
              </p:ext>
            </p:extLst>
          </p:nvPr>
        </p:nvGraphicFramePr>
        <p:xfrm>
          <a:off x="539750" y="260350"/>
          <a:ext cx="8208963" cy="5445760"/>
        </p:xfrm>
        <a:graphic>
          <a:graphicData uri="http://schemas.openxmlformats.org/drawingml/2006/table">
            <a:tbl>
              <a:tblPr/>
              <a:tblGrid>
                <a:gridCol w="4105275">
                  <a:extLst>
                    <a:ext uri="{9D8B030D-6E8A-4147-A177-3AD203B41FA5}">
                      <a16:colId xmlns:a16="http://schemas.microsoft.com/office/drawing/2014/main" val="3916175405"/>
                    </a:ext>
                  </a:extLst>
                </a:gridCol>
                <a:gridCol w="4103688">
                  <a:extLst>
                    <a:ext uri="{9D8B030D-6E8A-4147-A177-3AD203B41FA5}">
                      <a16:colId xmlns:a16="http://schemas.microsoft.com/office/drawing/2014/main" val="2939258352"/>
                    </a:ext>
                  </a:extLst>
                </a:gridCol>
              </a:tblGrid>
              <a:tr h="812800">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a:ln>
                            <a:noFill/>
                          </a:ln>
                          <a:solidFill>
                            <a:schemeClr val="tx1"/>
                          </a:solidFill>
                          <a:effectLst>
                            <a:outerShdw blurRad="38100" dist="38100" dir="2700000" algn="tl">
                              <a:srgbClr val="000000"/>
                            </a:outerShdw>
                          </a:effectLst>
                          <a:latin typeface="+mj-lt"/>
                          <a:cs typeface="Aharoni" panose="020F0502020204030204" pitchFamily="34" charset="0"/>
                        </a:rPr>
                        <a:t>Ales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a:ln>
                            <a:noFill/>
                          </a:ln>
                          <a:solidFill>
                            <a:schemeClr val="tx1"/>
                          </a:solidFill>
                          <a:effectLst>
                            <a:outerShdw blurRad="38100" dist="38100" dir="2700000" algn="tl">
                              <a:srgbClr val="000000"/>
                            </a:outerShdw>
                          </a:effectLst>
                          <a:latin typeface="+mj-lt"/>
                          <a:cs typeface="Aharoni" panose="020F0502020204030204" pitchFamily="34" charset="0"/>
                        </a:rPr>
                        <a:t>Lagers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57064424"/>
                  </a:ext>
                </a:extLst>
              </a:tr>
              <a:tr h="812800">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a:ln>
                            <a:noFill/>
                          </a:ln>
                          <a:solidFill>
                            <a:schemeClr val="tx1"/>
                          </a:solidFill>
                          <a:effectLst>
                            <a:outerShdw blurRad="38100" dist="38100" dir="2700000" algn="tl">
                              <a:srgbClr val="000000"/>
                            </a:outerShdw>
                          </a:effectLst>
                          <a:latin typeface="+mj-lt"/>
                          <a:cs typeface="Aharoni" panose="020F0502020204030204" pitchFamily="34" charset="0"/>
                        </a:rPr>
                        <a:t>Fertilised &amp; unfertilised female hops are used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a:ln>
                            <a:noFill/>
                          </a:ln>
                          <a:solidFill>
                            <a:schemeClr val="tx1"/>
                          </a:solidFill>
                          <a:effectLst>
                            <a:outerShdw blurRad="38100" dist="38100" dir="2700000" algn="tl">
                              <a:srgbClr val="000000"/>
                            </a:outerShdw>
                          </a:effectLst>
                          <a:latin typeface="+mj-lt"/>
                          <a:cs typeface="Aharoni" panose="020F0502020204030204" pitchFamily="34" charset="0"/>
                        </a:rPr>
                        <a:t>Only unfertilised female hops are used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56311522"/>
                  </a:ext>
                </a:extLst>
              </a:tr>
              <a:tr h="812800">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a:ln>
                            <a:noFill/>
                          </a:ln>
                          <a:solidFill>
                            <a:schemeClr val="tx1"/>
                          </a:solidFill>
                          <a:effectLst>
                            <a:outerShdw blurRad="38100" dist="38100" dir="2700000" algn="tl">
                              <a:srgbClr val="000000"/>
                            </a:outerShdw>
                          </a:effectLst>
                          <a:latin typeface="+mj-lt"/>
                          <a:cs typeface="Aharoni" panose="020F0502020204030204" pitchFamily="34" charset="0"/>
                        </a:rPr>
                        <a:t>Top fermenting using aerobic yeast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a:ln>
                            <a:noFill/>
                          </a:ln>
                          <a:solidFill>
                            <a:schemeClr val="tx1"/>
                          </a:solidFill>
                          <a:effectLst>
                            <a:outerShdw blurRad="38100" dist="38100" dir="2700000" algn="tl">
                              <a:srgbClr val="000000"/>
                            </a:outerShdw>
                          </a:effectLst>
                          <a:latin typeface="+mj-lt"/>
                          <a:cs typeface="Aharoni" panose="020F0502020204030204" pitchFamily="34" charset="0"/>
                        </a:rPr>
                        <a:t>Bottom fermenting using anaerobic yeast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97275655"/>
                  </a:ext>
                </a:extLst>
              </a:tr>
              <a:tr h="812800">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a:ln>
                            <a:noFill/>
                          </a:ln>
                          <a:solidFill>
                            <a:schemeClr val="tx1"/>
                          </a:solidFill>
                          <a:effectLst>
                            <a:outerShdw blurRad="38100" dist="38100" dir="2700000" algn="tl">
                              <a:srgbClr val="000000"/>
                            </a:outerShdw>
                          </a:effectLst>
                          <a:latin typeface="+mj-lt"/>
                          <a:cs typeface="Aharoni" panose="020F0502020204030204" pitchFamily="34" charset="0"/>
                        </a:rPr>
                        <a:t>Fermented at near ambient temperatures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a:ln>
                            <a:noFill/>
                          </a:ln>
                          <a:solidFill>
                            <a:schemeClr val="tx1"/>
                          </a:solidFill>
                          <a:effectLst>
                            <a:outerShdw blurRad="38100" dist="38100" dir="2700000" algn="tl">
                              <a:srgbClr val="000000"/>
                            </a:outerShdw>
                          </a:effectLst>
                          <a:latin typeface="+mj-lt"/>
                          <a:cs typeface="Aharoni" panose="020F0502020204030204" pitchFamily="34" charset="0"/>
                        </a:rPr>
                        <a:t>Fermented at cooler temperatures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20668490"/>
                  </a:ext>
                </a:extLst>
              </a:tr>
              <a:tr h="812800">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a:ln>
                            <a:noFill/>
                          </a:ln>
                          <a:solidFill>
                            <a:schemeClr val="tx1"/>
                          </a:solidFill>
                          <a:effectLst>
                            <a:outerShdw blurRad="38100" dist="38100" dir="2700000" algn="tl">
                              <a:srgbClr val="000000"/>
                            </a:outerShdw>
                          </a:effectLst>
                          <a:latin typeface="+mj-lt"/>
                          <a:cs typeface="Aharoni" panose="020F0502020204030204" pitchFamily="34" charset="0"/>
                        </a:rPr>
                        <a:t>Can be drunk as soon as it has been fined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panose="020B0604020202020204" pitchFamily="34" charset="0"/>
                        </a:defRPr>
                      </a:lvl1pPr>
                      <a:lvl2pPr>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panose="020B0604020202020204" pitchFamily="34" charset="0"/>
                        </a:defRPr>
                      </a:lvl2pPr>
                      <a:lvl3pPr>
                        <a:spcBef>
                          <a:spcPct val="20000"/>
                        </a:spcBef>
                        <a:buClr>
                          <a:schemeClr val="accent2"/>
                        </a:buClr>
                        <a:defRPr sz="2000">
                          <a:solidFill>
                            <a:schemeClr val="tx1"/>
                          </a:solidFill>
                          <a:effectLst>
                            <a:outerShdw blurRad="38100" dist="38100" dir="2700000" algn="tl">
                              <a:srgbClr val="000000"/>
                            </a:outerShdw>
                          </a:effectLst>
                          <a:latin typeface="Arial" panose="020B0604020202020204" pitchFamily="34" charset="0"/>
                        </a:defRPr>
                      </a:lvl3pPr>
                      <a:lvl4pPr>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panose="020B0604020202020204" pitchFamily="34" charset="0"/>
                        </a:defRPr>
                      </a:lvl4pPr>
                      <a:lvl5pPr>
                        <a:spcBef>
                          <a:spcPct val="20000"/>
                        </a:spcBef>
                        <a:buClr>
                          <a:schemeClr val="hlink"/>
                        </a:buClr>
                        <a:defRPr>
                          <a:solidFill>
                            <a:schemeClr val="tx1"/>
                          </a:solidFill>
                          <a:effectLst>
                            <a:outerShdw blurRad="38100" dist="38100" dir="2700000" algn="tl">
                              <a:srgbClr val="000000"/>
                            </a:outerShdw>
                          </a:effectLst>
                          <a:latin typeface="Arial" panose="020B0604020202020204" pitchFamily="34" charset="0"/>
                        </a:defRPr>
                      </a:lvl5pPr>
                      <a:lvl6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6pPr>
                      <a:lvl7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7pPr>
                      <a:lvl8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8pPr>
                      <a:lvl9pPr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GB" altLang="en-US" sz="2800" b="0" i="0" u="none" strike="noStrike" cap="none" normalizeH="0" baseline="0" dirty="0">
                          <a:ln>
                            <a:noFill/>
                          </a:ln>
                          <a:solidFill>
                            <a:schemeClr val="tx1"/>
                          </a:solidFill>
                          <a:effectLst>
                            <a:outerShdw blurRad="38100" dist="38100" dir="2700000" algn="tl">
                              <a:srgbClr val="000000"/>
                            </a:outerShdw>
                          </a:effectLst>
                          <a:latin typeface="+mj-lt"/>
                          <a:cs typeface="Aharoni" panose="020F0502020204030204" pitchFamily="34" charset="0"/>
                        </a:rPr>
                        <a:t>Requires a period of maturation at low temperatures before racking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28307464"/>
                  </a:ext>
                </a:extLst>
              </a:tr>
            </a:tbl>
          </a:graphicData>
        </a:graphic>
      </p:graphicFrame>
    </p:spTree>
    <p:extLst>
      <p:ext uri="{BB962C8B-B14F-4D97-AF65-F5344CB8AC3E}">
        <p14:creationId xmlns:p14="http://schemas.microsoft.com/office/powerpoint/2010/main" val="182951672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365DFEF1-AB15-954C-8BE0-EC51831513C4}"/>
              </a:ext>
            </a:extLst>
          </p:cNvPr>
          <p:cNvSpPr>
            <a:spLocks noGrp="1" noChangeArrowheads="1"/>
          </p:cNvSpPr>
          <p:nvPr>
            <p:ph type="title"/>
          </p:nvPr>
        </p:nvSpPr>
        <p:spPr>
          <a:xfrm>
            <a:off x="457200" y="274638"/>
            <a:ext cx="8229600" cy="639762"/>
          </a:xfrm>
        </p:spPr>
        <p:txBody>
          <a:bodyPr>
            <a:normAutofit/>
          </a:bodyPr>
          <a:lstStyle/>
          <a:p>
            <a:r>
              <a:rPr lang="en-GB" altLang="en-US" sz="3200" b="1" dirty="0"/>
              <a:t>Cider &amp; Perry</a:t>
            </a:r>
          </a:p>
        </p:txBody>
      </p:sp>
      <p:sp>
        <p:nvSpPr>
          <p:cNvPr id="2" name="Content Placeholder 1">
            <a:extLst>
              <a:ext uri="{FF2B5EF4-FFF2-40B4-BE49-F238E27FC236}">
                <a16:creationId xmlns:a16="http://schemas.microsoft.com/office/drawing/2014/main" id="{D985DBFB-9F25-3040-B933-393304F6361A}"/>
              </a:ext>
            </a:extLst>
          </p:cNvPr>
          <p:cNvSpPr>
            <a:spLocks noGrp="1"/>
          </p:cNvSpPr>
          <p:nvPr>
            <p:ph idx="1"/>
          </p:nvPr>
        </p:nvSpPr>
        <p:spPr/>
        <p:txBody>
          <a:bodyPr>
            <a:normAutofit/>
          </a:bodyPr>
          <a:lstStyle/>
          <a:p>
            <a:pPr marL="0" indent="0">
              <a:buNone/>
            </a:pPr>
            <a:r>
              <a:rPr lang="en-GB" altLang="en-US" sz="2200" dirty="0">
                <a:latin typeface="Arial" panose="020B0604020202020204" pitchFamily="34" charset="0"/>
              </a:rPr>
              <a:t>The cider making process </a:t>
            </a:r>
          </a:p>
          <a:p>
            <a:endParaRPr lang="en-GB" altLang="en-US" sz="2200" u="sng" dirty="0">
              <a:latin typeface="Arial" panose="020B0604020202020204" pitchFamily="34" charset="0"/>
            </a:endParaRPr>
          </a:p>
          <a:p>
            <a:pPr marL="0" indent="0">
              <a:buNone/>
            </a:pPr>
            <a:endParaRPr lang="en-GB" altLang="en-US" sz="2200" dirty="0">
              <a:latin typeface="Arial" panose="020B0604020202020204" pitchFamily="34" charset="0"/>
            </a:endParaRPr>
          </a:p>
          <a:p>
            <a:pPr marL="0" indent="0">
              <a:buNone/>
            </a:pPr>
            <a:r>
              <a:rPr lang="en-GB" altLang="en-US" sz="2200" dirty="0">
                <a:latin typeface="Arial" panose="020B0604020202020204" pitchFamily="34" charset="0"/>
              </a:rPr>
              <a:t>The best ciders are the result of careful blending. Opinions differ as to which apples make the best cider. Some experts believe that only certain, special varieties, rich in tannins, make decent cider.</a:t>
            </a:r>
          </a:p>
          <a:p>
            <a:pPr marL="0" indent="0">
              <a:buNone/>
            </a:pPr>
            <a:r>
              <a:rPr lang="en-GB" altLang="en-US" sz="2200" dirty="0">
                <a:latin typeface="Arial" panose="020B0604020202020204" pitchFamily="34" charset="0"/>
              </a:rPr>
              <a:t> </a:t>
            </a:r>
          </a:p>
          <a:p>
            <a:pPr marL="0" indent="0">
              <a:buNone/>
            </a:pPr>
            <a:endParaRPr lang="en-GB" altLang="en-US" sz="2200" dirty="0">
              <a:latin typeface="Arial" panose="020B0604020202020204" pitchFamily="34" charset="0"/>
            </a:endParaRPr>
          </a:p>
          <a:p>
            <a:pPr marL="0" indent="0">
              <a:buNone/>
            </a:pPr>
            <a:r>
              <a:rPr lang="en-GB" altLang="en-US" sz="2200" dirty="0">
                <a:latin typeface="Arial" panose="020B0604020202020204" pitchFamily="34" charset="0"/>
              </a:rPr>
              <a:t>Apples used in cider making are more closely related to wild crab apples than ordinary eating apples and have a high tannin content. </a:t>
            </a:r>
          </a:p>
          <a:p>
            <a:endParaRPr lang="en-GB" dirty="0"/>
          </a:p>
        </p:txBody>
      </p:sp>
    </p:spTree>
    <p:extLst>
      <p:ext uri="{BB962C8B-B14F-4D97-AF65-F5344CB8AC3E}">
        <p14:creationId xmlns:p14="http://schemas.microsoft.com/office/powerpoint/2010/main" val="149489396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4">
            <a:extLst>
              <a:ext uri="{FF2B5EF4-FFF2-40B4-BE49-F238E27FC236}">
                <a16:creationId xmlns:a16="http://schemas.microsoft.com/office/drawing/2014/main" id="{81B1D2E5-7601-E340-AF1B-BC5FBE0B6EE4}"/>
              </a:ext>
            </a:extLst>
          </p:cNvPr>
          <p:cNvSpPr txBox="1">
            <a:spLocks noChangeArrowheads="1"/>
          </p:cNvSpPr>
          <p:nvPr/>
        </p:nvSpPr>
        <p:spPr bwMode="auto">
          <a:xfrm>
            <a:off x="397129" y="387223"/>
            <a:ext cx="8569325" cy="6863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200" dirty="0">
                <a:latin typeface="Arial" panose="020B0604020202020204" pitchFamily="34" charset="0"/>
              </a:rPr>
              <a:t>Pomologists divide cider apples into two broad categories - bittersweet and bittersharp. </a:t>
            </a:r>
          </a:p>
          <a:p>
            <a:endParaRPr lang="en-GB" altLang="en-US" sz="2200" dirty="0">
              <a:latin typeface="Arial" panose="020B0604020202020204" pitchFamily="34" charset="0"/>
            </a:endParaRPr>
          </a:p>
          <a:p>
            <a:r>
              <a:rPr lang="en-GB" altLang="en-US" sz="2200" dirty="0">
                <a:latin typeface="Arial" panose="020B0604020202020204" pitchFamily="34" charset="0"/>
              </a:rPr>
              <a:t>Bittersharps have a higher acid content than bittersweets. Both yield juice that is rich in natural sugar that ferments to produce alcohol. </a:t>
            </a:r>
          </a:p>
          <a:p>
            <a:endParaRPr lang="en-GB" altLang="en-US" sz="2200" dirty="0">
              <a:latin typeface="Arial" panose="020B0604020202020204" pitchFamily="34" charset="0"/>
            </a:endParaRPr>
          </a:p>
          <a:p>
            <a:r>
              <a:rPr lang="en-GB" altLang="en-US" sz="2200" dirty="0">
                <a:latin typeface="Arial" panose="020B0604020202020204" pitchFamily="34" charset="0"/>
              </a:rPr>
              <a:t>After harvesting, the fruit is ready for crushing in the cider mill. </a:t>
            </a:r>
          </a:p>
          <a:p>
            <a:r>
              <a:rPr lang="en-GB" altLang="en-US" sz="2200" dirty="0">
                <a:latin typeface="Arial" panose="020B0604020202020204" pitchFamily="34" charset="0"/>
              </a:rPr>
              <a:t>First, the fruit is crushed and then the pulp, known as the 'pomace', is wrapped in cloth ready for pressing. </a:t>
            </a:r>
          </a:p>
          <a:p>
            <a:endParaRPr lang="en-GB" altLang="en-US" sz="2200" dirty="0">
              <a:latin typeface="Arial" panose="020B0604020202020204" pitchFamily="34" charset="0"/>
            </a:endParaRPr>
          </a:p>
          <a:p>
            <a:r>
              <a:rPr lang="en-GB" altLang="en-US" sz="2200" dirty="0">
                <a:latin typeface="Arial" panose="020B0604020202020204" pitchFamily="34" charset="0"/>
              </a:rPr>
              <a:t>The pomace cloth is generally made from nylon, but some traditional cider-makers still press their apples through straw</a:t>
            </a:r>
          </a:p>
          <a:p>
            <a:endParaRPr lang="en-GB" altLang="en-US" sz="2200" dirty="0">
              <a:latin typeface="Arial" panose="020B0604020202020204" pitchFamily="34" charset="0"/>
            </a:endParaRPr>
          </a:p>
          <a:p>
            <a:endParaRPr lang="en-GB" altLang="en-US" sz="2200" dirty="0">
              <a:latin typeface="Arial" panose="020B0604020202020204" pitchFamily="34" charset="0"/>
            </a:endParaRPr>
          </a:p>
          <a:p>
            <a:r>
              <a:rPr lang="en-GB" altLang="en-US" sz="2200" dirty="0">
                <a:latin typeface="Arial" panose="020B0604020202020204" pitchFamily="34" charset="0"/>
              </a:rPr>
              <a:t>The wrapped pomace, often referred to as the 'cheese', is then placed on the cider press and the unfermented juice ("must") is extracted</a:t>
            </a:r>
          </a:p>
          <a:p>
            <a:endParaRPr lang="en-GB" altLang="en-US" sz="2200" dirty="0">
              <a:latin typeface="Arial" panose="020B0604020202020204" pitchFamily="34" charset="0"/>
            </a:endParaRPr>
          </a:p>
          <a:p>
            <a:endParaRPr lang="en-GB" altLang="en-US" sz="2200" dirty="0">
              <a:latin typeface="Arial" panose="020B0604020202020204" pitchFamily="34" charset="0"/>
            </a:endParaRPr>
          </a:p>
        </p:txBody>
      </p:sp>
    </p:spTree>
    <p:extLst>
      <p:ext uri="{BB962C8B-B14F-4D97-AF65-F5344CB8AC3E}">
        <p14:creationId xmlns:p14="http://schemas.microsoft.com/office/powerpoint/2010/main" val="331686218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a:extLst>
              <a:ext uri="{FF2B5EF4-FFF2-40B4-BE49-F238E27FC236}">
                <a16:creationId xmlns:a16="http://schemas.microsoft.com/office/drawing/2014/main" id="{2E8ACE4F-6752-364E-A619-8B35452FEA8A}"/>
              </a:ext>
            </a:extLst>
          </p:cNvPr>
          <p:cNvSpPr txBox="1">
            <a:spLocks noChangeArrowheads="1"/>
          </p:cNvSpPr>
          <p:nvPr/>
        </p:nvSpPr>
        <p:spPr bwMode="auto">
          <a:xfrm>
            <a:off x="323850" y="404813"/>
            <a:ext cx="8640763"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200" dirty="0">
                <a:latin typeface="Arial" panose="020B0604020202020204" pitchFamily="34" charset="0"/>
              </a:rPr>
              <a:t>For hard cider, the must is transferred directly to fermentation vats or casks. </a:t>
            </a:r>
          </a:p>
          <a:p>
            <a:r>
              <a:rPr lang="en-GB" altLang="en-US" sz="2200" dirty="0">
                <a:latin typeface="Arial" panose="020B0604020202020204" pitchFamily="34" charset="0"/>
              </a:rPr>
              <a:t> </a:t>
            </a:r>
          </a:p>
          <a:p>
            <a:endParaRPr lang="en-GB" altLang="en-US" sz="2200" dirty="0">
              <a:latin typeface="Arial" panose="020B0604020202020204" pitchFamily="34" charset="0"/>
            </a:endParaRPr>
          </a:p>
          <a:p>
            <a:r>
              <a:rPr lang="en-GB" altLang="en-US" sz="2200" dirty="0">
                <a:latin typeface="Arial" panose="020B0604020202020204" pitchFamily="34" charset="0"/>
              </a:rPr>
              <a:t>To produce dry cider, fermentation continues until all, or almost all, the sugar is converted to alcohol.</a:t>
            </a:r>
          </a:p>
          <a:p>
            <a:endParaRPr lang="en-GB" altLang="en-US" sz="2200" dirty="0">
              <a:latin typeface="Arial" panose="020B0604020202020204" pitchFamily="34" charset="0"/>
            </a:endParaRPr>
          </a:p>
          <a:p>
            <a:r>
              <a:rPr lang="en-GB" altLang="en-US" sz="2200" dirty="0">
                <a:latin typeface="Arial" panose="020B0604020202020204" pitchFamily="34" charset="0"/>
              </a:rPr>
              <a:t> </a:t>
            </a:r>
          </a:p>
          <a:p>
            <a:r>
              <a:rPr lang="en-GB" altLang="en-US" sz="2200" dirty="0">
                <a:latin typeface="Arial" panose="020B0604020202020204" pitchFamily="34" charset="0"/>
              </a:rPr>
              <a:t>For sweet cider, the juice is filtered at an early stage, to retain the required percentage of unfermented sugar.</a:t>
            </a:r>
          </a:p>
          <a:p>
            <a:endParaRPr lang="en-GB" altLang="en-US" sz="2200" dirty="0">
              <a:latin typeface="Arial" panose="020B0604020202020204" pitchFamily="34" charset="0"/>
            </a:endParaRPr>
          </a:p>
          <a:p>
            <a:endParaRPr lang="en-GB" altLang="en-US" sz="2200" dirty="0">
              <a:latin typeface="Arial" panose="020B0604020202020204" pitchFamily="34" charset="0"/>
            </a:endParaRPr>
          </a:p>
          <a:p>
            <a:r>
              <a:rPr lang="en-GB" altLang="en-US" sz="2200" dirty="0">
                <a:latin typeface="Arial" panose="020B0604020202020204" pitchFamily="34" charset="0"/>
              </a:rPr>
              <a:t>The initial fermentation process usually relies on the wild yeast present in the apples. Commercial cider producers add cultured yeast (often champagne yeast) to the must, in order to ensure a consistent end product.</a:t>
            </a:r>
          </a:p>
        </p:txBody>
      </p:sp>
    </p:spTree>
    <p:extLst>
      <p:ext uri="{BB962C8B-B14F-4D97-AF65-F5344CB8AC3E}">
        <p14:creationId xmlns:p14="http://schemas.microsoft.com/office/powerpoint/2010/main" val="382945194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a:extLst>
              <a:ext uri="{FF2B5EF4-FFF2-40B4-BE49-F238E27FC236}">
                <a16:creationId xmlns:a16="http://schemas.microsoft.com/office/drawing/2014/main" id="{69D5801E-CB77-9349-8635-A07E2E85BD6C}"/>
              </a:ext>
            </a:extLst>
          </p:cNvPr>
          <p:cNvSpPr txBox="1">
            <a:spLocks noChangeArrowheads="1"/>
          </p:cNvSpPr>
          <p:nvPr/>
        </p:nvSpPr>
        <p:spPr bwMode="auto">
          <a:xfrm>
            <a:off x="323850" y="549275"/>
            <a:ext cx="8351838"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200" dirty="0">
                <a:latin typeface="Arial" panose="020B0604020202020204" pitchFamily="34" charset="0"/>
              </a:rPr>
              <a:t>After about three months maturation, the must is filtered to remove sediment and cloudy appearance.</a:t>
            </a:r>
          </a:p>
          <a:p>
            <a:endParaRPr lang="en-GB" altLang="en-US" sz="2200" dirty="0">
              <a:latin typeface="Arial" panose="020B0604020202020204" pitchFamily="34" charset="0"/>
            </a:endParaRPr>
          </a:p>
          <a:p>
            <a:endParaRPr lang="en-GB" altLang="en-US" sz="2200" dirty="0">
              <a:latin typeface="Arial" panose="020B0604020202020204" pitchFamily="34" charset="0"/>
            </a:endParaRPr>
          </a:p>
          <a:p>
            <a:r>
              <a:rPr lang="en-GB" altLang="en-US" sz="2200" dirty="0">
                <a:latin typeface="Arial" panose="020B0604020202020204" pitchFamily="34" charset="0"/>
              </a:rPr>
              <a:t> Some traditional cider makers insist on retaining this natural cloudiness as a token of authenticity.</a:t>
            </a:r>
          </a:p>
          <a:p>
            <a:endParaRPr lang="en-GB" altLang="en-US" sz="2200" dirty="0">
              <a:latin typeface="Arial" panose="020B0604020202020204" pitchFamily="34" charset="0"/>
            </a:endParaRPr>
          </a:p>
          <a:p>
            <a:endParaRPr lang="en-GB" altLang="en-US" sz="2200" dirty="0">
              <a:latin typeface="Arial" panose="020B0604020202020204" pitchFamily="34" charset="0"/>
            </a:endParaRPr>
          </a:p>
          <a:p>
            <a:r>
              <a:rPr lang="en-GB" altLang="en-US" sz="2200" dirty="0">
                <a:latin typeface="Arial" panose="020B0604020202020204" pitchFamily="34" charset="0"/>
              </a:rPr>
              <a:t> Most commercially produced hard ciders and some traditionally made ciders are then carbonated. </a:t>
            </a:r>
          </a:p>
          <a:p>
            <a:endParaRPr lang="en-GB" altLang="en-US" sz="2200" dirty="0">
              <a:latin typeface="Arial" panose="020B0604020202020204" pitchFamily="34" charset="0"/>
            </a:endParaRPr>
          </a:p>
          <a:p>
            <a:r>
              <a:rPr lang="en-GB" altLang="en-US" sz="2200" dirty="0">
                <a:latin typeface="Arial" panose="020B0604020202020204" pitchFamily="34" charset="0"/>
              </a:rPr>
              <a:t> </a:t>
            </a:r>
          </a:p>
          <a:p>
            <a:r>
              <a:rPr lang="en-GB" altLang="en-US" sz="2200" dirty="0">
                <a:latin typeface="Arial" panose="020B0604020202020204" pitchFamily="34" charset="0"/>
              </a:rPr>
              <a:t>Today, cider drinking is very much in vogue and cider producers, both commercial and traditional, are meeting this increasing demand for volume and quality. </a:t>
            </a:r>
          </a:p>
        </p:txBody>
      </p:sp>
    </p:spTree>
    <p:extLst>
      <p:ext uri="{BB962C8B-B14F-4D97-AF65-F5344CB8AC3E}">
        <p14:creationId xmlns:p14="http://schemas.microsoft.com/office/powerpoint/2010/main" val="368907453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a:extLst>
              <a:ext uri="{FF2B5EF4-FFF2-40B4-BE49-F238E27FC236}">
                <a16:creationId xmlns:a16="http://schemas.microsoft.com/office/drawing/2014/main" id="{71C3419D-64C8-5C4E-BE5C-7ABDB5B595D5}"/>
              </a:ext>
            </a:extLst>
          </p:cNvPr>
          <p:cNvSpPr txBox="1">
            <a:spLocks noChangeArrowheads="1"/>
          </p:cNvSpPr>
          <p:nvPr/>
        </p:nvSpPr>
        <p:spPr bwMode="auto">
          <a:xfrm>
            <a:off x="395288" y="404813"/>
            <a:ext cx="849788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sz="2400" b="1" dirty="0">
                <a:latin typeface="Arial" panose="020B0604020202020204" pitchFamily="34" charset="0"/>
              </a:rPr>
              <a:t>Perry</a:t>
            </a:r>
          </a:p>
          <a:p>
            <a:pPr algn="ctr"/>
            <a:endParaRPr lang="en-GB" altLang="en-US" sz="2400" b="1" dirty="0">
              <a:latin typeface="Arial" panose="020B0604020202020204" pitchFamily="34" charset="0"/>
            </a:endParaRPr>
          </a:p>
          <a:p>
            <a:endParaRPr lang="en-GB" altLang="en-US" sz="2200" dirty="0">
              <a:latin typeface="Arial" panose="020B0604020202020204" pitchFamily="34" charset="0"/>
            </a:endParaRPr>
          </a:p>
          <a:p>
            <a:r>
              <a:rPr lang="en-GB" altLang="en-US" sz="2200" dirty="0">
                <a:latin typeface="Arial" panose="020B0604020202020204" pitchFamily="34" charset="0"/>
              </a:rPr>
              <a:t>This drink is made exactly the same way as cider is from apples, perry is from perry pears. </a:t>
            </a:r>
          </a:p>
          <a:p>
            <a:endParaRPr lang="en-GB" altLang="en-US" sz="2200" dirty="0">
              <a:latin typeface="Arial" panose="020B0604020202020204" pitchFamily="34" charset="0"/>
            </a:endParaRPr>
          </a:p>
          <a:p>
            <a:endParaRPr lang="en-GB" altLang="en-US" sz="2200" dirty="0">
              <a:latin typeface="Arial" panose="020B0604020202020204" pitchFamily="34" charset="0"/>
            </a:endParaRPr>
          </a:p>
          <a:p>
            <a:r>
              <a:rPr lang="en-GB" altLang="en-US" sz="2200" dirty="0">
                <a:latin typeface="Arial" panose="020B0604020202020204" pitchFamily="34" charset="0"/>
              </a:rPr>
              <a:t>Like cider apples; perry pears are grown specifically for perry production</a:t>
            </a:r>
            <a:r>
              <a:rPr lang="en-GB" altLang="en-US" sz="2400" b="1" dirty="0">
                <a:latin typeface="Arial" panose="020B0604020202020204" pitchFamily="34" charset="0"/>
              </a:rPr>
              <a:t>. </a:t>
            </a:r>
          </a:p>
          <a:p>
            <a:endParaRPr lang="en-GB" altLang="en-US" sz="2400" b="1" dirty="0">
              <a:latin typeface="Arial" panose="020B0604020202020204" pitchFamily="34" charset="0"/>
            </a:endParaRPr>
          </a:p>
          <a:p>
            <a:r>
              <a:rPr lang="en-GB" altLang="en-US" sz="2200" dirty="0">
                <a:latin typeface="Arial" panose="020B0604020202020204" pitchFamily="34" charset="0"/>
              </a:rPr>
              <a:t>Pear Cider, distinct from Perry, is produced from a mixture of pear and apple juices.</a:t>
            </a:r>
          </a:p>
          <a:p>
            <a:endParaRPr lang="en-GB" altLang="en-US" sz="2400" b="1" dirty="0">
              <a:latin typeface="Arial" panose="020B0604020202020204" pitchFamily="34" charset="0"/>
            </a:endParaRPr>
          </a:p>
          <a:p>
            <a:endParaRPr lang="en-GB" altLang="en-US" sz="2400" b="1" dirty="0">
              <a:latin typeface="Arial" panose="020B0604020202020204" pitchFamily="34" charset="0"/>
            </a:endParaRPr>
          </a:p>
          <a:p>
            <a:pPr>
              <a:spcBef>
                <a:spcPct val="50000"/>
              </a:spcBef>
            </a:pPr>
            <a:endParaRPr lang="en-GB" altLang="en-US" sz="2400" b="1" dirty="0">
              <a:latin typeface="Arial" panose="020B0604020202020204" pitchFamily="34" charset="0"/>
            </a:endParaRPr>
          </a:p>
        </p:txBody>
      </p:sp>
    </p:spTree>
    <p:extLst>
      <p:ext uri="{BB962C8B-B14F-4D97-AF65-F5344CB8AC3E}">
        <p14:creationId xmlns:p14="http://schemas.microsoft.com/office/powerpoint/2010/main" val="26497307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9CC4-D9C1-6944-A3C5-10715942FB81}"/>
              </a:ext>
            </a:extLst>
          </p:cNvPr>
          <p:cNvSpPr>
            <a:spLocks noGrp="1"/>
          </p:cNvSpPr>
          <p:nvPr>
            <p:ph type="title"/>
          </p:nvPr>
        </p:nvSpPr>
        <p:spPr/>
        <p:txBody>
          <a:bodyPr>
            <a:normAutofit/>
          </a:bodyPr>
          <a:lstStyle/>
          <a:p>
            <a:r>
              <a:rPr lang="en-GB" sz="3200" b="1" dirty="0"/>
              <a:t>Storage</a:t>
            </a:r>
          </a:p>
        </p:txBody>
      </p:sp>
      <p:sp>
        <p:nvSpPr>
          <p:cNvPr id="3" name="Content Placeholder 2">
            <a:extLst>
              <a:ext uri="{FF2B5EF4-FFF2-40B4-BE49-F238E27FC236}">
                <a16:creationId xmlns:a16="http://schemas.microsoft.com/office/drawing/2014/main" id="{B222AD54-7222-5F4B-9269-643FCD07DB75}"/>
              </a:ext>
            </a:extLst>
          </p:cNvPr>
          <p:cNvSpPr>
            <a:spLocks noGrp="1"/>
          </p:cNvSpPr>
          <p:nvPr>
            <p:ph idx="1"/>
          </p:nvPr>
        </p:nvSpPr>
        <p:spPr/>
        <p:txBody>
          <a:bodyPr>
            <a:normAutofit fontScale="70000" lnSpcReduction="20000"/>
          </a:bodyPr>
          <a:lstStyle/>
          <a:p>
            <a:pPr marL="0" indent="0">
              <a:spcBef>
                <a:spcPct val="50000"/>
              </a:spcBef>
              <a:buNone/>
            </a:pPr>
            <a:r>
              <a:rPr lang="en-GB" altLang="en-US" dirty="0"/>
              <a:t>Whether beer is in a cask, keg or bottle it will have a finite shelf life</a:t>
            </a:r>
          </a:p>
          <a:p>
            <a:pPr marL="0" indent="0">
              <a:spcBef>
                <a:spcPct val="50000"/>
              </a:spcBef>
              <a:buNone/>
            </a:pPr>
            <a:endParaRPr lang="en-GB" altLang="en-US" dirty="0"/>
          </a:p>
          <a:p>
            <a:pPr marL="0" indent="0">
              <a:spcBef>
                <a:spcPct val="50000"/>
              </a:spcBef>
              <a:buNone/>
            </a:pPr>
            <a:r>
              <a:rPr lang="en-GB" altLang="en-US" dirty="0"/>
              <a:t>The length of time before racking and the ‘best before date’  differs considerably and depends on</a:t>
            </a:r>
          </a:p>
          <a:p>
            <a:pPr marL="0" indent="0">
              <a:spcBef>
                <a:spcPct val="50000"/>
              </a:spcBef>
              <a:buNone/>
            </a:pPr>
            <a:endParaRPr lang="en-GB" altLang="en-US" dirty="0"/>
          </a:p>
          <a:p>
            <a:pPr>
              <a:spcBef>
                <a:spcPct val="50000"/>
              </a:spcBef>
            </a:pPr>
            <a:r>
              <a:rPr lang="en-GB" altLang="en-US" dirty="0"/>
              <a:t>Processing at the brewery</a:t>
            </a:r>
          </a:p>
          <a:p>
            <a:pPr>
              <a:spcBef>
                <a:spcPct val="50000"/>
              </a:spcBef>
            </a:pPr>
            <a:endParaRPr lang="en-GB" altLang="en-US" dirty="0"/>
          </a:p>
          <a:p>
            <a:pPr>
              <a:spcBef>
                <a:spcPct val="50000"/>
              </a:spcBef>
            </a:pPr>
            <a:r>
              <a:rPr lang="en-GB" altLang="en-US" dirty="0"/>
              <a:t>The type of container</a:t>
            </a:r>
          </a:p>
          <a:p>
            <a:pPr>
              <a:spcBef>
                <a:spcPct val="50000"/>
              </a:spcBef>
            </a:pPr>
            <a:endParaRPr lang="en-GB" altLang="en-US" dirty="0"/>
          </a:p>
          <a:p>
            <a:pPr>
              <a:spcBef>
                <a:spcPct val="50000"/>
              </a:spcBef>
            </a:pPr>
            <a:r>
              <a:rPr lang="en-GB" altLang="en-US" dirty="0"/>
              <a:t>The alcoholic strength</a:t>
            </a:r>
          </a:p>
          <a:p>
            <a:endParaRPr lang="en-GB" dirty="0"/>
          </a:p>
        </p:txBody>
      </p:sp>
    </p:spTree>
    <p:extLst>
      <p:ext uri="{BB962C8B-B14F-4D97-AF65-F5344CB8AC3E}">
        <p14:creationId xmlns:p14="http://schemas.microsoft.com/office/powerpoint/2010/main" val="185840686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a:extLst>
              <a:ext uri="{FF2B5EF4-FFF2-40B4-BE49-F238E27FC236}">
                <a16:creationId xmlns:a16="http://schemas.microsoft.com/office/drawing/2014/main" id="{D1235D30-ADB4-8F45-833F-C68562D9F782}"/>
              </a:ext>
            </a:extLst>
          </p:cNvPr>
          <p:cNvSpPr txBox="1">
            <a:spLocks noChangeArrowheads="1"/>
          </p:cNvSpPr>
          <p:nvPr/>
        </p:nvSpPr>
        <p:spPr bwMode="auto">
          <a:xfrm>
            <a:off x="539750" y="692150"/>
            <a:ext cx="8208963" cy="5846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600" b="1" dirty="0"/>
              <a:t>Receiving Goods - Checking Deliveries</a:t>
            </a:r>
          </a:p>
          <a:p>
            <a:pPr>
              <a:spcBef>
                <a:spcPct val="50000"/>
              </a:spcBef>
            </a:pPr>
            <a:endParaRPr lang="en-GB" altLang="en-US" sz="2600" dirty="0"/>
          </a:p>
          <a:p>
            <a:pPr>
              <a:spcBef>
                <a:spcPct val="50000"/>
              </a:spcBef>
            </a:pPr>
            <a:r>
              <a:rPr lang="en-GB" altLang="en-US" sz="2600" dirty="0"/>
              <a:t>Ensure the following are checked:</a:t>
            </a:r>
          </a:p>
          <a:p>
            <a:pPr>
              <a:spcBef>
                <a:spcPct val="50000"/>
              </a:spcBef>
            </a:pPr>
            <a:endParaRPr lang="en-GB" altLang="en-US" sz="2600" dirty="0"/>
          </a:p>
          <a:p>
            <a:pPr>
              <a:spcBef>
                <a:spcPct val="50000"/>
              </a:spcBef>
              <a:buFontTx/>
              <a:buChar char="•"/>
            </a:pPr>
            <a:r>
              <a:rPr lang="en-GB" altLang="en-US" sz="2600" dirty="0"/>
              <a:t>Best before dates</a:t>
            </a:r>
          </a:p>
          <a:p>
            <a:pPr>
              <a:spcBef>
                <a:spcPct val="50000"/>
              </a:spcBef>
              <a:buFontTx/>
              <a:buChar char="•"/>
            </a:pPr>
            <a:r>
              <a:rPr lang="en-GB" altLang="en-US" sz="2600" dirty="0"/>
              <a:t>Damaged packaging</a:t>
            </a:r>
          </a:p>
          <a:p>
            <a:pPr>
              <a:spcBef>
                <a:spcPct val="50000"/>
              </a:spcBef>
              <a:buFontTx/>
              <a:buChar char="•"/>
            </a:pPr>
            <a:r>
              <a:rPr lang="en-GB" altLang="en-US" sz="2600" dirty="0"/>
              <a:t>Check all goods against the delivery note</a:t>
            </a:r>
          </a:p>
          <a:p>
            <a:pPr>
              <a:spcBef>
                <a:spcPct val="50000"/>
              </a:spcBef>
              <a:buFontTx/>
              <a:buChar char="•"/>
            </a:pPr>
            <a:r>
              <a:rPr lang="en-GB" altLang="en-US" sz="2600" dirty="0"/>
              <a:t>Is it what you ordered</a:t>
            </a:r>
          </a:p>
          <a:p>
            <a:pPr>
              <a:spcBef>
                <a:spcPct val="50000"/>
              </a:spcBef>
              <a:buFontTx/>
              <a:buChar char="•"/>
            </a:pPr>
            <a:r>
              <a:rPr lang="en-GB" altLang="en-US" sz="2600" dirty="0"/>
              <a:t>Empties</a:t>
            </a:r>
          </a:p>
          <a:p>
            <a:pPr>
              <a:spcBef>
                <a:spcPct val="50000"/>
              </a:spcBef>
            </a:pPr>
            <a:endParaRPr lang="en-GB" altLang="en-US" sz="2600" b="1" dirty="0"/>
          </a:p>
        </p:txBody>
      </p:sp>
    </p:spTree>
    <p:extLst>
      <p:ext uri="{BB962C8B-B14F-4D97-AF65-F5344CB8AC3E}">
        <p14:creationId xmlns:p14="http://schemas.microsoft.com/office/powerpoint/2010/main" val="424497977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a:extLst>
              <a:ext uri="{FF2B5EF4-FFF2-40B4-BE49-F238E27FC236}">
                <a16:creationId xmlns:a16="http://schemas.microsoft.com/office/drawing/2014/main" id="{30590242-53D0-9E4D-BB2D-6644545BEEF9}"/>
              </a:ext>
            </a:extLst>
          </p:cNvPr>
          <p:cNvSpPr txBox="1">
            <a:spLocks noChangeArrowheads="1"/>
          </p:cNvSpPr>
          <p:nvPr/>
        </p:nvSpPr>
        <p:spPr bwMode="auto">
          <a:xfrm>
            <a:off x="539750" y="692150"/>
            <a:ext cx="8208963"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400" b="1" dirty="0"/>
              <a:t>Stock Rotation</a:t>
            </a:r>
          </a:p>
          <a:p>
            <a:pPr>
              <a:spcBef>
                <a:spcPct val="50000"/>
              </a:spcBef>
            </a:pPr>
            <a:endParaRPr lang="en-GB" altLang="en-US" sz="2400" dirty="0"/>
          </a:p>
          <a:p>
            <a:pPr marL="342900" indent="-342900">
              <a:spcBef>
                <a:spcPct val="50000"/>
              </a:spcBef>
              <a:buFont typeface="Arial" panose="020B0604020202020204" pitchFamily="34" charset="0"/>
              <a:buChar char="•"/>
            </a:pPr>
            <a:r>
              <a:rPr lang="en-GB" altLang="en-US" sz="2400" dirty="0"/>
              <a:t>FIFO - First in first out</a:t>
            </a:r>
          </a:p>
          <a:p>
            <a:pPr marL="342900" indent="-342900">
              <a:spcBef>
                <a:spcPct val="50000"/>
              </a:spcBef>
              <a:buFont typeface="Arial" panose="020B0604020202020204" pitchFamily="34" charset="0"/>
              <a:buChar char="•"/>
            </a:pPr>
            <a:endParaRPr lang="en-GB" altLang="en-US" sz="2400" dirty="0"/>
          </a:p>
          <a:p>
            <a:pPr marL="342900" indent="-342900">
              <a:spcBef>
                <a:spcPct val="50000"/>
              </a:spcBef>
              <a:buFont typeface="Arial" panose="020B0604020202020204" pitchFamily="34" charset="0"/>
              <a:buChar char="•"/>
            </a:pPr>
            <a:r>
              <a:rPr lang="en-GB" altLang="en-US" sz="2400" dirty="0"/>
              <a:t>‘Use by’ It is an offence to sell goods after their ‘use by’ date</a:t>
            </a:r>
          </a:p>
          <a:p>
            <a:pPr marL="342900" indent="-342900">
              <a:spcBef>
                <a:spcPct val="50000"/>
              </a:spcBef>
              <a:buFont typeface="Arial" panose="020B0604020202020204" pitchFamily="34" charset="0"/>
              <a:buChar char="•"/>
            </a:pPr>
            <a:endParaRPr lang="en-GB" altLang="en-US" sz="2400" dirty="0"/>
          </a:p>
          <a:p>
            <a:pPr marL="342900" indent="-342900">
              <a:spcBef>
                <a:spcPct val="50000"/>
              </a:spcBef>
              <a:buFont typeface="Arial" panose="020B0604020202020204" pitchFamily="34" charset="0"/>
              <a:buChar char="•"/>
            </a:pPr>
            <a:r>
              <a:rPr lang="en-GB" altLang="en-US" sz="2400" dirty="0"/>
              <a:t>‘Best before’ it is not an offence to sell goods which are beyond their ‘best before’ date provided they are ‘of the quality expected’ </a:t>
            </a:r>
          </a:p>
        </p:txBody>
      </p:sp>
    </p:spTree>
    <p:extLst>
      <p:ext uri="{BB962C8B-B14F-4D97-AF65-F5344CB8AC3E}">
        <p14:creationId xmlns:p14="http://schemas.microsoft.com/office/powerpoint/2010/main" val="140757935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a:extLst>
              <a:ext uri="{FF2B5EF4-FFF2-40B4-BE49-F238E27FC236}">
                <a16:creationId xmlns:a16="http://schemas.microsoft.com/office/drawing/2014/main" id="{CE328B6B-EFF3-324C-B962-ACF6BFAEB7A6}"/>
              </a:ext>
            </a:extLst>
          </p:cNvPr>
          <p:cNvSpPr txBox="1">
            <a:spLocks noChangeArrowheads="1"/>
          </p:cNvSpPr>
          <p:nvPr/>
        </p:nvSpPr>
        <p:spPr bwMode="auto">
          <a:xfrm>
            <a:off x="684213" y="476250"/>
            <a:ext cx="7920037" cy="723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2600" b="1" dirty="0"/>
              <a:t>Brewery Installed Equipment</a:t>
            </a:r>
          </a:p>
          <a:p>
            <a:pPr algn="ctr">
              <a:spcBef>
                <a:spcPct val="50000"/>
              </a:spcBef>
            </a:pPr>
            <a:endParaRPr lang="en-GB" altLang="en-US" sz="2600" b="1" dirty="0"/>
          </a:p>
          <a:p>
            <a:pPr>
              <a:spcBef>
                <a:spcPct val="50000"/>
              </a:spcBef>
            </a:pPr>
            <a:r>
              <a:rPr lang="en-GB" altLang="en-US" sz="2600" dirty="0"/>
              <a:t>It is usual for the brewer to install and maintain the following items of equipment</a:t>
            </a:r>
          </a:p>
          <a:p>
            <a:pPr>
              <a:spcBef>
                <a:spcPct val="50000"/>
              </a:spcBef>
            </a:pPr>
            <a:endParaRPr lang="en-GB" altLang="en-US" sz="2600" dirty="0"/>
          </a:p>
          <a:p>
            <a:pPr>
              <a:spcBef>
                <a:spcPct val="50000"/>
              </a:spcBef>
              <a:buFontTx/>
              <a:buChar char="•"/>
            </a:pPr>
            <a:r>
              <a:rPr lang="en-GB" altLang="en-US" sz="2600" dirty="0"/>
              <a:t>Cellar Cooling</a:t>
            </a:r>
          </a:p>
          <a:p>
            <a:pPr>
              <a:spcBef>
                <a:spcPct val="50000"/>
              </a:spcBef>
              <a:buFontTx/>
              <a:buChar char="•"/>
            </a:pPr>
            <a:r>
              <a:rPr lang="en-GB" altLang="en-US" sz="2600" dirty="0" err="1"/>
              <a:t>Stillaging</a:t>
            </a:r>
            <a:endParaRPr lang="en-GB" altLang="en-US" sz="2600" dirty="0"/>
          </a:p>
          <a:p>
            <a:pPr>
              <a:spcBef>
                <a:spcPct val="50000"/>
              </a:spcBef>
              <a:buFontTx/>
              <a:buChar char="•"/>
            </a:pPr>
            <a:r>
              <a:rPr lang="en-GB" altLang="en-US" sz="2600" dirty="0"/>
              <a:t>Beer raising equipment</a:t>
            </a:r>
          </a:p>
          <a:p>
            <a:pPr>
              <a:spcBef>
                <a:spcPct val="50000"/>
              </a:spcBef>
              <a:buFontTx/>
              <a:buChar char="•"/>
            </a:pPr>
            <a:r>
              <a:rPr lang="en-GB" altLang="en-US" sz="2600" dirty="0"/>
              <a:t>Cleaning Systems</a:t>
            </a:r>
          </a:p>
          <a:p>
            <a:pPr>
              <a:spcBef>
                <a:spcPct val="50000"/>
              </a:spcBef>
              <a:buFontTx/>
              <a:buChar char="•"/>
            </a:pPr>
            <a:r>
              <a:rPr lang="en-GB" altLang="en-US" sz="2600" dirty="0"/>
              <a:t>Small items e.g. taps, </a:t>
            </a:r>
            <a:r>
              <a:rPr lang="en-GB" altLang="en-US" sz="2600" dirty="0" err="1"/>
              <a:t>spiles</a:t>
            </a:r>
            <a:r>
              <a:rPr lang="en-GB" altLang="en-US" sz="2600" dirty="0"/>
              <a:t> (pegs), buckets, funnels, mallet, spanners, dip sticks</a:t>
            </a:r>
          </a:p>
          <a:p>
            <a:pPr>
              <a:spcBef>
                <a:spcPct val="50000"/>
              </a:spcBef>
              <a:buFontTx/>
              <a:buChar char="•"/>
            </a:pPr>
            <a:endParaRPr lang="en-GB" altLang="en-US" sz="2600" b="1" dirty="0"/>
          </a:p>
          <a:p>
            <a:pPr>
              <a:spcBef>
                <a:spcPct val="50000"/>
              </a:spcBef>
            </a:pPr>
            <a:endParaRPr lang="en-GB" altLang="en-US" sz="2600" b="1" dirty="0"/>
          </a:p>
        </p:txBody>
      </p:sp>
    </p:spTree>
    <p:extLst>
      <p:ext uri="{BB962C8B-B14F-4D97-AF65-F5344CB8AC3E}">
        <p14:creationId xmlns:p14="http://schemas.microsoft.com/office/powerpoint/2010/main" val="28147358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a:extLst>
              <a:ext uri="{FF2B5EF4-FFF2-40B4-BE49-F238E27FC236}">
                <a16:creationId xmlns:a16="http://schemas.microsoft.com/office/drawing/2014/main" id="{B6A5AA8A-260B-8A4E-A59D-424FB42E573B}"/>
              </a:ext>
            </a:extLst>
          </p:cNvPr>
          <p:cNvSpPr txBox="1">
            <a:spLocks noChangeArrowheads="1"/>
          </p:cNvSpPr>
          <p:nvPr/>
        </p:nvSpPr>
        <p:spPr bwMode="auto">
          <a:xfrm>
            <a:off x="611188" y="549275"/>
            <a:ext cx="8137525"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600" b="1" dirty="0"/>
              <a:t>Cellar Cooling</a:t>
            </a:r>
          </a:p>
          <a:p>
            <a:pPr>
              <a:spcBef>
                <a:spcPct val="50000"/>
              </a:spcBef>
            </a:pPr>
            <a:endParaRPr lang="en-GB" altLang="en-US" sz="2600" dirty="0"/>
          </a:p>
          <a:p>
            <a:pPr>
              <a:spcBef>
                <a:spcPct val="50000"/>
              </a:spcBef>
            </a:pPr>
            <a:r>
              <a:rPr lang="en-GB" altLang="en-US" sz="2600" dirty="0"/>
              <a:t>Systems are thermostatically controlled to ensure a constant temperature within the range 10</a:t>
            </a:r>
            <a:r>
              <a:rPr lang="en-US" altLang="en-US" sz="2600" dirty="0">
                <a:cs typeface="Arial" panose="020B0604020202020204" pitchFamily="34" charset="0"/>
              </a:rPr>
              <a:t>°C to 14°C</a:t>
            </a:r>
          </a:p>
          <a:p>
            <a:pPr>
              <a:spcBef>
                <a:spcPct val="50000"/>
              </a:spcBef>
            </a:pPr>
            <a:endParaRPr lang="en-US" altLang="en-US" sz="2600" dirty="0">
              <a:cs typeface="Arial" panose="020B0604020202020204" pitchFamily="34" charset="0"/>
            </a:endParaRPr>
          </a:p>
          <a:p>
            <a:pPr>
              <a:spcBef>
                <a:spcPct val="50000"/>
              </a:spcBef>
            </a:pPr>
            <a:r>
              <a:rPr lang="en-US" altLang="en-US" sz="2600" dirty="0">
                <a:cs typeface="Arial" panose="020B0604020202020204" pitchFamily="34" charset="0"/>
              </a:rPr>
              <a:t>Cooling equipment should never be turned off as this can result in fobbing</a:t>
            </a:r>
          </a:p>
          <a:p>
            <a:pPr>
              <a:spcBef>
                <a:spcPct val="50000"/>
              </a:spcBef>
            </a:pPr>
            <a:endParaRPr lang="en-US" altLang="en-US" sz="2600" dirty="0">
              <a:cs typeface="Arial" panose="020B0604020202020204" pitchFamily="34" charset="0"/>
            </a:endParaRPr>
          </a:p>
          <a:p>
            <a:pPr>
              <a:spcBef>
                <a:spcPct val="50000"/>
              </a:spcBef>
            </a:pPr>
            <a:r>
              <a:rPr lang="en-US" altLang="en-US" sz="2600" dirty="0">
                <a:cs typeface="Arial" panose="020B0604020202020204" pitchFamily="34" charset="0"/>
              </a:rPr>
              <a:t>In addition to remote cooling vent the cellar with fresh air for 10 minutes daily </a:t>
            </a:r>
          </a:p>
        </p:txBody>
      </p:sp>
    </p:spTree>
    <p:extLst>
      <p:ext uri="{BB962C8B-B14F-4D97-AF65-F5344CB8AC3E}">
        <p14:creationId xmlns:p14="http://schemas.microsoft.com/office/powerpoint/2010/main" val="393257182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a:extLst>
              <a:ext uri="{FF2B5EF4-FFF2-40B4-BE49-F238E27FC236}">
                <a16:creationId xmlns:a16="http://schemas.microsoft.com/office/drawing/2014/main" id="{EB360292-1EDD-9D47-980A-0ECA5EAFC1D5}"/>
              </a:ext>
            </a:extLst>
          </p:cNvPr>
          <p:cNvSpPr txBox="1">
            <a:spLocks noChangeArrowheads="1"/>
          </p:cNvSpPr>
          <p:nvPr/>
        </p:nvSpPr>
        <p:spPr bwMode="auto">
          <a:xfrm>
            <a:off x="539750" y="765175"/>
            <a:ext cx="8064500"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600" b="1" dirty="0" err="1"/>
              <a:t>Stillaging</a:t>
            </a:r>
            <a:endParaRPr lang="en-GB" altLang="en-US" sz="2600" b="1" dirty="0"/>
          </a:p>
          <a:p>
            <a:pPr>
              <a:spcBef>
                <a:spcPct val="50000"/>
              </a:spcBef>
            </a:pPr>
            <a:endParaRPr lang="en-GB" altLang="en-US" sz="2600" b="1" dirty="0"/>
          </a:p>
          <a:p>
            <a:pPr>
              <a:spcBef>
                <a:spcPct val="50000"/>
              </a:spcBef>
            </a:pPr>
            <a:r>
              <a:rPr lang="en-GB" altLang="en-US" sz="2600" dirty="0"/>
              <a:t>The stillage is a platform used to raise the cask off the floor, secure the cask firmly in place, permit the cask to be tilted</a:t>
            </a:r>
          </a:p>
          <a:p>
            <a:pPr>
              <a:spcBef>
                <a:spcPct val="50000"/>
              </a:spcBef>
            </a:pPr>
            <a:endParaRPr lang="en-GB" altLang="en-US" sz="2600" dirty="0"/>
          </a:p>
          <a:p>
            <a:pPr>
              <a:spcBef>
                <a:spcPct val="50000"/>
              </a:spcBef>
            </a:pPr>
            <a:r>
              <a:rPr lang="en-GB" altLang="en-US" sz="2600" dirty="0"/>
              <a:t>In its most basic form it is a stone or brick staging</a:t>
            </a:r>
          </a:p>
          <a:p>
            <a:pPr>
              <a:spcBef>
                <a:spcPct val="50000"/>
              </a:spcBef>
            </a:pPr>
            <a:endParaRPr lang="en-GB" altLang="en-US" sz="2600" dirty="0"/>
          </a:p>
          <a:p>
            <a:pPr>
              <a:spcBef>
                <a:spcPct val="50000"/>
              </a:spcBef>
            </a:pPr>
            <a:r>
              <a:rPr lang="en-GB" altLang="en-US" sz="2600" dirty="0"/>
              <a:t>Self tilt systems are available</a:t>
            </a:r>
          </a:p>
          <a:p>
            <a:pPr>
              <a:spcBef>
                <a:spcPct val="50000"/>
              </a:spcBef>
            </a:pPr>
            <a:endParaRPr lang="en-GB" altLang="en-US" sz="2600" b="1" dirty="0"/>
          </a:p>
          <a:p>
            <a:pPr>
              <a:spcBef>
                <a:spcPct val="50000"/>
              </a:spcBef>
            </a:pPr>
            <a:endParaRPr lang="en-GB" altLang="en-US" dirty="0"/>
          </a:p>
        </p:txBody>
      </p:sp>
    </p:spTree>
    <p:extLst>
      <p:ext uri="{BB962C8B-B14F-4D97-AF65-F5344CB8AC3E}">
        <p14:creationId xmlns:p14="http://schemas.microsoft.com/office/powerpoint/2010/main" val="388596940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4">
            <a:extLst>
              <a:ext uri="{FF2B5EF4-FFF2-40B4-BE49-F238E27FC236}">
                <a16:creationId xmlns:a16="http://schemas.microsoft.com/office/drawing/2014/main" id="{D308CCEF-2B1D-1B45-BABC-E56D0104E90B}"/>
              </a:ext>
            </a:extLst>
          </p:cNvPr>
          <p:cNvSpPr txBox="1">
            <a:spLocks noChangeArrowheads="1"/>
          </p:cNvSpPr>
          <p:nvPr/>
        </p:nvSpPr>
        <p:spPr bwMode="auto">
          <a:xfrm>
            <a:off x="539750" y="476250"/>
            <a:ext cx="8208963" cy="322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2800" b="1"/>
              <a:t>The Management of Cask Conditioned Ales</a:t>
            </a:r>
          </a:p>
          <a:p>
            <a:pPr>
              <a:spcBef>
                <a:spcPct val="50000"/>
              </a:spcBef>
            </a:pPr>
            <a:endParaRPr lang="en-GB" altLang="en-US" sz="2800" b="1"/>
          </a:p>
          <a:p>
            <a:pPr>
              <a:spcBef>
                <a:spcPct val="50000"/>
              </a:spcBef>
            </a:pPr>
            <a:endParaRPr lang="en-GB" altLang="en-US"/>
          </a:p>
          <a:p>
            <a:pPr>
              <a:spcBef>
                <a:spcPct val="50000"/>
              </a:spcBef>
            </a:pPr>
            <a:endParaRPr lang="en-GB" altLang="en-US"/>
          </a:p>
          <a:p>
            <a:pPr>
              <a:spcBef>
                <a:spcPct val="50000"/>
              </a:spcBef>
            </a:pPr>
            <a:endParaRPr lang="en-GB" altLang="en-US"/>
          </a:p>
          <a:p>
            <a:pPr>
              <a:spcBef>
                <a:spcPct val="50000"/>
              </a:spcBef>
            </a:pPr>
            <a:endParaRPr lang="en-GB" altLang="en-US"/>
          </a:p>
          <a:p>
            <a:pPr>
              <a:spcBef>
                <a:spcPct val="50000"/>
              </a:spcBef>
            </a:pPr>
            <a:endParaRPr lang="en-GB" altLang="en-US"/>
          </a:p>
        </p:txBody>
      </p:sp>
      <p:pic>
        <p:nvPicPr>
          <p:cNvPr id="34821" name="Picture 5">
            <a:extLst>
              <a:ext uri="{FF2B5EF4-FFF2-40B4-BE49-F238E27FC236}">
                <a16:creationId xmlns:a16="http://schemas.microsoft.com/office/drawing/2014/main" id="{D4DCFA41-31E7-5742-8848-B014E7AD3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780"/>
          <a:stretch>
            <a:fillRect/>
          </a:stretch>
        </p:blipFill>
        <p:spPr bwMode="auto">
          <a:xfrm>
            <a:off x="254000" y="981075"/>
            <a:ext cx="8890000" cy="540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2763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4">
            <a:extLst>
              <a:ext uri="{FF2B5EF4-FFF2-40B4-BE49-F238E27FC236}">
                <a16:creationId xmlns:a16="http://schemas.microsoft.com/office/drawing/2014/main" id="{B98E918B-2BDB-E940-AD3C-97B550206A8D}"/>
              </a:ext>
            </a:extLst>
          </p:cNvPr>
          <p:cNvSpPr txBox="1">
            <a:spLocks noChangeArrowheads="1"/>
          </p:cNvSpPr>
          <p:nvPr/>
        </p:nvSpPr>
        <p:spPr bwMode="auto">
          <a:xfrm>
            <a:off x="539750" y="268859"/>
            <a:ext cx="8280400" cy="7109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400" b="1" dirty="0" err="1"/>
              <a:t>Stillaging</a:t>
            </a:r>
            <a:r>
              <a:rPr lang="en-GB" altLang="en-US" sz="2400" b="1" dirty="0"/>
              <a:t>: </a:t>
            </a:r>
            <a:r>
              <a:rPr lang="en-GB" altLang="en-US" sz="2200" dirty="0"/>
              <a:t>Casks should be </a:t>
            </a:r>
            <a:r>
              <a:rPr lang="en-GB" altLang="en-US" sz="2200" dirty="0" err="1"/>
              <a:t>stillaged</a:t>
            </a:r>
            <a:r>
              <a:rPr lang="en-GB" altLang="en-US" sz="2200" dirty="0"/>
              <a:t> on delivery and secured in a level position using wooden wedges, scotches, chocks.</a:t>
            </a:r>
          </a:p>
          <a:p>
            <a:pPr>
              <a:spcBef>
                <a:spcPct val="50000"/>
              </a:spcBef>
            </a:pPr>
            <a:endParaRPr lang="en-GB" altLang="en-US" sz="2200" dirty="0"/>
          </a:p>
          <a:p>
            <a:pPr>
              <a:spcBef>
                <a:spcPct val="50000"/>
              </a:spcBef>
            </a:pPr>
            <a:r>
              <a:rPr lang="en-GB" altLang="en-US" sz="2200" dirty="0"/>
              <a:t>The cask should be placed so that the shive is at the top and there is a clear gap of one inch between the base of the cask and the stillage itself</a:t>
            </a:r>
          </a:p>
          <a:p>
            <a:pPr>
              <a:spcBef>
                <a:spcPct val="50000"/>
              </a:spcBef>
            </a:pPr>
            <a:r>
              <a:rPr lang="en-GB" altLang="en-US" sz="2200" dirty="0"/>
              <a:t>This is so that the weight </a:t>
            </a:r>
          </a:p>
          <a:p>
            <a:pPr>
              <a:spcBef>
                <a:spcPct val="50000"/>
              </a:spcBef>
            </a:pPr>
            <a:r>
              <a:rPr lang="en-GB" altLang="en-US" sz="2200" dirty="0"/>
              <a:t>of the cask remains firmly on the wedges when it is tilted at a later date</a:t>
            </a:r>
          </a:p>
          <a:p>
            <a:pPr>
              <a:spcBef>
                <a:spcPct val="50000"/>
              </a:spcBef>
            </a:pPr>
            <a:endParaRPr lang="en-GB" altLang="en-US" sz="2200" dirty="0"/>
          </a:p>
          <a:p>
            <a:pPr>
              <a:spcBef>
                <a:spcPct val="50000"/>
              </a:spcBef>
            </a:pPr>
            <a:r>
              <a:rPr lang="en-GB" altLang="en-US" sz="2200" dirty="0"/>
              <a:t>Where cellar space is limited casks can be dispensed in the upright position using extractor rods</a:t>
            </a:r>
          </a:p>
          <a:p>
            <a:pPr>
              <a:spcBef>
                <a:spcPct val="50000"/>
              </a:spcBef>
            </a:pPr>
            <a:endParaRPr lang="en-GB" altLang="en-US" sz="2200" dirty="0"/>
          </a:p>
          <a:p>
            <a:pPr>
              <a:spcBef>
                <a:spcPct val="50000"/>
              </a:spcBef>
            </a:pPr>
            <a:r>
              <a:rPr lang="en-GB" altLang="en-US" sz="2200" dirty="0"/>
              <a:t>As with all methods of dispense you should be careful not to handle equipment that will come into contact with the product </a:t>
            </a:r>
          </a:p>
          <a:p>
            <a:pPr>
              <a:spcBef>
                <a:spcPct val="50000"/>
              </a:spcBef>
            </a:pPr>
            <a:endParaRPr lang="en-GB" altLang="en-US" sz="2400" dirty="0"/>
          </a:p>
        </p:txBody>
      </p:sp>
    </p:spTree>
    <p:extLst>
      <p:ext uri="{BB962C8B-B14F-4D97-AF65-F5344CB8AC3E}">
        <p14:creationId xmlns:p14="http://schemas.microsoft.com/office/powerpoint/2010/main" val="37348177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a:extLst>
              <a:ext uri="{FF2B5EF4-FFF2-40B4-BE49-F238E27FC236}">
                <a16:creationId xmlns:a16="http://schemas.microsoft.com/office/drawing/2014/main" id="{9CAD129A-9D9F-8D4A-8BA2-C5D0CCAA9D65}"/>
              </a:ext>
            </a:extLst>
          </p:cNvPr>
          <p:cNvSpPr txBox="1">
            <a:spLocks noChangeArrowheads="1"/>
          </p:cNvSpPr>
          <p:nvPr/>
        </p:nvSpPr>
        <p:spPr bwMode="auto">
          <a:xfrm>
            <a:off x="539750" y="765175"/>
            <a:ext cx="8208963"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200" b="1" dirty="0"/>
              <a:t>Sterilising</a:t>
            </a:r>
          </a:p>
          <a:p>
            <a:pPr>
              <a:spcBef>
                <a:spcPct val="50000"/>
              </a:spcBef>
            </a:pPr>
            <a:r>
              <a:rPr lang="en-GB" altLang="en-US" sz="2200" dirty="0"/>
              <a:t>The shive and keystone need to be carefully cleaned using dilute pipe cleaning solution applied with a scrubbing brush. This should be done immediately on arrival and well before venting to give the chemical time to destroy any micro-organisms</a:t>
            </a:r>
          </a:p>
          <a:p>
            <a:pPr>
              <a:spcBef>
                <a:spcPct val="50000"/>
              </a:spcBef>
            </a:pPr>
            <a:endParaRPr lang="en-GB" altLang="en-US" sz="2200" b="1" dirty="0"/>
          </a:p>
          <a:p>
            <a:pPr>
              <a:spcBef>
                <a:spcPct val="50000"/>
              </a:spcBef>
            </a:pPr>
            <a:r>
              <a:rPr lang="en-GB" altLang="en-US" sz="2200" b="1" dirty="0"/>
              <a:t>Venting</a:t>
            </a:r>
          </a:p>
          <a:p>
            <a:pPr>
              <a:spcBef>
                <a:spcPct val="50000"/>
              </a:spcBef>
            </a:pPr>
            <a:r>
              <a:rPr lang="en-GB" altLang="en-US" sz="2200" dirty="0"/>
              <a:t>Venting is carried out to allow secondary fermentation. Venting involves knocking out the sterilised tut in the shive</a:t>
            </a:r>
          </a:p>
        </p:txBody>
      </p:sp>
    </p:spTree>
    <p:extLst>
      <p:ext uri="{BB962C8B-B14F-4D97-AF65-F5344CB8AC3E}">
        <p14:creationId xmlns:p14="http://schemas.microsoft.com/office/powerpoint/2010/main" val="140826118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a:extLst>
              <a:ext uri="{FF2B5EF4-FFF2-40B4-BE49-F238E27FC236}">
                <a16:creationId xmlns:a16="http://schemas.microsoft.com/office/drawing/2014/main" id="{E28CDDAB-6E86-8D49-9F38-EB2F82E84873}"/>
              </a:ext>
            </a:extLst>
          </p:cNvPr>
          <p:cNvSpPr txBox="1">
            <a:spLocks noChangeArrowheads="1"/>
          </p:cNvSpPr>
          <p:nvPr/>
        </p:nvSpPr>
        <p:spPr bwMode="auto">
          <a:xfrm>
            <a:off x="395288" y="404813"/>
            <a:ext cx="8353425"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400" b="1" dirty="0"/>
              <a:t>Tapping</a:t>
            </a:r>
          </a:p>
          <a:p>
            <a:pPr>
              <a:spcBef>
                <a:spcPct val="50000"/>
              </a:spcBef>
            </a:pPr>
            <a:endParaRPr lang="en-GB" altLang="en-US" sz="2400" b="1" dirty="0"/>
          </a:p>
          <a:p>
            <a:pPr>
              <a:spcBef>
                <a:spcPct val="50000"/>
              </a:spcBef>
            </a:pPr>
            <a:r>
              <a:rPr lang="en-GB" altLang="en-US" sz="2200" dirty="0"/>
              <a:t>The following should be adopted as standard practice</a:t>
            </a:r>
          </a:p>
          <a:p>
            <a:pPr>
              <a:spcBef>
                <a:spcPct val="50000"/>
              </a:spcBef>
            </a:pPr>
            <a:endParaRPr lang="en-GB" altLang="en-US" sz="2200" dirty="0"/>
          </a:p>
          <a:p>
            <a:pPr>
              <a:spcBef>
                <a:spcPct val="50000"/>
              </a:spcBef>
              <a:buFontTx/>
              <a:buChar char="•"/>
            </a:pPr>
            <a:r>
              <a:rPr lang="en-GB" altLang="en-US" sz="2200" dirty="0"/>
              <a:t>Exchange the hard peg for a porous one</a:t>
            </a:r>
          </a:p>
          <a:p>
            <a:pPr>
              <a:spcBef>
                <a:spcPct val="50000"/>
              </a:spcBef>
              <a:buFontTx/>
              <a:buChar char="•"/>
            </a:pPr>
            <a:endParaRPr lang="en-GB" altLang="en-US" sz="2200" dirty="0"/>
          </a:p>
          <a:p>
            <a:pPr>
              <a:spcBef>
                <a:spcPct val="50000"/>
              </a:spcBef>
              <a:buFontTx/>
              <a:buChar char="•"/>
            </a:pPr>
            <a:r>
              <a:rPr lang="en-GB" altLang="en-US" sz="2200" dirty="0"/>
              <a:t>Ensure that the keystone is sterilised before penetrating it</a:t>
            </a:r>
          </a:p>
          <a:p>
            <a:pPr>
              <a:spcBef>
                <a:spcPct val="50000"/>
              </a:spcBef>
              <a:buFontTx/>
              <a:buChar char="•"/>
            </a:pPr>
            <a:endParaRPr lang="en-GB" altLang="en-US" sz="2200" dirty="0"/>
          </a:p>
          <a:p>
            <a:pPr>
              <a:spcBef>
                <a:spcPct val="50000"/>
              </a:spcBef>
              <a:buFontTx/>
              <a:buChar char="•"/>
            </a:pPr>
            <a:r>
              <a:rPr lang="en-GB" altLang="en-US" sz="2200" dirty="0"/>
              <a:t>Only used sterilised taps</a:t>
            </a:r>
          </a:p>
          <a:p>
            <a:pPr>
              <a:spcBef>
                <a:spcPct val="50000"/>
              </a:spcBef>
              <a:buFontTx/>
              <a:buChar char="•"/>
            </a:pPr>
            <a:endParaRPr lang="en-GB" altLang="en-US" sz="2200" dirty="0"/>
          </a:p>
          <a:p>
            <a:pPr>
              <a:spcBef>
                <a:spcPct val="50000"/>
              </a:spcBef>
              <a:buFontTx/>
              <a:buChar char="•"/>
            </a:pPr>
            <a:r>
              <a:rPr lang="en-GB" altLang="en-US" sz="2200" dirty="0"/>
              <a:t>Check that the locking nut on the tap is not loose</a:t>
            </a:r>
          </a:p>
          <a:p>
            <a:pPr>
              <a:spcBef>
                <a:spcPct val="50000"/>
              </a:spcBef>
            </a:pPr>
            <a:endParaRPr lang="en-GB" altLang="en-US" sz="2400" b="1" dirty="0"/>
          </a:p>
          <a:p>
            <a:pPr>
              <a:spcBef>
                <a:spcPct val="50000"/>
              </a:spcBef>
            </a:pPr>
            <a:endParaRPr lang="en-GB" altLang="en-US" dirty="0">
              <a:effectLst>
                <a:outerShdw blurRad="38100" dist="38100" dir="2700000" algn="tl">
                  <a:srgbClr val="000000"/>
                </a:outerShdw>
              </a:effectLst>
            </a:endParaRPr>
          </a:p>
        </p:txBody>
      </p:sp>
    </p:spTree>
    <p:extLst>
      <p:ext uri="{BB962C8B-B14F-4D97-AF65-F5344CB8AC3E}">
        <p14:creationId xmlns:p14="http://schemas.microsoft.com/office/powerpoint/2010/main" val="358510546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a:extLst>
              <a:ext uri="{FF2B5EF4-FFF2-40B4-BE49-F238E27FC236}">
                <a16:creationId xmlns:a16="http://schemas.microsoft.com/office/drawing/2014/main" id="{C53FC1E3-4FCD-6941-A683-62EBD0247EA2}"/>
              </a:ext>
            </a:extLst>
          </p:cNvPr>
          <p:cNvSpPr txBox="1">
            <a:spLocks noChangeArrowheads="1"/>
          </p:cNvSpPr>
          <p:nvPr/>
        </p:nvSpPr>
        <p:spPr bwMode="auto">
          <a:xfrm>
            <a:off x="468313" y="404813"/>
            <a:ext cx="8351837" cy="6401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400" b="1" dirty="0"/>
              <a:t>Conditioning</a:t>
            </a:r>
          </a:p>
          <a:p>
            <a:pPr>
              <a:spcBef>
                <a:spcPct val="50000"/>
              </a:spcBef>
            </a:pPr>
            <a:endParaRPr lang="en-GB" altLang="en-US" sz="2400" b="1" dirty="0"/>
          </a:p>
          <a:p>
            <a:pPr>
              <a:spcBef>
                <a:spcPct val="50000"/>
              </a:spcBef>
            </a:pPr>
            <a:r>
              <a:rPr lang="en-GB" altLang="en-US" sz="2200" dirty="0"/>
              <a:t>With pressure released secondary fermentation is allowed</a:t>
            </a:r>
          </a:p>
          <a:p>
            <a:pPr>
              <a:spcBef>
                <a:spcPct val="50000"/>
              </a:spcBef>
            </a:pPr>
            <a:endParaRPr lang="en-GB" altLang="en-US" sz="2200" dirty="0"/>
          </a:p>
          <a:p>
            <a:pPr>
              <a:spcBef>
                <a:spcPct val="50000"/>
              </a:spcBef>
            </a:pPr>
            <a:r>
              <a:rPr lang="en-GB" altLang="en-US" sz="2200" dirty="0"/>
              <a:t>The yeast consumes the final traces of sugar in the beer producing additional alcohol and CO</a:t>
            </a:r>
            <a:r>
              <a:rPr lang="en-GB" altLang="en-US" sz="2200" baseline="-25000" dirty="0"/>
              <a:t>2  </a:t>
            </a:r>
          </a:p>
          <a:p>
            <a:pPr>
              <a:spcBef>
                <a:spcPct val="50000"/>
              </a:spcBef>
            </a:pPr>
            <a:endParaRPr lang="en-GB" altLang="en-US" sz="2200" baseline="-25000" dirty="0"/>
          </a:p>
          <a:p>
            <a:pPr>
              <a:spcBef>
                <a:spcPct val="50000"/>
              </a:spcBef>
            </a:pPr>
            <a:r>
              <a:rPr lang="en-GB" altLang="en-US" sz="2200" dirty="0"/>
              <a:t>Some of this CO</a:t>
            </a:r>
            <a:r>
              <a:rPr lang="en-GB" altLang="en-US" sz="2200" baseline="-25000" dirty="0"/>
              <a:t>2 </a:t>
            </a:r>
            <a:r>
              <a:rPr lang="en-GB" altLang="en-US" sz="2200" dirty="0"/>
              <a:t> will be absorbed into the beer, increasing the beers condition, the rest will be released into the air</a:t>
            </a:r>
          </a:p>
          <a:p>
            <a:pPr>
              <a:spcBef>
                <a:spcPct val="50000"/>
              </a:spcBef>
            </a:pPr>
            <a:endParaRPr lang="en-GB" altLang="en-US" sz="2200" dirty="0"/>
          </a:p>
          <a:p>
            <a:pPr>
              <a:spcBef>
                <a:spcPct val="50000"/>
              </a:spcBef>
            </a:pPr>
            <a:r>
              <a:rPr lang="en-GB" altLang="en-US" sz="2200" dirty="0"/>
              <a:t>An indication that this will be white foam on top of the </a:t>
            </a:r>
            <a:r>
              <a:rPr lang="en-GB" altLang="en-US" sz="2200" dirty="0" err="1"/>
              <a:t>spile</a:t>
            </a:r>
            <a:r>
              <a:rPr lang="en-GB" altLang="en-US" sz="2200" dirty="0"/>
              <a:t> (peg)</a:t>
            </a:r>
          </a:p>
          <a:p>
            <a:pPr>
              <a:spcBef>
                <a:spcPct val="50000"/>
              </a:spcBef>
            </a:pPr>
            <a:endParaRPr lang="en-GB" altLang="en-US" sz="2200" dirty="0"/>
          </a:p>
          <a:p>
            <a:pPr>
              <a:spcBef>
                <a:spcPct val="50000"/>
              </a:spcBef>
            </a:pPr>
            <a:r>
              <a:rPr lang="en-GB" altLang="en-US" sz="2200" dirty="0"/>
              <a:t>Remove and replace </a:t>
            </a:r>
            <a:r>
              <a:rPr lang="en-GB" altLang="en-US" sz="2200" dirty="0" err="1"/>
              <a:t>spiles</a:t>
            </a:r>
            <a:r>
              <a:rPr lang="en-GB" altLang="en-US" sz="2200" dirty="0"/>
              <a:t> to prevent clogging</a:t>
            </a:r>
          </a:p>
          <a:p>
            <a:pPr>
              <a:spcBef>
                <a:spcPct val="50000"/>
              </a:spcBef>
            </a:pPr>
            <a:endParaRPr lang="en-GB" altLang="en-US" sz="2000" b="1" baseline="-25000" dirty="0"/>
          </a:p>
        </p:txBody>
      </p:sp>
    </p:spTree>
    <p:extLst>
      <p:ext uri="{BB962C8B-B14F-4D97-AF65-F5344CB8AC3E}">
        <p14:creationId xmlns:p14="http://schemas.microsoft.com/office/powerpoint/2010/main" val="339899181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a:extLst>
              <a:ext uri="{FF2B5EF4-FFF2-40B4-BE49-F238E27FC236}">
                <a16:creationId xmlns:a16="http://schemas.microsoft.com/office/drawing/2014/main" id="{E830F469-64E8-374B-BC77-361EB4D30774}"/>
              </a:ext>
            </a:extLst>
          </p:cNvPr>
          <p:cNvSpPr txBox="1">
            <a:spLocks noChangeArrowheads="1"/>
          </p:cNvSpPr>
          <p:nvPr/>
        </p:nvSpPr>
        <p:spPr bwMode="auto">
          <a:xfrm>
            <a:off x="539750" y="476250"/>
            <a:ext cx="8064500" cy="6324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400" b="1" dirty="0"/>
              <a:t>Connecting:</a:t>
            </a:r>
          </a:p>
          <a:p>
            <a:pPr>
              <a:spcBef>
                <a:spcPct val="50000"/>
              </a:spcBef>
            </a:pPr>
            <a:r>
              <a:rPr lang="en-GB" altLang="en-US" sz="2400" dirty="0"/>
              <a:t>Before dispense run off a small quantity of product and check the:</a:t>
            </a:r>
          </a:p>
          <a:p>
            <a:pPr marL="342900" indent="-342900">
              <a:spcBef>
                <a:spcPct val="50000"/>
              </a:spcBef>
              <a:buFont typeface="Arial" panose="020B0604020202020204" pitchFamily="34" charset="0"/>
              <a:buChar char="•"/>
            </a:pPr>
            <a:r>
              <a:rPr lang="en-GB" altLang="en-US" sz="2400" dirty="0"/>
              <a:t>Clarity</a:t>
            </a:r>
          </a:p>
          <a:p>
            <a:pPr marL="342900" indent="-342900">
              <a:spcBef>
                <a:spcPct val="50000"/>
              </a:spcBef>
              <a:buFont typeface="Arial" panose="020B0604020202020204" pitchFamily="34" charset="0"/>
              <a:buChar char="•"/>
            </a:pPr>
            <a:r>
              <a:rPr lang="en-GB" altLang="en-US" sz="2400" dirty="0"/>
              <a:t>Smell</a:t>
            </a:r>
          </a:p>
          <a:p>
            <a:pPr marL="342900" indent="-342900">
              <a:spcBef>
                <a:spcPct val="50000"/>
              </a:spcBef>
              <a:buFont typeface="Arial" panose="020B0604020202020204" pitchFamily="34" charset="0"/>
              <a:buChar char="•"/>
            </a:pPr>
            <a:r>
              <a:rPr lang="en-GB" altLang="en-US" sz="2400" dirty="0"/>
              <a:t>Taste</a:t>
            </a:r>
          </a:p>
          <a:p>
            <a:pPr>
              <a:spcBef>
                <a:spcPct val="50000"/>
              </a:spcBef>
              <a:buFontTx/>
              <a:buChar char="•"/>
            </a:pPr>
            <a:endParaRPr lang="en-GB" altLang="en-US" sz="2400" b="1" dirty="0"/>
          </a:p>
          <a:p>
            <a:pPr>
              <a:spcBef>
                <a:spcPct val="50000"/>
              </a:spcBef>
            </a:pPr>
            <a:r>
              <a:rPr lang="en-GB" altLang="en-US" sz="2400" b="1" dirty="0"/>
              <a:t>Holding:</a:t>
            </a:r>
          </a:p>
          <a:p>
            <a:pPr>
              <a:spcBef>
                <a:spcPct val="50000"/>
              </a:spcBef>
            </a:pPr>
            <a:r>
              <a:rPr lang="en-GB" altLang="en-US" sz="2400" dirty="0"/>
              <a:t>Keep pegged with a porous </a:t>
            </a:r>
            <a:r>
              <a:rPr lang="en-GB" altLang="en-US" sz="2400" dirty="0" err="1"/>
              <a:t>spile</a:t>
            </a:r>
            <a:r>
              <a:rPr lang="en-GB" altLang="en-US" sz="2400" dirty="0"/>
              <a:t> throughout service, replace with a hard peg when service is finished.</a:t>
            </a:r>
          </a:p>
          <a:p>
            <a:pPr>
              <a:spcBef>
                <a:spcPct val="50000"/>
              </a:spcBef>
              <a:buFontTx/>
              <a:buChar char="•"/>
            </a:pPr>
            <a:endParaRPr lang="en-GB" altLang="en-US" dirty="0"/>
          </a:p>
          <a:p>
            <a:pPr>
              <a:spcBef>
                <a:spcPct val="50000"/>
              </a:spcBef>
              <a:buFontTx/>
              <a:buChar char="•"/>
            </a:pPr>
            <a:endParaRPr lang="en-GB" altLang="en-US" dirty="0"/>
          </a:p>
          <a:p>
            <a:pPr>
              <a:spcBef>
                <a:spcPct val="50000"/>
              </a:spcBef>
              <a:buFontTx/>
              <a:buChar char="•"/>
            </a:pPr>
            <a:endParaRPr lang="en-GB" altLang="en-US" dirty="0"/>
          </a:p>
        </p:txBody>
      </p:sp>
    </p:spTree>
    <p:extLst>
      <p:ext uri="{BB962C8B-B14F-4D97-AF65-F5344CB8AC3E}">
        <p14:creationId xmlns:p14="http://schemas.microsoft.com/office/powerpoint/2010/main" val="341258733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a:extLst>
              <a:ext uri="{FF2B5EF4-FFF2-40B4-BE49-F238E27FC236}">
                <a16:creationId xmlns:a16="http://schemas.microsoft.com/office/drawing/2014/main" id="{6E73FF3D-DB88-224E-A0EE-B06D69534AE2}"/>
              </a:ext>
            </a:extLst>
          </p:cNvPr>
          <p:cNvSpPr txBox="1">
            <a:spLocks noChangeArrowheads="1"/>
          </p:cNvSpPr>
          <p:nvPr/>
        </p:nvSpPr>
        <p:spPr bwMode="auto">
          <a:xfrm>
            <a:off x="395288" y="476250"/>
            <a:ext cx="8497887" cy="584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200" b="1" dirty="0"/>
              <a:t>Tilting</a:t>
            </a:r>
          </a:p>
          <a:p>
            <a:pPr>
              <a:spcBef>
                <a:spcPct val="50000"/>
              </a:spcBef>
            </a:pPr>
            <a:endParaRPr lang="en-GB" altLang="en-US" sz="2200" b="1" dirty="0"/>
          </a:p>
          <a:p>
            <a:pPr>
              <a:spcBef>
                <a:spcPct val="50000"/>
              </a:spcBef>
            </a:pPr>
            <a:r>
              <a:rPr lang="en-GB" altLang="en-US" sz="2200" dirty="0"/>
              <a:t>This is done to draw off all saleable beer from a cask. Another term for this is stooped</a:t>
            </a:r>
          </a:p>
          <a:p>
            <a:pPr>
              <a:spcBef>
                <a:spcPct val="50000"/>
              </a:spcBef>
            </a:pPr>
            <a:endParaRPr lang="en-GB" altLang="en-US" sz="2200" dirty="0"/>
          </a:p>
          <a:p>
            <a:pPr>
              <a:spcBef>
                <a:spcPct val="50000"/>
              </a:spcBef>
              <a:buFontTx/>
              <a:buChar char="•"/>
            </a:pPr>
            <a:r>
              <a:rPr lang="en-GB" altLang="en-US" sz="2200" dirty="0"/>
              <a:t>Tilt at the close of session so that any disturbed sediment will settle</a:t>
            </a:r>
          </a:p>
          <a:p>
            <a:pPr>
              <a:spcBef>
                <a:spcPct val="50000"/>
              </a:spcBef>
            </a:pPr>
            <a:endParaRPr lang="en-GB" altLang="en-US" sz="2200" dirty="0"/>
          </a:p>
          <a:p>
            <a:pPr>
              <a:spcBef>
                <a:spcPct val="50000"/>
              </a:spcBef>
              <a:buFontTx/>
              <a:buChar char="•"/>
            </a:pPr>
            <a:r>
              <a:rPr lang="en-GB" altLang="en-US" sz="2200" dirty="0"/>
              <a:t>Tilt the cask when it is about 2/3 full</a:t>
            </a:r>
          </a:p>
          <a:p>
            <a:pPr>
              <a:spcBef>
                <a:spcPct val="50000"/>
              </a:spcBef>
              <a:buFontTx/>
              <a:buChar char="•"/>
            </a:pPr>
            <a:endParaRPr lang="en-GB" altLang="en-US" sz="2200" dirty="0"/>
          </a:p>
          <a:p>
            <a:pPr>
              <a:spcBef>
                <a:spcPct val="50000"/>
              </a:spcBef>
              <a:buFontTx/>
              <a:buChar char="•"/>
            </a:pPr>
            <a:r>
              <a:rPr lang="en-GB" altLang="en-US" sz="2200" dirty="0"/>
              <a:t>Tilt in a  gentle continuous action</a:t>
            </a:r>
          </a:p>
          <a:p>
            <a:pPr>
              <a:spcBef>
                <a:spcPct val="50000"/>
              </a:spcBef>
              <a:buFontTx/>
              <a:buChar char="•"/>
            </a:pPr>
            <a:endParaRPr lang="en-GB" altLang="en-US" sz="2200" dirty="0"/>
          </a:p>
          <a:p>
            <a:pPr>
              <a:spcBef>
                <a:spcPct val="50000"/>
              </a:spcBef>
              <a:buFontTx/>
              <a:buChar char="•"/>
            </a:pPr>
            <a:r>
              <a:rPr lang="en-GB" altLang="en-US" sz="2200" dirty="0"/>
              <a:t>Secure the rear of the cask with a block </a:t>
            </a:r>
          </a:p>
        </p:txBody>
      </p:sp>
    </p:spTree>
    <p:extLst>
      <p:ext uri="{BB962C8B-B14F-4D97-AF65-F5344CB8AC3E}">
        <p14:creationId xmlns:p14="http://schemas.microsoft.com/office/powerpoint/2010/main" val="152348089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a:extLst>
              <a:ext uri="{FF2B5EF4-FFF2-40B4-BE49-F238E27FC236}">
                <a16:creationId xmlns:a16="http://schemas.microsoft.com/office/drawing/2014/main" id="{070FABE9-719B-1342-96AD-82CA9EB73842}"/>
              </a:ext>
            </a:extLst>
          </p:cNvPr>
          <p:cNvSpPr txBox="1">
            <a:spLocks noChangeArrowheads="1"/>
          </p:cNvSpPr>
          <p:nvPr/>
        </p:nvSpPr>
        <p:spPr bwMode="auto">
          <a:xfrm>
            <a:off x="395288" y="392113"/>
            <a:ext cx="8351837"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200" b="1" dirty="0"/>
              <a:t>Returning or Filtering Back:</a:t>
            </a:r>
          </a:p>
          <a:p>
            <a:pPr>
              <a:spcBef>
                <a:spcPct val="50000"/>
              </a:spcBef>
              <a:buFontTx/>
              <a:buChar char="•"/>
            </a:pPr>
            <a:r>
              <a:rPr lang="en-GB" altLang="en-US" sz="2200" dirty="0"/>
              <a:t>Beer should not be returned to a cask that is less than ½ full</a:t>
            </a:r>
          </a:p>
          <a:p>
            <a:pPr>
              <a:spcBef>
                <a:spcPct val="50000"/>
              </a:spcBef>
              <a:buFontTx/>
              <a:buChar char="•"/>
            </a:pPr>
            <a:endParaRPr lang="en-GB" altLang="en-US" sz="2200" dirty="0"/>
          </a:p>
          <a:p>
            <a:pPr>
              <a:spcBef>
                <a:spcPct val="50000"/>
              </a:spcBef>
              <a:buFontTx/>
              <a:buChar char="•"/>
            </a:pPr>
            <a:r>
              <a:rPr lang="en-GB" altLang="en-US" sz="2200" dirty="0"/>
              <a:t>Only freshly drawn beer may be returned</a:t>
            </a:r>
          </a:p>
          <a:p>
            <a:pPr>
              <a:spcBef>
                <a:spcPct val="50000"/>
              </a:spcBef>
              <a:buFontTx/>
              <a:buChar char="•"/>
            </a:pPr>
            <a:endParaRPr lang="en-GB" altLang="en-US" sz="2200" dirty="0"/>
          </a:p>
          <a:p>
            <a:pPr>
              <a:spcBef>
                <a:spcPct val="50000"/>
              </a:spcBef>
              <a:buFontTx/>
              <a:buChar char="•"/>
            </a:pPr>
            <a:r>
              <a:rPr lang="en-GB" altLang="en-US" sz="2200" dirty="0"/>
              <a:t>Beer must be returned to the cask from which it was drawn</a:t>
            </a:r>
          </a:p>
          <a:p>
            <a:pPr>
              <a:spcBef>
                <a:spcPct val="50000"/>
              </a:spcBef>
            </a:pPr>
            <a:endParaRPr lang="en-GB" altLang="en-US" sz="2200" dirty="0"/>
          </a:p>
          <a:p>
            <a:pPr>
              <a:spcBef>
                <a:spcPct val="50000"/>
              </a:spcBef>
              <a:buFontTx/>
              <a:buChar char="•"/>
            </a:pPr>
            <a:r>
              <a:rPr lang="en-GB" altLang="en-US" sz="2200" dirty="0"/>
              <a:t>All equipment must be sterile</a:t>
            </a:r>
          </a:p>
          <a:p>
            <a:pPr>
              <a:spcBef>
                <a:spcPct val="50000"/>
              </a:spcBef>
              <a:buFontTx/>
              <a:buChar char="•"/>
            </a:pPr>
            <a:endParaRPr lang="en-GB" altLang="en-US" sz="2200" dirty="0"/>
          </a:p>
          <a:p>
            <a:pPr>
              <a:spcBef>
                <a:spcPct val="50000"/>
              </a:spcBef>
            </a:pPr>
            <a:r>
              <a:rPr lang="en-GB" altLang="en-US" sz="2200" b="1" dirty="0"/>
              <a:t>Disconnecting:</a:t>
            </a:r>
            <a:endParaRPr lang="en-GB" altLang="en-US" sz="2200" dirty="0"/>
          </a:p>
          <a:p>
            <a:pPr>
              <a:spcBef>
                <a:spcPct val="50000"/>
              </a:spcBef>
            </a:pPr>
            <a:r>
              <a:rPr lang="en-GB" altLang="en-US" sz="2200" dirty="0"/>
              <a:t>Remove the tap and clean, close the shive and keystone</a:t>
            </a:r>
          </a:p>
        </p:txBody>
      </p:sp>
    </p:spTree>
    <p:extLst>
      <p:ext uri="{BB962C8B-B14F-4D97-AF65-F5344CB8AC3E}">
        <p14:creationId xmlns:p14="http://schemas.microsoft.com/office/powerpoint/2010/main" val="394650270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a:extLst>
              <a:ext uri="{FF2B5EF4-FFF2-40B4-BE49-F238E27FC236}">
                <a16:creationId xmlns:a16="http://schemas.microsoft.com/office/drawing/2014/main" id="{12DCB52D-F3CE-B64F-A548-F123435D8785}"/>
              </a:ext>
            </a:extLst>
          </p:cNvPr>
          <p:cNvSpPr txBox="1">
            <a:spLocks noChangeArrowheads="1"/>
          </p:cNvSpPr>
          <p:nvPr/>
        </p:nvSpPr>
        <p:spPr bwMode="auto">
          <a:xfrm>
            <a:off x="611188" y="476250"/>
            <a:ext cx="8064500" cy="6878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400" b="1" dirty="0"/>
              <a:t>The Perfect Pint</a:t>
            </a:r>
          </a:p>
          <a:p>
            <a:pPr>
              <a:spcBef>
                <a:spcPct val="50000"/>
              </a:spcBef>
            </a:pPr>
            <a:endParaRPr lang="en-GB" altLang="en-US" sz="2400" b="1" dirty="0"/>
          </a:p>
          <a:p>
            <a:pPr>
              <a:spcBef>
                <a:spcPct val="50000"/>
              </a:spcBef>
              <a:buFontTx/>
              <a:buChar char="•"/>
            </a:pPr>
            <a:r>
              <a:rPr lang="en-GB" altLang="en-US" sz="2200" dirty="0"/>
              <a:t>Choose a glass of a style that suits the products being served and    your customers preference</a:t>
            </a:r>
          </a:p>
          <a:p>
            <a:pPr>
              <a:spcBef>
                <a:spcPct val="50000"/>
              </a:spcBef>
              <a:buFontTx/>
              <a:buChar char="•"/>
            </a:pPr>
            <a:r>
              <a:rPr lang="en-GB" altLang="en-US" sz="2200" dirty="0"/>
              <a:t>Use a branded glass </a:t>
            </a:r>
          </a:p>
          <a:p>
            <a:pPr>
              <a:spcBef>
                <a:spcPct val="50000"/>
              </a:spcBef>
              <a:buFontTx/>
              <a:buChar char="•"/>
            </a:pPr>
            <a:r>
              <a:rPr lang="en-GB" altLang="en-US" sz="2200" dirty="0"/>
              <a:t>Pick up by the base</a:t>
            </a:r>
          </a:p>
          <a:p>
            <a:pPr>
              <a:spcBef>
                <a:spcPct val="50000"/>
              </a:spcBef>
              <a:buFontTx/>
              <a:buChar char="•"/>
            </a:pPr>
            <a:r>
              <a:rPr lang="en-GB" altLang="en-US" sz="2200" dirty="0"/>
              <a:t>Make sure it is clean, dry, undamaged, stamped. Ensure all new glasses are washed before use to remove all manufacturing residues</a:t>
            </a:r>
          </a:p>
          <a:p>
            <a:pPr>
              <a:spcBef>
                <a:spcPct val="50000"/>
              </a:spcBef>
              <a:buFontTx/>
              <a:buChar char="•"/>
            </a:pPr>
            <a:r>
              <a:rPr lang="en-GB" altLang="en-US" sz="2200" dirty="0"/>
              <a:t>Hold glass at 45</a:t>
            </a:r>
            <a:r>
              <a:rPr lang="en-US" altLang="en-US" sz="2200" dirty="0">
                <a:cs typeface="Arial" panose="020B0604020202020204" pitchFamily="34" charset="0"/>
              </a:rPr>
              <a:t>° without allowing the glass to touch the nozzle (except swan neck)</a:t>
            </a:r>
          </a:p>
          <a:p>
            <a:pPr>
              <a:spcBef>
                <a:spcPct val="50000"/>
              </a:spcBef>
              <a:buFontTx/>
              <a:buChar char="•"/>
            </a:pPr>
            <a:r>
              <a:rPr lang="en-US" altLang="en-US" sz="2200" dirty="0">
                <a:cs typeface="Arial" panose="020B0604020202020204" pitchFamily="34" charset="0"/>
              </a:rPr>
              <a:t>When pouring keg beers open the tap fully and fill the glass</a:t>
            </a:r>
          </a:p>
          <a:p>
            <a:pPr>
              <a:spcBef>
                <a:spcPct val="50000"/>
              </a:spcBef>
              <a:buFontTx/>
              <a:buChar char="•"/>
            </a:pPr>
            <a:endParaRPr lang="en-US" altLang="en-US" sz="2400" b="1" dirty="0">
              <a:cs typeface="Arial" panose="020B0604020202020204" pitchFamily="34" charset="0"/>
            </a:endParaRPr>
          </a:p>
          <a:p>
            <a:pPr>
              <a:spcBef>
                <a:spcPct val="50000"/>
              </a:spcBef>
            </a:pPr>
            <a:endParaRPr lang="en-US" altLang="en-US" dirty="0">
              <a:cs typeface="Arial" panose="020B0604020202020204" pitchFamily="34" charset="0"/>
            </a:endParaRPr>
          </a:p>
          <a:p>
            <a:pPr>
              <a:spcBef>
                <a:spcPct val="50000"/>
              </a:spcBef>
              <a:buFontTx/>
              <a:buChar char="•"/>
            </a:pPr>
            <a:endParaRPr lang="en-US" altLang="en-US" dirty="0">
              <a:cs typeface="Arial" panose="020B0604020202020204" pitchFamily="34" charset="0"/>
            </a:endParaRPr>
          </a:p>
          <a:p>
            <a:pPr>
              <a:spcBef>
                <a:spcPct val="50000"/>
              </a:spcBef>
              <a:buFontTx/>
              <a:buChar char="•"/>
            </a:pPr>
            <a:endParaRPr lang="en-GB" altLang="en-US" dirty="0"/>
          </a:p>
        </p:txBody>
      </p:sp>
    </p:spTree>
    <p:extLst>
      <p:ext uri="{BB962C8B-B14F-4D97-AF65-F5344CB8AC3E}">
        <p14:creationId xmlns:p14="http://schemas.microsoft.com/office/powerpoint/2010/main" val="270726979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1" name="Picture 5">
            <a:extLst>
              <a:ext uri="{FF2B5EF4-FFF2-40B4-BE49-F238E27FC236}">
                <a16:creationId xmlns:a16="http://schemas.microsoft.com/office/drawing/2014/main" id="{15FC3FF1-265C-7F4E-99BD-05482A2332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3500438"/>
            <a:ext cx="218281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7">
            <a:extLst>
              <a:ext uri="{FF2B5EF4-FFF2-40B4-BE49-F238E27FC236}">
                <a16:creationId xmlns:a16="http://schemas.microsoft.com/office/drawing/2014/main" id="{65226C9B-26D5-2D42-8BB9-9C25F00F9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549275"/>
            <a:ext cx="6624637" cy="2154238"/>
          </a:xfrm>
          <a:prstGeom prst="rect">
            <a:avLst/>
          </a:prstGeom>
          <a:noFill/>
          <a:extLst>
            <a:ext uri="{909E8E84-426E-40DD-AFC4-6F175D3DCCD1}">
              <a14:hiddenFill xmlns:a14="http://schemas.microsoft.com/office/drawing/2010/main">
                <a:solidFill>
                  <a:srgbClr val="FFFFFF"/>
                </a:solidFill>
              </a14:hiddenFill>
            </a:ext>
          </a:extLst>
        </p:spPr>
      </p:pic>
      <p:sp>
        <p:nvSpPr>
          <p:cNvPr id="45064" name="Text Box 8">
            <a:extLst>
              <a:ext uri="{FF2B5EF4-FFF2-40B4-BE49-F238E27FC236}">
                <a16:creationId xmlns:a16="http://schemas.microsoft.com/office/drawing/2014/main" id="{C0FDADC9-AC6E-0249-A3B0-80A299480A01}"/>
              </a:ext>
            </a:extLst>
          </p:cNvPr>
          <p:cNvSpPr txBox="1">
            <a:spLocks noChangeArrowheads="1"/>
          </p:cNvSpPr>
          <p:nvPr/>
        </p:nvSpPr>
        <p:spPr bwMode="auto">
          <a:xfrm>
            <a:off x="1403350" y="3933825"/>
            <a:ext cx="2232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400" b="1">
                <a:solidFill>
                  <a:srgbClr val="008000"/>
                </a:solidFill>
              </a:rPr>
              <a:t>Swan Neck</a:t>
            </a:r>
          </a:p>
        </p:txBody>
      </p:sp>
    </p:spTree>
    <p:extLst>
      <p:ext uri="{BB962C8B-B14F-4D97-AF65-F5344CB8AC3E}">
        <p14:creationId xmlns:p14="http://schemas.microsoft.com/office/powerpoint/2010/main" val="308554305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FFC9C4-DB5F-0143-8FA1-148255FD5ECD}"/>
              </a:ext>
            </a:extLst>
          </p:cNvPr>
          <p:cNvSpPr>
            <a:spLocks noGrp="1"/>
          </p:cNvSpPr>
          <p:nvPr>
            <p:ph idx="1"/>
          </p:nvPr>
        </p:nvSpPr>
        <p:spPr>
          <a:xfrm>
            <a:off x="457200" y="536448"/>
            <a:ext cx="8229600" cy="5589715"/>
          </a:xfrm>
        </p:spPr>
        <p:txBody>
          <a:bodyPr>
            <a:normAutofit fontScale="25000" lnSpcReduction="20000"/>
          </a:bodyPr>
          <a:lstStyle/>
          <a:p>
            <a:pPr>
              <a:buFont typeface="Arial" panose="020B0604020202020204" pitchFamily="34" charset="0"/>
              <a:buChar char="•"/>
            </a:pPr>
            <a:r>
              <a:rPr lang="en-GB" sz="8000" dirty="0"/>
              <a:t>The cellar is usually the  main storage area for spirits and red wine in addition to beer</a:t>
            </a:r>
          </a:p>
          <a:p>
            <a:pPr>
              <a:buFont typeface="Arial" panose="020B0604020202020204" pitchFamily="34" charset="0"/>
              <a:buChar char="•"/>
            </a:pPr>
            <a:endParaRPr lang="en-GB" sz="8000" dirty="0"/>
          </a:p>
          <a:p>
            <a:pPr>
              <a:buFont typeface="Arial" panose="020B0604020202020204" pitchFamily="34" charset="0"/>
              <a:buChar char="•"/>
            </a:pPr>
            <a:r>
              <a:rPr lang="en-GB" sz="8000" dirty="0"/>
              <a:t>The cellar should be  dry and draught-free and hold a temperature of 55°F–60°F (13°C–16°C)</a:t>
            </a:r>
          </a:p>
          <a:p>
            <a:pPr>
              <a:buFont typeface="Arial" panose="020B0604020202020204" pitchFamily="34" charset="0"/>
              <a:buChar char="•"/>
            </a:pPr>
            <a:endParaRPr lang="en-GB" sz="8000" dirty="0"/>
          </a:p>
          <a:p>
            <a:pPr>
              <a:buFont typeface="Arial" panose="020B0604020202020204" pitchFamily="34" charset="0"/>
              <a:buChar char="•"/>
            </a:pPr>
            <a:r>
              <a:rPr lang="en-GB" sz="8000" dirty="0"/>
              <a:t>A refrigerated area of 50°F (10°C) for the storage of white and sparkling wines</a:t>
            </a:r>
          </a:p>
          <a:p>
            <a:pPr>
              <a:buFont typeface="Arial" panose="020B0604020202020204" pitchFamily="34" charset="0"/>
              <a:buChar char="•"/>
            </a:pPr>
            <a:endParaRPr lang="en-GB" sz="8000" dirty="0"/>
          </a:p>
          <a:p>
            <a:pPr>
              <a:buFont typeface="Arial" panose="020B0604020202020204" pitchFamily="34" charset="0"/>
              <a:buChar char="•"/>
            </a:pPr>
            <a:r>
              <a:rPr lang="en-GB" sz="8000" dirty="0"/>
              <a:t>A further refrigerated area of 43°–47°F (6°C–8°C)  is necessary only when the turnover of kegs is slow, otherwise they may be stored at 55°F–60°F (13°C–16°C)</a:t>
            </a:r>
          </a:p>
          <a:p>
            <a:pPr>
              <a:buFont typeface="Arial" panose="020B0604020202020204" pitchFamily="34" charset="0"/>
              <a:buChar char="•"/>
            </a:pPr>
            <a:endParaRPr lang="en-GB" sz="8000" dirty="0"/>
          </a:p>
          <a:p>
            <a:pPr>
              <a:buFont typeface="Arial" panose="020B0604020202020204" pitchFamily="34" charset="0"/>
              <a:buChar char="•"/>
            </a:pPr>
            <a:r>
              <a:rPr lang="en-GB" sz="8000" dirty="0"/>
              <a:t>An area held at a temperature of 55°F (13°C) for the storage of bottle beers and soft drinks</a:t>
            </a:r>
          </a:p>
          <a:p>
            <a:pPr>
              <a:buFont typeface="Arial" panose="020B0604020202020204" pitchFamily="34" charset="0"/>
              <a:buChar char="•"/>
            </a:pPr>
            <a:endParaRPr lang="en-GB" sz="8000" dirty="0"/>
          </a:p>
          <a:p>
            <a:pPr>
              <a:buFont typeface="Arial" panose="020B0604020202020204" pitchFamily="34" charset="0"/>
              <a:buChar char="•"/>
            </a:pPr>
            <a:r>
              <a:rPr lang="en-GB" sz="8000" dirty="0"/>
              <a:t>A totally separate area, from those above, for the storage of empty bottles, kegs and crates. </a:t>
            </a:r>
          </a:p>
          <a:p>
            <a:pPr marL="0" indent="0">
              <a:buNone/>
            </a:pPr>
            <a:endParaRPr lang="en-GB" dirty="0"/>
          </a:p>
          <a:p>
            <a:endParaRPr lang="en-GB" dirty="0"/>
          </a:p>
          <a:p>
            <a:endParaRPr lang="en-US" dirty="0"/>
          </a:p>
        </p:txBody>
      </p:sp>
    </p:spTree>
    <p:extLst>
      <p:ext uri="{BB962C8B-B14F-4D97-AF65-F5344CB8AC3E}">
        <p14:creationId xmlns:p14="http://schemas.microsoft.com/office/powerpoint/2010/main" val="388910033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700B-F65F-3645-B908-4E841F951BD1}"/>
              </a:ext>
            </a:extLst>
          </p:cNvPr>
          <p:cNvSpPr>
            <a:spLocks noGrp="1"/>
          </p:cNvSpPr>
          <p:nvPr>
            <p:ph type="title"/>
          </p:nvPr>
        </p:nvSpPr>
        <p:spPr>
          <a:xfrm>
            <a:off x="457200" y="274638"/>
            <a:ext cx="8229600" cy="613258"/>
          </a:xfrm>
        </p:spPr>
        <p:txBody>
          <a:bodyPr>
            <a:normAutofit/>
          </a:bodyPr>
          <a:lstStyle/>
          <a:p>
            <a:r>
              <a:rPr lang="en-US" sz="3200" b="1" dirty="0"/>
              <a:t>Cellar records</a:t>
            </a:r>
          </a:p>
        </p:txBody>
      </p:sp>
      <p:sp>
        <p:nvSpPr>
          <p:cNvPr id="3" name="Content Placeholder 2">
            <a:extLst>
              <a:ext uri="{FF2B5EF4-FFF2-40B4-BE49-F238E27FC236}">
                <a16:creationId xmlns:a16="http://schemas.microsoft.com/office/drawing/2014/main" id="{EF1A5401-F5DC-E846-BECA-303AF011825F}"/>
              </a:ext>
            </a:extLst>
          </p:cNvPr>
          <p:cNvSpPr>
            <a:spLocks noGrp="1"/>
          </p:cNvSpPr>
          <p:nvPr>
            <p:ph idx="1"/>
          </p:nvPr>
        </p:nvSpPr>
        <p:spPr>
          <a:xfrm>
            <a:off x="579120" y="1561504"/>
            <a:ext cx="8229600" cy="4525963"/>
          </a:xfrm>
        </p:spPr>
        <p:txBody>
          <a:bodyPr>
            <a:normAutofit/>
          </a:bodyPr>
          <a:lstStyle/>
          <a:p>
            <a:r>
              <a:rPr lang="en-US" sz="2400" dirty="0"/>
              <a:t>Cellar records book</a:t>
            </a:r>
          </a:p>
          <a:p>
            <a:r>
              <a:rPr lang="en-US" sz="2400" dirty="0"/>
              <a:t>Bin cards</a:t>
            </a:r>
          </a:p>
          <a:p>
            <a:r>
              <a:rPr lang="en-US" sz="2400" dirty="0"/>
              <a:t>Cellar control book</a:t>
            </a:r>
          </a:p>
          <a:p>
            <a:r>
              <a:rPr lang="en-US" sz="2400" dirty="0"/>
              <a:t>Beverages perpetual inventory ledger</a:t>
            </a:r>
          </a:p>
          <a:p>
            <a:r>
              <a:rPr lang="en-US" sz="2400" dirty="0"/>
              <a:t>Ullages or breakages</a:t>
            </a:r>
          </a:p>
          <a:p>
            <a:r>
              <a:rPr lang="en-US" sz="2400" dirty="0"/>
              <a:t>Empties return book</a:t>
            </a:r>
          </a:p>
          <a:p>
            <a:r>
              <a:rPr lang="en-US" sz="2400" dirty="0"/>
              <a:t>Hospitality book</a:t>
            </a:r>
          </a:p>
        </p:txBody>
      </p:sp>
    </p:spTree>
    <p:extLst>
      <p:ext uri="{BB962C8B-B14F-4D97-AF65-F5344CB8AC3E}">
        <p14:creationId xmlns:p14="http://schemas.microsoft.com/office/powerpoint/2010/main" val="385313014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5. The food and beverage service sequence</a:t>
            </a: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07040057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818B5-957C-6A40-977B-7F687857CB0C}"/>
              </a:ext>
            </a:extLst>
          </p:cNvPr>
          <p:cNvSpPr>
            <a:spLocks noGrp="1"/>
          </p:cNvSpPr>
          <p:nvPr>
            <p:ph type="title"/>
          </p:nvPr>
        </p:nvSpPr>
        <p:spPr>
          <a:xfrm>
            <a:off x="457200" y="274638"/>
            <a:ext cx="8229600" cy="763748"/>
          </a:xfrm>
        </p:spPr>
        <p:txBody>
          <a:bodyPr>
            <a:normAutofit/>
          </a:bodyPr>
          <a:lstStyle/>
          <a:p>
            <a:r>
              <a:rPr lang="en-GB" sz="3200" b="1" dirty="0"/>
              <a:t>Basic technical skills</a:t>
            </a:r>
          </a:p>
        </p:txBody>
      </p:sp>
      <p:sp>
        <p:nvSpPr>
          <p:cNvPr id="3" name="Content Placeholder 2">
            <a:extLst>
              <a:ext uri="{FF2B5EF4-FFF2-40B4-BE49-F238E27FC236}">
                <a16:creationId xmlns:a16="http://schemas.microsoft.com/office/drawing/2014/main" id="{0BC7BBC7-7678-F540-BAD1-81B5FD52418D}"/>
              </a:ext>
            </a:extLst>
          </p:cNvPr>
          <p:cNvSpPr>
            <a:spLocks noGrp="1"/>
          </p:cNvSpPr>
          <p:nvPr>
            <p:ph idx="1"/>
          </p:nvPr>
        </p:nvSpPr>
        <p:spPr>
          <a:xfrm>
            <a:off x="457200" y="1166018"/>
            <a:ext cx="8229600" cy="5417344"/>
          </a:xfrm>
        </p:spPr>
        <p:txBody>
          <a:bodyPr>
            <a:normAutofit fontScale="92500" lnSpcReduction="10000"/>
          </a:bodyPr>
          <a:lstStyle/>
          <a:p>
            <a:pPr marL="0" indent="0">
              <a:buNone/>
            </a:pPr>
            <a:r>
              <a:rPr lang="en-GB" sz="2600" dirty="0"/>
              <a:t>Its clear that basic technical skills cannot be taught by a presentation or a book, one needs to practise these skills. The following videos can help to show you each of the skills listed in the basic skills information sheet.</a:t>
            </a:r>
          </a:p>
          <a:p>
            <a:pPr marL="0" indent="0">
              <a:buNone/>
            </a:pPr>
            <a:endParaRPr lang="en-GB" sz="2000" dirty="0"/>
          </a:p>
          <a:p>
            <a:pPr marL="0" indent="0">
              <a:buNone/>
            </a:pPr>
            <a:r>
              <a:rPr lang="en-GB" sz="2800" dirty="0"/>
              <a:t>Using spoons and forks as tongs to serve food</a:t>
            </a:r>
          </a:p>
          <a:p>
            <a:pPr marL="0" indent="0">
              <a:buNone/>
            </a:pPr>
            <a:r>
              <a:rPr lang="en-GB" sz="2800" dirty="0">
                <a:hlinkClick r:id="rId2"/>
              </a:rPr>
              <a:t>https://www.youtube.com/watch?v=Y4-X7NZ2cFw</a:t>
            </a:r>
            <a:endParaRPr lang="en-GB" sz="2800" dirty="0"/>
          </a:p>
          <a:p>
            <a:pPr marL="0" indent="0">
              <a:buNone/>
            </a:pPr>
            <a:endParaRPr lang="en-GB" sz="2800" dirty="0"/>
          </a:p>
          <a:p>
            <a:pPr marL="0" indent="0">
              <a:buNone/>
            </a:pPr>
            <a:r>
              <a:rPr lang="en-GB" sz="2800" dirty="0"/>
              <a:t>Using spoons and forks as tongs to serve food</a:t>
            </a:r>
          </a:p>
          <a:p>
            <a:pPr marL="0" indent="0">
              <a:buNone/>
            </a:pPr>
            <a:r>
              <a:rPr lang="en-GB" sz="2800" dirty="0">
                <a:hlinkClick r:id="rId3"/>
              </a:rPr>
              <a:t>https://www.youtube.com/watch?v=W4igpb41Cto</a:t>
            </a:r>
            <a:endParaRPr lang="en-GB" sz="2800" dirty="0"/>
          </a:p>
          <a:p>
            <a:pPr marL="0" indent="0">
              <a:buNone/>
            </a:pPr>
            <a:endParaRPr lang="en-GB" sz="4000" dirty="0"/>
          </a:p>
          <a:p>
            <a:pPr marL="0" indent="0">
              <a:buNone/>
            </a:pPr>
            <a:r>
              <a:rPr lang="en-GB" sz="2800" dirty="0"/>
              <a:t>How to carry plates</a:t>
            </a:r>
          </a:p>
          <a:p>
            <a:pPr marL="0" indent="0">
              <a:buNone/>
            </a:pPr>
            <a:r>
              <a:rPr lang="en-GB" sz="2800" dirty="0">
                <a:hlinkClick r:id="rId4"/>
              </a:rPr>
              <a:t>https://www.youtube.com/watch?v=R2TDnErsHBs</a:t>
            </a:r>
            <a:endParaRPr lang="en-GB" sz="2800" dirty="0"/>
          </a:p>
          <a:p>
            <a:pPr marL="0" indent="0">
              <a:buNone/>
            </a:pPr>
            <a:endParaRPr lang="en-GB" sz="2000" dirty="0"/>
          </a:p>
          <a:p>
            <a:pPr marL="0" indent="0">
              <a:buNone/>
            </a:pPr>
            <a:endParaRPr lang="en-GB" sz="2200" dirty="0"/>
          </a:p>
          <a:p>
            <a:pPr marL="0" indent="0">
              <a:buNone/>
            </a:pPr>
            <a:endParaRPr lang="en-GB" sz="2000" dirty="0"/>
          </a:p>
        </p:txBody>
      </p:sp>
    </p:spTree>
    <p:extLst>
      <p:ext uri="{BB962C8B-B14F-4D97-AF65-F5344CB8AC3E}">
        <p14:creationId xmlns:p14="http://schemas.microsoft.com/office/powerpoint/2010/main" val="145198105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6A7386-FD7D-5E46-B6D4-7C4D27CADCAD}"/>
              </a:ext>
            </a:extLst>
          </p:cNvPr>
          <p:cNvSpPr>
            <a:spLocks noGrp="1"/>
          </p:cNvSpPr>
          <p:nvPr>
            <p:ph idx="1"/>
          </p:nvPr>
        </p:nvSpPr>
        <p:spPr>
          <a:xfrm>
            <a:off x="457200" y="557940"/>
            <a:ext cx="8229600" cy="5568224"/>
          </a:xfrm>
        </p:spPr>
        <p:txBody>
          <a:bodyPr>
            <a:normAutofit fontScale="92500" lnSpcReduction="10000"/>
          </a:bodyPr>
          <a:lstStyle/>
          <a:p>
            <a:pPr marL="0" indent="0">
              <a:buNone/>
            </a:pPr>
            <a:r>
              <a:rPr lang="en-GB" dirty="0"/>
              <a:t>Centerplate Spokane: How to Carry 4 Plates</a:t>
            </a:r>
          </a:p>
          <a:p>
            <a:pPr marL="0" indent="0">
              <a:buNone/>
            </a:pPr>
            <a:r>
              <a:rPr lang="en-GB" dirty="0">
                <a:hlinkClick r:id="rId2"/>
              </a:rPr>
              <a:t>https://www.youtube.com/watch?v=gPixpAY3Rac</a:t>
            </a:r>
            <a:endParaRPr lang="en-GB" dirty="0"/>
          </a:p>
          <a:p>
            <a:pPr marL="0" indent="0">
              <a:buNone/>
            </a:pPr>
            <a:endParaRPr lang="en-GB" dirty="0"/>
          </a:p>
          <a:p>
            <a:pPr marL="0" indent="0">
              <a:buNone/>
            </a:pPr>
            <a:r>
              <a:rPr lang="en-GB" dirty="0"/>
              <a:t>Centerplate Spokane: How to Use a Server Tray</a:t>
            </a:r>
          </a:p>
          <a:p>
            <a:pPr marL="0" indent="0">
              <a:buNone/>
            </a:pPr>
            <a:r>
              <a:rPr lang="en-GB" dirty="0">
                <a:hlinkClick r:id="rId3"/>
              </a:rPr>
              <a:t>https://www.youtube.com/watch?v=3-x8UWTu0vQ</a:t>
            </a:r>
            <a:endParaRPr lang="en-GB" dirty="0"/>
          </a:p>
          <a:p>
            <a:endParaRPr lang="en-GB" dirty="0"/>
          </a:p>
          <a:p>
            <a:pPr marL="0" indent="0">
              <a:buNone/>
            </a:pPr>
            <a:r>
              <a:rPr lang="en-GB" dirty="0"/>
              <a:t>How to carry wine glasses</a:t>
            </a:r>
          </a:p>
          <a:p>
            <a:pPr marL="0" indent="0">
              <a:buNone/>
            </a:pPr>
            <a:r>
              <a:rPr lang="en-GB" dirty="0">
                <a:hlinkClick r:id="rId4"/>
              </a:rPr>
              <a:t>https://www.youtube.com/watch?v=JrkTcHeH_oo</a:t>
            </a:r>
            <a:endParaRPr lang="en-GB" dirty="0"/>
          </a:p>
          <a:p>
            <a:endParaRPr lang="en-GB" dirty="0"/>
          </a:p>
          <a:p>
            <a:pPr marL="0" indent="0">
              <a:buNone/>
            </a:pPr>
            <a:r>
              <a:rPr lang="en-GB" dirty="0"/>
              <a:t>How To Tray Carry</a:t>
            </a:r>
          </a:p>
          <a:p>
            <a:pPr marL="0" indent="0">
              <a:buNone/>
            </a:pPr>
            <a:r>
              <a:rPr lang="en-GB" dirty="0">
                <a:hlinkClick r:id="rId5"/>
              </a:rPr>
              <a:t>https://www.youtube.com/watch?v=6ev4sJEBfWQ</a:t>
            </a:r>
            <a:endParaRPr lang="en-GB" dirty="0"/>
          </a:p>
          <a:p>
            <a:endParaRPr lang="en-GB" dirty="0"/>
          </a:p>
        </p:txBody>
      </p:sp>
    </p:spTree>
    <p:extLst>
      <p:ext uri="{BB962C8B-B14F-4D97-AF65-F5344CB8AC3E}">
        <p14:creationId xmlns:p14="http://schemas.microsoft.com/office/powerpoint/2010/main" val="120410572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2B59C-68E7-DE42-99C9-8649606346AC}"/>
              </a:ext>
            </a:extLst>
          </p:cNvPr>
          <p:cNvSpPr>
            <a:spLocks noGrp="1"/>
          </p:cNvSpPr>
          <p:nvPr>
            <p:ph type="title"/>
          </p:nvPr>
        </p:nvSpPr>
        <p:spPr>
          <a:xfrm>
            <a:off x="457200" y="274638"/>
            <a:ext cx="8229600" cy="804355"/>
          </a:xfrm>
        </p:spPr>
        <p:txBody>
          <a:bodyPr>
            <a:normAutofit/>
          </a:bodyPr>
          <a:lstStyle/>
          <a:p>
            <a:r>
              <a:rPr lang="en-GB" sz="3200" b="1" dirty="0"/>
              <a:t>Interpersonal skills</a:t>
            </a:r>
          </a:p>
        </p:txBody>
      </p:sp>
      <p:sp>
        <p:nvSpPr>
          <p:cNvPr id="3" name="Content Placeholder 2">
            <a:extLst>
              <a:ext uri="{FF2B5EF4-FFF2-40B4-BE49-F238E27FC236}">
                <a16:creationId xmlns:a16="http://schemas.microsoft.com/office/drawing/2014/main" id="{B0377268-9AA2-1F4B-A2A2-2EDD647711DA}"/>
              </a:ext>
            </a:extLst>
          </p:cNvPr>
          <p:cNvSpPr>
            <a:spLocks noGrp="1"/>
          </p:cNvSpPr>
          <p:nvPr>
            <p:ph idx="1"/>
          </p:nvPr>
        </p:nvSpPr>
        <p:spPr>
          <a:xfrm>
            <a:off x="457200" y="1624584"/>
            <a:ext cx="8229600" cy="4154423"/>
          </a:xfrm>
        </p:spPr>
        <p:txBody>
          <a:bodyPr>
            <a:normAutofit fontScale="92500" lnSpcReduction="10000"/>
          </a:bodyPr>
          <a:lstStyle/>
          <a:p>
            <a:pPr marL="0" indent="0" algn="ctr">
              <a:buNone/>
            </a:pPr>
            <a:r>
              <a:rPr lang="en-GB" sz="2400" dirty="0"/>
              <a:t>Interpersonal skills are the skills demonstrated when interacting with customers.</a:t>
            </a:r>
          </a:p>
          <a:p>
            <a:pPr marL="0" indent="0" algn="ctr">
              <a:buNone/>
            </a:pPr>
            <a:endParaRPr lang="en-GB" sz="2400" dirty="0"/>
          </a:p>
          <a:p>
            <a:pPr marL="0" indent="0" algn="ctr">
              <a:buNone/>
            </a:pPr>
            <a:r>
              <a:rPr lang="en-GB" sz="2400" dirty="0"/>
              <a:t>These skills are not just related to the verbal communications you have with your customers, but how you treat customers in various situations.</a:t>
            </a:r>
          </a:p>
          <a:p>
            <a:pPr marL="0" indent="0" algn="ctr">
              <a:buNone/>
            </a:pPr>
            <a:endParaRPr lang="en-GB" sz="2400" dirty="0"/>
          </a:p>
          <a:p>
            <a:pPr marL="0" indent="0" algn="ctr">
              <a:buNone/>
            </a:pPr>
            <a:r>
              <a:rPr lang="en-GB" sz="2400" dirty="0"/>
              <a:t>When you have customers, they should be the focus of your attention. </a:t>
            </a:r>
          </a:p>
          <a:p>
            <a:pPr marL="0" indent="0" algn="ctr">
              <a:buNone/>
            </a:pPr>
            <a:endParaRPr lang="en-GB" sz="2400" dirty="0"/>
          </a:p>
          <a:p>
            <a:pPr marL="0" indent="0" algn="ctr">
              <a:buNone/>
            </a:pPr>
            <a:r>
              <a:rPr lang="en-GB" sz="2400" dirty="0"/>
              <a:t>Customers should always be made to feel that they are being cared for and not that they are an intrusion into the operation.</a:t>
            </a:r>
          </a:p>
        </p:txBody>
      </p:sp>
    </p:spTree>
    <p:extLst>
      <p:ext uri="{BB962C8B-B14F-4D97-AF65-F5344CB8AC3E}">
        <p14:creationId xmlns:p14="http://schemas.microsoft.com/office/powerpoint/2010/main" val="383988523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DA2ABC-F37B-DE4A-8EEB-5B43A2C3EBDD}"/>
              </a:ext>
            </a:extLst>
          </p:cNvPr>
          <p:cNvSpPr>
            <a:spLocks noGrp="1"/>
          </p:cNvSpPr>
          <p:nvPr>
            <p:ph idx="1"/>
          </p:nvPr>
        </p:nvSpPr>
        <p:spPr>
          <a:xfrm>
            <a:off x="457200" y="320040"/>
            <a:ext cx="8229600" cy="5849112"/>
          </a:xfrm>
        </p:spPr>
        <p:txBody>
          <a:bodyPr>
            <a:normAutofit fontScale="92500"/>
          </a:bodyPr>
          <a:lstStyle/>
          <a:p>
            <a:pPr marL="0" indent="0">
              <a:buNone/>
            </a:pPr>
            <a:r>
              <a:rPr lang="en-GB" sz="2200" b="1" dirty="0"/>
              <a:t>Addressing customers: </a:t>
            </a:r>
            <a:r>
              <a:rPr lang="en-GB" sz="2200" dirty="0"/>
              <a:t>‘Sir’ or ‘Madam’ should be used when the customer’s name is not known. If the name is known, then the customer should be referred to as ‘Mr or Miss Smith’ etc. First names should only be used in less formal operations and where the customer has indicated that this is acceptable. </a:t>
            </a:r>
          </a:p>
          <a:p>
            <a:pPr marL="0" indent="0">
              <a:buNone/>
            </a:pPr>
            <a:endParaRPr lang="en-GB" sz="2200" dirty="0"/>
          </a:p>
          <a:p>
            <a:pPr marL="0" indent="0">
              <a:buNone/>
            </a:pPr>
            <a:r>
              <a:rPr lang="en-GB" sz="2200" b="1" dirty="0"/>
              <a:t>Dealing with incidents: </a:t>
            </a:r>
            <a:r>
              <a:rPr lang="en-GB" sz="2200" dirty="0"/>
              <a:t>when an unforeseen incident arises it must be dealt with promptly and efficiently without causing any more disturbance to any customers. Quick action will very often soothe the irate customer and ensure a return visit to your establishment.</a:t>
            </a:r>
          </a:p>
          <a:p>
            <a:pPr marL="0" indent="0">
              <a:buNone/>
            </a:pPr>
            <a:endParaRPr lang="en-GB" sz="2200" dirty="0"/>
          </a:p>
          <a:p>
            <a:pPr marL="0" indent="0">
              <a:buNone/>
            </a:pPr>
            <a:r>
              <a:rPr lang="en-GB" sz="2200" b="1" dirty="0"/>
              <a:t>Recording incidents: </a:t>
            </a:r>
            <a:r>
              <a:rPr lang="en-GB" sz="2200" dirty="0"/>
              <a:t>when any incident occurs, ensure an incident report is completed immediately. The following </a:t>
            </a:r>
            <a:r>
              <a:rPr lang="en-GB" sz="2200" dirty="0" err="1"/>
              <a:t>shuld</a:t>
            </a:r>
            <a:r>
              <a:rPr lang="en-GB" sz="2200" dirty="0"/>
              <a:t> be included in the report:</a:t>
            </a:r>
          </a:p>
          <a:p>
            <a:pPr marL="0" indent="0">
              <a:buNone/>
            </a:pPr>
            <a:endParaRPr lang="en-GB" sz="2200" dirty="0"/>
          </a:p>
          <a:p>
            <a:pPr marL="0" indent="0">
              <a:buNone/>
            </a:pPr>
            <a:r>
              <a:rPr lang="en-GB" sz="2200" dirty="0"/>
              <a:t>Place, date, time, nature of incident, action taken, staff involved, staff account, customers details, including name, address and contact details.</a:t>
            </a:r>
          </a:p>
          <a:p>
            <a:pPr marL="0" indent="0">
              <a:buNone/>
            </a:pPr>
            <a:endParaRPr lang="en-GB" sz="2200" dirty="0"/>
          </a:p>
          <a:p>
            <a:pPr marL="0" indent="0">
              <a:buNone/>
            </a:pPr>
            <a:endParaRPr lang="en-GB" sz="2200" dirty="0"/>
          </a:p>
          <a:p>
            <a:pPr marL="0" indent="0">
              <a:buNone/>
            </a:pPr>
            <a:endParaRPr lang="en-GB" sz="2200" dirty="0"/>
          </a:p>
          <a:p>
            <a:pPr marL="0" indent="0">
              <a:buNone/>
            </a:pPr>
            <a:endParaRPr lang="en-GB" sz="2200" dirty="0"/>
          </a:p>
          <a:p>
            <a:pPr marL="0" indent="0">
              <a:buNone/>
            </a:pPr>
            <a:endParaRPr lang="en-GB" sz="2200" dirty="0"/>
          </a:p>
        </p:txBody>
      </p:sp>
    </p:spTree>
    <p:extLst>
      <p:ext uri="{BB962C8B-B14F-4D97-AF65-F5344CB8AC3E}">
        <p14:creationId xmlns:p14="http://schemas.microsoft.com/office/powerpoint/2010/main" val="84293092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6986-7120-9E4D-AC78-ED1C29EC7E77}"/>
              </a:ext>
            </a:extLst>
          </p:cNvPr>
          <p:cNvSpPr>
            <a:spLocks noGrp="1"/>
          </p:cNvSpPr>
          <p:nvPr>
            <p:ph type="title"/>
          </p:nvPr>
        </p:nvSpPr>
        <p:spPr>
          <a:xfrm>
            <a:off x="2206752" y="372716"/>
            <a:ext cx="5382768" cy="1143000"/>
          </a:xfrm>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9DC97FA3-6A4F-F344-A366-BEEBF5B705FA}"/>
              </a:ext>
            </a:extLst>
          </p:cNvPr>
          <p:cNvSpPr>
            <a:spLocks noGrp="1"/>
          </p:cNvSpPr>
          <p:nvPr>
            <p:ph idx="1"/>
          </p:nvPr>
        </p:nvSpPr>
        <p:spPr>
          <a:xfrm>
            <a:off x="457200" y="2072640"/>
            <a:ext cx="8229600" cy="4053523"/>
          </a:xfrm>
        </p:spPr>
        <p:txBody>
          <a:bodyPr>
            <a:normAutofit fontScale="70000" lnSpcReduction="20000"/>
          </a:bodyPr>
          <a:lstStyle/>
          <a:p>
            <a:pPr marL="0" indent="0">
              <a:buNone/>
            </a:pPr>
            <a:r>
              <a:rPr lang="en-GB" dirty="0"/>
              <a:t>Typical food service incidents have been listed below. </a:t>
            </a:r>
          </a:p>
          <a:p>
            <a:pPr marL="0" indent="0">
              <a:buNone/>
            </a:pPr>
            <a:endParaRPr lang="en-GB" dirty="0"/>
          </a:p>
          <a:p>
            <a:pPr marL="0" indent="0">
              <a:buNone/>
            </a:pPr>
            <a:endParaRPr lang="en-GB" dirty="0"/>
          </a:p>
          <a:p>
            <a:pPr marL="514350" indent="-514350">
              <a:buAutoNum type="arabicPeriod"/>
            </a:pPr>
            <a:r>
              <a:rPr lang="en-GB" dirty="0"/>
              <a:t>Describe how you would deal with incident and the steps you should take.</a:t>
            </a:r>
          </a:p>
          <a:p>
            <a:pPr marL="514350" indent="-514350">
              <a:buAutoNum type="arabicPeriod"/>
            </a:pPr>
            <a:endParaRPr lang="en-GB" dirty="0"/>
          </a:p>
          <a:p>
            <a:r>
              <a:rPr lang="en-GB" dirty="0"/>
              <a:t>Spillages</a:t>
            </a:r>
          </a:p>
          <a:p>
            <a:r>
              <a:rPr lang="en-GB" dirty="0"/>
              <a:t>Returned food</a:t>
            </a:r>
          </a:p>
          <a:p>
            <a:r>
              <a:rPr lang="en-GB" dirty="0"/>
              <a:t>Lost property</a:t>
            </a:r>
          </a:p>
          <a:p>
            <a:r>
              <a:rPr lang="en-GB" dirty="0"/>
              <a:t>Illness ( customer)</a:t>
            </a:r>
          </a:p>
          <a:p>
            <a:r>
              <a:rPr lang="en-GB" dirty="0"/>
              <a:t>Alcohol over-consumption</a:t>
            </a:r>
          </a:p>
          <a:p>
            <a:r>
              <a:rPr lang="en-GB" dirty="0"/>
              <a:t>Unsatisfactory appearance</a:t>
            </a:r>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18393CFE-A5C8-E243-88A6-883C7C2B73CF}"/>
                  </a:ext>
                </a:extLst>
              </p:cNvPr>
              <p:cNvGraphicFramePr>
                <a:graphicFrameLocks noChangeAspect="1"/>
              </p:cNvGraphicFramePr>
              <p:nvPr>
                <p:extLst>
                  <p:ext uri="{D42A27DB-BD31-4B8C-83A1-F6EECF244321}">
                    <p14:modId xmlns:p14="http://schemas.microsoft.com/office/powerpoint/2010/main" val="3501923570"/>
                  </p:ext>
                </p:extLst>
              </p:nvPr>
            </p:nvGraphicFramePr>
            <p:xfrm>
              <a:off x="109728" y="0"/>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18393CFE-A5C8-E243-88A6-883C7C2B73CF}"/>
                  </a:ext>
                </a:extLst>
              </p:cNvPr>
              <p:cNvPicPr>
                <a:picLocks noGrp="1" noRot="1" noChangeAspect="1" noMove="1" noResize="1" noEditPoints="1" noAdjustHandles="1" noChangeArrowheads="1" noChangeShapeType="1" noCrop="1"/>
              </p:cNvPicPr>
              <p:nvPr/>
            </p:nvPicPr>
            <p:blipFill>
              <a:blip r:embed="rId3"/>
              <a:stretch>
                <a:fillRect/>
              </a:stretch>
            </p:blipFill>
            <p:spPr>
              <a:xfrm>
                <a:off x="109728" y="0"/>
                <a:ext cx="2445025" cy="1888433"/>
              </a:xfrm>
              <a:prstGeom prst="rect">
                <a:avLst/>
              </a:prstGeom>
            </p:spPr>
          </p:pic>
        </mc:Fallback>
      </mc:AlternateContent>
    </p:spTree>
    <p:extLst>
      <p:ext uri="{BB962C8B-B14F-4D97-AF65-F5344CB8AC3E}">
        <p14:creationId xmlns:p14="http://schemas.microsoft.com/office/powerpoint/2010/main" val="329941276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AA7F5-E219-8F45-80EF-F02CCB907C94}"/>
              </a:ext>
            </a:extLst>
          </p:cNvPr>
          <p:cNvSpPr>
            <a:spLocks noGrp="1"/>
          </p:cNvSpPr>
          <p:nvPr>
            <p:ph type="title"/>
          </p:nvPr>
        </p:nvSpPr>
        <p:spPr>
          <a:xfrm>
            <a:off x="457200" y="274638"/>
            <a:ext cx="8229600" cy="566610"/>
          </a:xfrm>
        </p:spPr>
        <p:txBody>
          <a:bodyPr>
            <a:normAutofit fontScale="90000"/>
          </a:bodyPr>
          <a:lstStyle/>
          <a:p>
            <a:r>
              <a:rPr lang="en-GB" sz="3200" b="1" dirty="0"/>
              <a:t>Customers with special needs</a:t>
            </a:r>
          </a:p>
        </p:txBody>
      </p:sp>
      <p:sp>
        <p:nvSpPr>
          <p:cNvPr id="3" name="Content Placeholder 2">
            <a:extLst>
              <a:ext uri="{FF2B5EF4-FFF2-40B4-BE49-F238E27FC236}">
                <a16:creationId xmlns:a16="http://schemas.microsoft.com/office/drawing/2014/main" id="{7E0C5412-B2B4-E348-86BD-FF86EC85954F}"/>
              </a:ext>
            </a:extLst>
          </p:cNvPr>
          <p:cNvSpPr>
            <a:spLocks noGrp="1"/>
          </p:cNvSpPr>
          <p:nvPr>
            <p:ph idx="1"/>
          </p:nvPr>
        </p:nvSpPr>
        <p:spPr>
          <a:xfrm>
            <a:off x="457200" y="1033590"/>
            <a:ext cx="8229600" cy="5720778"/>
          </a:xfrm>
        </p:spPr>
        <p:txBody>
          <a:bodyPr>
            <a:normAutofit fontScale="70000" lnSpcReduction="20000"/>
          </a:bodyPr>
          <a:lstStyle/>
          <a:p>
            <a:pPr marL="0" indent="0">
              <a:buNone/>
            </a:pPr>
            <a:r>
              <a:rPr lang="en-GB" sz="2900" b="1" dirty="0"/>
              <a:t>Children: </a:t>
            </a:r>
            <a:r>
              <a:rPr lang="en-GB" sz="2900" dirty="0"/>
              <a:t>if children are among the customers arriving in the foodservice area then take the lead in how to care for them from the parents, guardian or accompanying adults.</a:t>
            </a:r>
          </a:p>
          <a:p>
            <a:pPr marL="0" indent="0">
              <a:buNone/>
            </a:pPr>
            <a:endParaRPr lang="en-GB" sz="2900" dirty="0"/>
          </a:p>
          <a:p>
            <a:pPr marL="0" indent="0">
              <a:buNone/>
            </a:pPr>
            <a:r>
              <a:rPr lang="en-GB" sz="2900" dirty="0"/>
              <a:t>Check:</a:t>
            </a:r>
          </a:p>
          <a:p>
            <a:r>
              <a:rPr lang="en-GB" sz="2900" dirty="0"/>
              <a:t>Are high chairs/seat cushions required?</a:t>
            </a:r>
          </a:p>
          <a:p>
            <a:r>
              <a:rPr lang="en-GB" sz="2900" dirty="0"/>
              <a:t>Are children’s meal menus required?</a:t>
            </a:r>
          </a:p>
          <a:p>
            <a:r>
              <a:rPr lang="en-GB" sz="2900" dirty="0"/>
              <a:t>The portion size required if items are ordered from the standard menu</a:t>
            </a:r>
          </a:p>
          <a:p>
            <a:r>
              <a:rPr lang="en-GB" sz="2900" dirty="0"/>
              <a:t>The provision of children’s ‘give </a:t>
            </a:r>
            <a:r>
              <a:rPr lang="en-GB" sz="2900" dirty="0" err="1"/>
              <a:t>aways</a:t>
            </a:r>
            <a:r>
              <a:rPr lang="en-GB" sz="2900" dirty="0"/>
              <a:t>’, such as crayons, colouring books, etc</a:t>
            </a:r>
          </a:p>
          <a:p>
            <a:pPr marL="0" indent="0">
              <a:buNone/>
            </a:pPr>
            <a:endParaRPr lang="en-GB" sz="2900" dirty="0"/>
          </a:p>
          <a:p>
            <a:pPr marL="0" indent="0">
              <a:buNone/>
            </a:pPr>
            <a:r>
              <a:rPr lang="en-GB" sz="2900" dirty="0"/>
              <a:t>Remember:</a:t>
            </a:r>
          </a:p>
          <a:p>
            <a:r>
              <a:rPr lang="en-GB" sz="2900" dirty="0"/>
              <a:t>For the safety of both children and others, you should be aware of children’s</a:t>
            </a:r>
          </a:p>
          <a:p>
            <a:pPr marL="0" indent="0">
              <a:buNone/>
            </a:pPr>
            <a:r>
              <a:rPr lang="en-GB" sz="2900" dirty="0"/>
              <a:t>       movements</a:t>
            </a:r>
          </a:p>
          <a:p>
            <a:r>
              <a:rPr lang="en-GB" sz="2900" dirty="0"/>
              <a:t>Should the children be older, then they should be addressed as either ‘Sir’ or ‘Miss’</a:t>
            </a:r>
          </a:p>
          <a:p>
            <a:r>
              <a:rPr lang="en-GB" sz="2900" dirty="0"/>
              <a:t>Younger children should be served as promptly as possible</a:t>
            </a:r>
          </a:p>
          <a:p>
            <a:r>
              <a:rPr lang="en-GB" sz="2900" dirty="0"/>
              <a:t>Restrictions on the service of alcohol to minors.</a:t>
            </a:r>
          </a:p>
          <a:p>
            <a:pPr marL="0" indent="0">
              <a:buNone/>
            </a:pPr>
            <a:endParaRPr lang="en-GB" sz="2400" dirty="0"/>
          </a:p>
        </p:txBody>
      </p:sp>
    </p:spTree>
    <p:extLst>
      <p:ext uri="{BB962C8B-B14F-4D97-AF65-F5344CB8AC3E}">
        <p14:creationId xmlns:p14="http://schemas.microsoft.com/office/powerpoint/2010/main" val="23192197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42A01F-9895-BE46-8E07-3C05F07FAF63}"/>
              </a:ext>
            </a:extLst>
          </p:cNvPr>
          <p:cNvSpPr>
            <a:spLocks noGrp="1"/>
          </p:cNvSpPr>
          <p:nvPr>
            <p:ph idx="1"/>
          </p:nvPr>
        </p:nvSpPr>
        <p:spPr>
          <a:xfrm>
            <a:off x="371856" y="441960"/>
            <a:ext cx="8229600" cy="6416040"/>
          </a:xfrm>
        </p:spPr>
        <p:txBody>
          <a:bodyPr>
            <a:normAutofit/>
          </a:bodyPr>
          <a:lstStyle/>
          <a:p>
            <a:pPr marL="0" indent="0">
              <a:buNone/>
            </a:pPr>
            <a:r>
              <a:rPr lang="en-GB" sz="2000" b="1" dirty="0"/>
              <a:t>Customer mobility: </a:t>
            </a:r>
            <a:r>
              <a:rPr lang="en-GB" sz="2000" dirty="0"/>
              <a:t>Extra awareness is needed to meet the requirements of customers who may have additional needs, such as mobility difficulties. The following considerations should be given on these occasions</a:t>
            </a:r>
            <a:r>
              <a:rPr lang="en-GB" sz="2000" b="1" dirty="0"/>
              <a:t>:</a:t>
            </a:r>
          </a:p>
          <a:p>
            <a:pPr marL="0" indent="0">
              <a:buNone/>
            </a:pPr>
            <a:endParaRPr lang="en-GB" sz="2000" b="1" dirty="0"/>
          </a:p>
          <a:p>
            <a:r>
              <a:rPr lang="en-GB" sz="2000" dirty="0"/>
              <a:t>ask the customer how best they can be helped</a:t>
            </a:r>
          </a:p>
          <a:p>
            <a:r>
              <a:rPr lang="en-GB" sz="2000" dirty="0"/>
              <a:t>offer wheelchair users places at tables where there is adequate space for manoeuvrability.</a:t>
            </a:r>
          </a:p>
          <a:p>
            <a:r>
              <a:rPr lang="en-GB" sz="2000" dirty="0"/>
              <a:t>offer wheelchair users a place out of the main thoroughfare of customer/staff</a:t>
            </a:r>
          </a:p>
          <a:p>
            <a:r>
              <a:rPr lang="en-GB" sz="2000" dirty="0"/>
              <a:t>movement.</a:t>
            </a:r>
          </a:p>
          <a:p>
            <a:r>
              <a:rPr lang="en-GB" sz="2000" dirty="0"/>
              <a:t>offer wheelchair users a place with easy access to cloakrooms, exits and fire exits.</a:t>
            </a:r>
          </a:p>
          <a:p>
            <a:r>
              <a:rPr lang="en-GB" sz="2000" dirty="0"/>
              <a:t>never move the wheelchair without asking the customer first.</a:t>
            </a:r>
          </a:p>
          <a:p>
            <a:r>
              <a:rPr lang="en-GB" sz="2000" dirty="0"/>
              <a:t>place crutches or walking sticks in a safe but accessible and readily available position.</a:t>
            </a:r>
          </a:p>
          <a:p>
            <a:r>
              <a:rPr lang="en-GB" sz="2000" dirty="0"/>
              <a:t>ensuring that all items served or placed on to the table are near to the customer</a:t>
            </a:r>
          </a:p>
          <a:p>
            <a:pPr marL="0" indent="0">
              <a:buNone/>
            </a:pPr>
            <a:endParaRPr lang="en-GB" sz="2000" b="1" dirty="0"/>
          </a:p>
        </p:txBody>
      </p:sp>
    </p:spTree>
    <p:extLst>
      <p:ext uri="{BB962C8B-B14F-4D97-AF65-F5344CB8AC3E}">
        <p14:creationId xmlns:p14="http://schemas.microsoft.com/office/powerpoint/2010/main" val="157044630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A6FB76-44A7-C044-9152-5D494FAA5DC9}"/>
              </a:ext>
            </a:extLst>
          </p:cNvPr>
          <p:cNvSpPr>
            <a:spLocks noGrp="1"/>
          </p:cNvSpPr>
          <p:nvPr>
            <p:ph idx="1"/>
          </p:nvPr>
        </p:nvSpPr>
        <p:spPr>
          <a:xfrm>
            <a:off x="457200" y="502920"/>
            <a:ext cx="8229600" cy="5593080"/>
          </a:xfrm>
        </p:spPr>
        <p:txBody>
          <a:bodyPr>
            <a:normAutofit fontScale="55000" lnSpcReduction="20000"/>
          </a:bodyPr>
          <a:lstStyle/>
          <a:p>
            <a:pPr marL="0" indent="0">
              <a:buNone/>
            </a:pPr>
            <a:r>
              <a:rPr lang="en-GB" sz="4300" b="1" dirty="0"/>
              <a:t>Blind and partially sighted customers</a:t>
            </a:r>
            <a:r>
              <a:rPr lang="en-GB" sz="4300" dirty="0"/>
              <a:t>: awareness required to meet the needs of those customers who may be blind or partially sighted. The following considerations should be taken into account:</a:t>
            </a:r>
          </a:p>
          <a:p>
            <a:pPr marL="0" indent="0">
              <a:buNone/>
            </a:pPr>
            <a:endParaRPr lang="en-GB" sz="4300" dirty="0"/>
          </a:p>
          <a:p>
            <a:r>
              <a:rPr lang="en-GB" sz="4300" dirty="0"/>
              <a:t>talk to and treat the customer with additional needs as you would any other customer.</a:t>
            </a:r>
          </a:p>
          <a:p>
            <a:r>
              <a:rPr lang="en-GB" sz="4400" dirty="0"/>
              <a:t>ask the customer how best they can be helped</a:t>
            </a:r>
            <a:endParaRPr lang="en-GB" sz="4300" dirty="0"/>
          </a:p>
          <a:p>
            <a:r>
              <a:rPr lang="en-GB" sz="4300" dirty="0"/>
              <a:t>remember it is by touch that blind people ‘see’ and are made aware that they are involved in what is happening around them.</a:t>
            </a:r>
          </a:p>
          <a:p>
            <a:r>
              <a:rPr lang="en-GB" sz="4300" dirty="0"/>
              <a:t>do not talk to their companions as if the person was not there.</a:t>
            </a:r>
          </a:p>
          <a:p>
            <a:r>
              <a:rPr lang="en-GB" sz="4300" dirty="0"/>
              <a:t>offer to read menus or wine and drink lists.</a:t>
            </a:r>
          </a:p>
          <a:p>
            <a:pPr marL="0" indent="0">
              <a:buNone/>
            </a:pPr>
            <a:endParaRPr lang="en-GB" sz="4300" dirty="0"/>
          </a:p>
          <a:p>
            <a:pPr marL="0" indent="0">
              <a:buNone/>
            </a:pPr>
            <a:br>
              <a:rPr lang="en-GB" dirty="0"/>
            </a:br>
            <a:endParaRPr lang="en-GB" dirty="0"/>
          </a:p>
        </p:txBody>
      </p:sp>
    </p:spTree>
    <p:extLst>
      <p:ext uri="{BB962C8B-B14F-4D97-AF65-F5344CB8AC3E}">
        <p14:creationId xmlns:p14="http://schemas.microsoft.com/office/powerpoint/2010/main" val="284811374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7DEB2F-4078-1447-9E11-4B32AF9FA192}"/>
              </a:ext>
            </a:extLst>
          </p:cNvPr>
          <p:cNvSpPr>
            <a:spLocks noGrp="1"/>
          </p:cNvSpPr>
          <p:nvPr>
            <p:ph idx="1"/>
          </p:nvPr>
        </p:nvSpPr>
        <p:spPr>
          <a:xfrm>
            <a:off x="457200" y="576072"/>
            <a:ext cx="8229600" cy="4525963"/>
          </a:xfrm>
        </p:spPr>
        <p:txBody>
          <a:bodyPr>
            <a:normAutofit fontScale="85000" lnSpcReduction="20000"/>
          </a:bodyPr>
          <a:lstStyle/>
          <a:p>
            <a:pPr marL="0" indent="0">
              <a:buNone/>
            </a:pPr>
            <a:r>
              <a:rPr lang="en-GB" sz="2400" b="1" dirty="0"/>
              <a:t>Customers with communication difficulties: </a:t>
            </a:r>
            <a:r>
              <a:rPr lang="en-GB" sz="2400" dirty="0"/>
              <a:t>be aware of communication difficulties that may arise when, for example, customers are deaf or hard of hearing or have little understanding of the English language. In such cases the steps shown below may be helpful.</a:t>
            </a:r>
          </a:p>
          <a:p>
            <a:pPr marL="0" indent="0">
              <a:buNone/>
            </a:pPr>
            <a:endParaRPr lang="en-GB" sz="2400" dirty="0"/>
          </a:p>
          <a:p>
            <a:pPr marL="0" indent="0">
              <a:buNone/>
            </a:pPr>
            <a:endParaRPr lang="en-GB" sz="2400" dirty="0"/>
          </a:p>
          <a:p>
            <a:r>
              <a:rPr lang="en-GB" sz="2400" dirty="0"/>
              <a:t>speak directly to the customer.</a:t>
            </a:r>
          </a:p>
          <a:p>
            <a:r>
              <a:rPr lang="en-GB" sz="2400" dirty="0"/>
              <a:t>stand in such a position that the customer is able to see your face clearly.</a:t>
            </a:r>
          </a:p>
          <a:p>
            <a:r>
              <a:rPr lang="en-GB" sz="2400" dirty="0"/>
              <a:t>speak normally but more distinctly.</a:t>
            </a:r>
          </a:p>
          <a:p>
            <a:r>
              <a:rPr lang="en-GB" sz="2400" dirty="0"/>
              <a:t>describe food/drink items in simple, precise and plain language.</a:t>
            </a:r>
          </a:p>
          <a:p>
            <a:r>
              <a:rPr lang="en-GB" sz="2400" dirty="0"/>
              <a:t>seat customers away from possible excessive noise, as this is most uncomfortable for customers wearing hearing aids.</a:t>
            </a:r>
          </a:p>
          <a:p>
            <a:r>
              <a:rPr lang="en-GB" sz="2400" dirty="0"/>
              <a:t>always read back the food or drink order received to confirm all requests.</a:t>
            </a:r>
          </a:p>
          <a:p>
            <a:r>
              <a:rPr lang="en-GB" sz="2400" dirty="0"/>
              <a:t>listen attentively to what is being said to you to ensure you understand the customer’s requirements.</a:t>
            </a:r>
          </a:p>
          <a:p>
            <a:endParaRPr lang="en-GB" dirty="0"/>
          </a:p>
        </p:txBody>
      </p:sp>
    </p:spTree>
    <p:extLst>
      <p:ext uri="{BB962C8B-B14F-4D97-AF65-F5344CB8AC3E}">
        <p14:creationId xmlns:p14="http://schemas.microsoft.com/office/powerpoint/2010/main" val="22248431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A4259-BC0A-394C-8245-AF205D5861B3}"/>
              </a:ext>
            </a:extLst>
          </p:cNvPr>
          <p:cNvSpPr>
            <a:spLocks noGrp="1"/>
          </p:cNvSpPr>
          <p:nvPr>
            <p:ph type="title"/>
          </p:nvPr>
        </p:nvSpPr>
        <p:spPr>
          <a:xfrm>
            <a:off x="457200" y="274638"/>
            <a:ext cx="8229600" cy="603186"/>
          </a:xfrm>
        </p:spPr>
        <p:txBody>
          <a:bodyPr>
            <a:normAutofit/>
          </a:bodyPr>
          <a:lstStyle/>
          <a:p>
            <a:r>
              <a:rPr lang="en-GB" sz="3200" b="1" dirty="0"/>
              <a:t>Taking bookings</a:t>
            </a:r>
          </a:p>
        </p:txBody>
      </p:sp>
      <p:sp>
        <p:nvSpPr>
          <p:cNvPr id="3" name="Content Placeholder 2">
            <a:extLst>
              <a:ext uri="{FF2B5EF4-FFF2-40B4-BE49-F238E27FC236}">
                <a16:creationId xmlns:a16="http://schemas.microsoft.com/office/drawing/2014/main" id="{67B71C61-3A21-CA49-8C77-B52F9776D677}"/>
              </a:ext>
            </a:extLst>
          </p:cNvPr>
          <p:cNvSpPr>
            <a:spLocks noGrp="1"/>
          </p:cNvSpPr>
          <p:nvPr>
            <p:ph idx="1"/>
          </p:nvPr>
        </p:nvSpPr>
        <p:spPr>
          <a:xfrm>
            <a:off x="457200" y="997014"/>
            <a:ext cx="8229600" cy="4525963"/>
          </a:xfrm>
        </p:spPr>
        <p:txBody>
          <a:bodyPr>
            <a:normAutofit fontScale="92500" lnSpcReduction="10000"/>
          </a:bodyPr>
          <a:lstStyle/>
          <a:p>
            <a:pPr marL="0" indent="0">
              <a:buNone/>
            </a:pPr>
            <a:r>
              <a:rPr lang="en-GB" sz="2000" dirty="0"/>
              <a:t>Bookings may be taken by post, by email, via the internet, by telephone and in person. </a:t>
            </a:r>
          </a:p>
          <a:p>
            <a:pPr marL="0" indent="0">
              <a:buNone/>
            </a:pPr>
            <a:endParaRPr lang="en-GB" sz="2000" dirty="0"/>
          </a:p>
          <a:p>
            <a:pPr marL="0" indent="0">
              <a:buNone/>
            </a:pPr>
            <a:r>
              <a:rPr lang="en-GB" sz="2000" dirty="0"/>
              <a:t>Booking a table is often the first contact that a potential customer has with the establishment and it is  therefore important to give the right impression.</a:t>
            </a:r>
          </a:p>
          <a:p>
            <a:pPr marL="0" indent="0">
              <a:buNone/>
            </a:pPr>
            <a:endParaRPr lang="en-GB" sz="2000" dirty="0"/>
          </a:p>
          <a:p>
            <a:pPr marL="0" indent="0">
              <a:buNone/>
            </a:pPr>
            <a:r>
              <a:rPr lang="en-GB" sz="2000" b="1" dirty="0"/>
              <a:t>Procedure for taking bookings</a:t>
            </a:r>
          </a:p>
          <a:p>
            <a:pPr marL="0" indent="0">
              <a:buNone/>
            </a:pPr>
            <a:endParaRPr lang="en-GB" sz="2000" dirty="0"/>
          </a:p>
          <a:p>
            <a:pPr marL="0" indent="0">
              <a:buNone/>
            </a:pPr>
            <a:r>
              <a:rPr lang="en-GB" sz="2000" dirty="0"/>
              <a:t>When taking a booking the essential information required is:</a:t>
            </a:r>
          </a:p>
          <a:p>
            <a:pPr marL="0" indent="0">
              <a:buNone/>
            </a:pPr>
            <a:endParaRPr lang="en-GB" sz="2000" dirty="0"/>
          </a:p>
          <a:p>
            <a:pPr>
              <a:buFont typeface="Arial" panose="020B0604020202020204" pitchFamily="34" charset="0"/>
              <a:buChar char="•"/>
            </a:pPr>
            <a:r>
              <a:rPr lang="en-GB" sz="2000" dirty="0"/>
              <a:t>the customer’s name</a:t>
            </a:r>
          </a:p>
          <a:p>
            <a:pPr>
              <a:buFont typeface="Arial" panose="020B0604020202020204" pitchFamily="34" charset="0"/>
              <a:buChar char="•"/>
            </a:pPr>
            <a:r>
              <a:rPr lang="en-GB" sz="2000" dirty="0"/>
              <a:t>the date and time the booking is required</a:t>
            </a:r>
          </a:p>
          <a:p>
            <a:pPr>
              <a:buFont typeface="Arial" panose="020B0604020202020204" pitchFamily="34" charset="0"/>
              <a:buChar char="•"/>
            </a:pPr>
            <a:r>
              <a:rPr lang="en-GB" sz="2000" dirty="0"/>
              <a:t>the number of covers</a:t>
            </a:r>
          </a:p>
          <a:p>
            <a:pPr>
              <a:buFont typeface="Arial" panose="020B0604020202020204" pitchFamily="34" charset="0"/>
              <a:buChar char="•"/>
            </a:pPr>
            <a:r>
              <a:rPr lang="en-GB" sz="2000" dirty="0"/>
              <a:t>any special requirements</a:t>
            </a:r>
          </a:p>
        </p:txBody>
      </p:sp>
    </p:spTree>
    <p:extLst>
      <p:ext uri="{BB962C8B-B14F-4D97-AF65-F5344CB8AC3E}">
        <p14:creationId xmlns:p14="http://schemas.microsoft.com/office/powerpoint/2010/main" val="148942174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874D-8B3C-CD4E-B140-2F83AE359552}"/>
              </a:ext>
            </a:extLst>
          </p:cNvPr>
          <p:cNvSpPr>
            <a:spLocks noGrp="1"/>
          </p:cNvSpPr>
          <p:nvPr>
            <p:ph type="title"/>
          </p:nvPr>
        </p:nvSpPr>
        <p:spPr>
          <a:xfrm>
            <a:off x="457200" y="274638"/>
            <a:ext cx="8229600" cy="676338"/>
          </a:xfrm>
        </p:spPr>
        <p:txBody>
          <a:bodyPr>
            <a:normAutofit fontScale="90000"/>
          </a:bodyPr>
          <a:lstStyle/>
          <a:p>
            <a:r>
              <a:rPr lang="en-GB" sz="3200" b="1" dirty="0"/>
              <a:t>Preparation for service (mise </a:t>
            </a:r>
            <a:r>
              <a:rPr lang="en-GB" sz="3200" b="1" dirty="0" err="1"/>
              <a:t>en</a:t>
            </a:r>
            <a:r>
              <a:rPr lang="en-GB" sz="3200" b="1" dirty="0"/>
              <a:t> place) – order of work</a:t>
            </a:r>
          </a:p>
        </p:txBody>
      </p:sp>
      <p:sp>
        <p:nvSpPr>
          <p:cNvPr id="3" name="Content Placeholder 2">
            <a:extLst>
              <a:ext uri="{FF2B5EF4-FFF2-40B4-BE49-F238E27FC236}">
                <a16:creationId xmlns:a16="http://schemas.microsoft.com/office/drawing/2014/main" id="{C2C6B73C-BCF4-B440-89E2-EACAF3831446}"/>
              </a:ext>
            </a:extLst>
          </p:cNvPr>
          <p:cNvSpPr>
            <a:spLocks noGrp="1"/>
          </p:cNvSpPr>
          <p:nvPr>
            <p:ph idx="1"/>
          </p:nvPr>
        </p:nvSpPr>
        <p:spPr>
          <a:xfrm>
            <a:off x="457200" y="1063752"/>
            <a:ext cx="8229600" cy="5349240"/>
          </a:xfrm>
        </p:spPr>
        <p:txBody>
          <a:bodyPr>
            <a:normAutofit fontScale="70000" lnSpcReduction="20000"/>
          </a:bodyPr>
          <a:lstStyle/>
          <a:p>
            <a:pPr marL="0" indent="0">
              <a:buNone/>
            </a:pPr>
            <a:r>
              <a:rPr lang="en-GB" dirty="0"/>
              <a:t>The duties should proceed in a certain order so that they may be carried out effectively and efficiently.</a:t>
            </a:r>
          </a:p>
          <a:p>
            <a:pPr marL="0" indent="0">
              <a:buNone/>
            </a:pPr>
            <a:endParaRPr lang="en-GB" dirty="0"/>
          </a:p>
          <a:p>
            <a:pPr marL="0" indent="0">
              <a:buNone/>
            </a:pPr>
            <a:r>
              <a:rPr lang="en-GB" dirty="0"/>
              <a:t>A suggested order of work might be as follows:</a:t>
            </a:r>
          </a:p>
          <a:p>
            <a:pPr marL="0" indent="0">
              <a:buNone/>
            </a:pPr>
            <a:endParaRPr lang="en-GB" dirty="0"/>
          </a:p>
          <a:p>
            <a:pPr marL="514350" indent="-514350">
              <a:buFont typeface="+mj-lt"/>
              <a:buAutoNum type="arabicPeriod"/>
            </a:pPr>
            <a:r>
              <a:rPr lang="en-GB" dirty="0"/>
              <a:t>Dusting &amp;polishing</a:t>
            </a:r>
          </a:p>
          <a:p>
            <a:pPr marL="514350" indent="-514350">
              <a:buFont typeface="+mj-lt"/>
              <a:buAutoNum type="arabicPeriod"/>
            </a:pPr>
            <a:r>
              <a:rPr lang="en-GB" dirty="0"/>
              <a:t>Vacuuming </a:t>
            </a:r>
          </a:p>
          <a:p>
            <a:pPr marL="514350" indent="-514350">
              <a:buFont typeface="+mj-lt"/>
              <a:buAutoNum type="arabicPeriod"/>
            </a:pPr>
            <a:r>
              <a:rPr lang="en-GB" dirty="0"/>
              <a:t>Arrange tables and chairs according to the table plan </a:t>
            </a:r>
          </a:p>
          <a:p>
            <a:pPr marL="514350" indent="-514350">
              <a:buFont typeface="+mj-lt"/>
              <a:buAutoNum type="arabicPeriod"/>
            </a:pPr>
            <a:r>
              <a:rPr lang="en-GB" dirty="0"/>
              <a:t>Linen </a:t>
            </a:r>
          </a:p>
          <a:p>
            <a:pPr marL="514350" indent="-514350">
              <a:buFont typeface="+mj-lt"/>
              <a:buAutoNum type="arabicPeriod"/>
            </a:pPr>
            <a:r>
              <a:rPr lang="en-GB" dirty="0"/>
              <a:t>Accompaniments</a:t>
            </a:r>
          </a:p>
          <a:p>
            <a:pPr marL="514350" indent="-514350">
              <a:buFont typeface="+mj-lt"/>
              <a:buAutoNum type="arabicPeriod"/>
            </a:pPr>
            <a:r>
              <a:rPr lang="en-GB" dirty="0"/>
              <a:t>Hotplate</a:t>
            </a:r>
          </a:p>
          <a:p>
            <a:pPr marL="514350" indent="-514350">
              <a:buFont typeface="+mj-lt"/>
              <a:buAutoNum type="arabicPeriod"/>
            </a:pPr>
            <a:r>
              <a:rPr lang="en-GB" dirty="0"/>
              <a:t>Stillroom</a:t>
            </a:r>
          </a:p>
          <a:p>
            <a:pPr marL="514350" indent="-514350">
              <a:buFont typeface="+mj-lt"/>
              <a:buAutoNum type="arabicPeriod"/>
            </a:pPr>
            <a:r>
              <a:rPr lang="en-GB" dirty="0"/>
              <a:t>Sideboards/workstations</a:t>
            </a:r>
          </a:p>
          <a:p>
            <a:pPr marL="514350" indent="-514350">
              <a:buFont typeface="+mj-lt"/>
              <a:buAutoNum type="arabicPeriod"/>
            </a:pPr>
            <a:r>
              <a:rPr lang="en-GB" dirty="0"/>
              <a:t>Silver cleaning</a:t>
            </a:r>
          </a:p>
          <a:p>
            <a:pPr marL="514350" indent="-514350">
              <a:buFont typeface="+mj-lt"/>
              <a:buAutoNum type="arabicPeriod"/>
            </a:pPr>
            <a:r>
              <a:rPr lang="en-GB" dirty="0"/>
              <a:t>Other duties such as preparing trolleys</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90951797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B5D16-387A-A445-816C-267C0026C0C7}"/>
              </a:ext>
            </a:extLst>
          </p:cNvPr>
          <p:cNvSpPr>
            <a:spLocks noGrp="1"/>
          </p:cNvSpPr>
          <p:nvPr>
            <p:ph type="title"/>
          </p:nvPr>
        </p:nvSpPr>
        <p:spPr>
          <a:xfrm>
            <a:off x="457200" y="274638"/>
            <a:ext cx="8229600" cy="1445674"/>
          </a:xfrm>
        </p:spPr>
        <p:txBody>
          <a:bodyPr>
            <a:normAutofit/>
          </a:bodyPr>
          <a:lstStyle/>
          <a:p>
            <a:r>
              <a:rPr lang="en-GB" sz="3200" b="1" dirty="0"/>
              <a:t>Activity</a:t>
            </a:r>
            <a:br>
              <a:rPr lang="en-GB" sz="3200" b="1" dirty="0"/>
            </a:br>
            <a:r>
              <a:rPr lang="en-GB" sz="3200" b="1" dirty="0"/>
              <a:t>Mise-</a:t>
            </a:r>
            <a:r>
              <a:rPr lang="en-GB" sz="3200" b="1" dirty="0" err="1"/>
              <a:t>en</a:t>
            </a:r>
            <a:r>
              <a:rPr lang="en-GB" sz="3200" b="1" dirty="0"/>
              <a:t>-place</a:t>
            </a:r>
          </a:p>
        </p:txBody>
      </p:sp>
      <p:sp>
        <p:nvSpPr>
          <p:cNvPr id="3" name="Content Placeholder 2">
            <a:extLst>
              <a:ext uri="{FF2B5EF4-FFF2-40B4-BE49-F238E27FC236}">
                <a16:creationId xmlns:a16="http://schemas.microsoft.com/office/drawing/2014/main" id="{A46577C1-AAA4-1843-BCF4-C50C90F91568}"/>
              </a:ext>
            </a:extLst>
          </p:cNvPr>
          <p:cNvSpPr>
            <a:spLocks noGrp="1"/>
          </p:cNvSpPr>
          <p:nvPr>
            <p:ph idx="1"/>
          </p:nvPr>
        </p:nvSpPr>
        <p:spPr>
          <a:xfrm>
            <a:off x="457200" y="2057399"/>
            <a:ext cx="8229600" cy="4525963"/>
          </a:xfrm>
        </p:spPr>
        <p:txBody>
          <a:bodyPr>
            <a:normAutofit fontScale="92500" lnSpcReduction="20000"/>
          </a:bodyPr>
          <a:lstStyle/>
          <a:p>
            <a:pPr marL="0" indent="0">
              <a:buNone/>
            </a:pPr>
            <a:r>
              <a:rPr lang="en-GB" sz="2800" dirty="0"/>
              <a:t>Using the menu for the Winterton Sports Club evening dinner:</a:t>
            </a:r>
          </a:p>
          <a:p>
            <a:pPr marL="0" indent="0">
              <a:buNone/>
            </a:pPr>
            <a:endParaRPr lang="en-GB" sz="2800" dirty="0"/>
          </a:p>
          <a:p>
            <a:pPr marL="514350" indent="-514350">
              <a:buAutoNum type="arabicPeriod"/>
            </a:pPr>
            <a:r>
              <a:rPr lang="en-GB" sz="2800" dirty="0"/>
              <a:t>List the cutlery, flatware and hollow-ware needed for the menu.</a:t>
            </a:r>
          </a:p>
          <a:p>
            <a:pPr marL="514350" indent="-514350">
              <a:buAutoNum type="arabicPeriod"/>
            </a:pPr>
            <a:endParaRPr lang="en-GB" sz="2800" dirty="0"/>
          </a:p>
          <a:p>
            <a:pPr marL="514350" indent="-514350">
              <a:buAutoNum type="arabicPeriod"/>
            </a:pPr>
            <a:r>
              <a:rPr lang="en-GB" sz="2800" dirty="0"/>
              <a:t>Identify what needs to be loaded into the hotplate</a:t>
            </a:r>
          </a:p>
          <a:p>
            <a:pPr marL="514350" indent="-514350">
              <a:buAutoNum type="arabicPeriod"/>
            </a:pPr>
            <a:endParaRPr lang="en-GB" sz="2800" dirty="0"/>
          </a:p>
          <a:p>
            <a:pPr marL="514350" indent="-514350">
              <a:buAutoNum type="arabicPeriod"/>
            </a:pPr>
            <a:r>
              <a:rPr lang="en-GB" sz="2800" dirty="0"/>
              <a:t>List what you would need to stock on your sideboard</a:t>
            </a:r>
            <a:r>
              <a:rPr lang="en-GB" dirty="0"/>
              <a:t>.</a:t>
            </a:r>
          </a:p>
          <a:p>
            <a:pPr marL="514350" indent="-514350">
              <a:buAutoNum type="arabicPeriod"/>
            </a:pPr>
            <a:endParaRPr lang="en-GB" dirty="0"/>
          </a:p>
          <a:p>
            <a:pPr marL="514350" indent="-514350">
              <a:buAutoNum type="arabicPeriod"/>
            </a:pPr>
            <a:r>
              <a:rPr lang="en-GB" sz="2800" dirty="0"/>
              <a:t>Draw a diagram to show your table lay-up</a:t>
            </a:r>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DB8FA11B-C32B-7C48-B131-4A152D140FF6}"/>
                  </a:ext>
                </a:extLst>
              </p:cNvPr>
              <p:cNvGraphicFramePr>
                <a:graphicFrameLocks noChangeAspect="1"/>
              </p:cNvGraphicFramePr>
              <p:nvPr>
                <p:extLst>
                  <p:ext uri="{D42A27DB-BD31-4B8C-83A1-F6EECF244321}">
                    <p14:modId xmlns:p14="http://schemas.microsoft.com/office/powerpoint/2010/main" val="2544101863"/>
                  </p:ext>
                </p:extLst>
              </p:nvPr>
            </p:nvGraphicFramePr>
            <p:xfrm>
              <a:off x="109728" y="0"/>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DB8FA11B-C32B-7C48-B131-4A152D140FF6}"/>
                  </a:ext>
                </a:extLst>
              </p:cNvPr>
              <p:cNvPicPr>
                <a:picLocks noGrp="1" noRot="1" noChangeAspect="1" noMove="1" noResize="1" noEditPoints="1" noAdjustHandles="1" noChangeArrowheads="1" noChangeShapeType="1" noCrop="1"/>
              </p:cNvPicPr>
              <p:nvPr/>
            </p:nvPicPr>
            <p:blipFill>
              <a:blip r:embed="rId3"/>
              <a:stretch>
                <a:fillRect/>
              </a:stretch>
            </p:blipFill>
            <p:spPr>
              <a:xfrm>
                <a:off x="109728" y="0"/>
                <a:ext cx="2445025" cy="1888433"/>
              </a:xfrm>
              <a:prstGeom prst="rect">
                <a:avLst/>
              </a:prstGeom>
            </p:spPr>
          </p:pic>
        </mc:Fallback>
      </mc:AlternateContent>
    </p:spTree>
    <p:extLst>
      <p:ext uri="{BB962C8B-B14F-4D97-AF65-F5344CB8AC3E}">
        <p14:creationId xmlns:p14="http://schemas.microsoft.com/office/powerpoint/2010/main" val="189477342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E12A-DD96-B64C-8EDA-AA3EC8907E5D}"/>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1AFCAF40-D837-1B4A-96C6-58D16B5CC6F4}"/>
              </a:ext>
            </a:extLst>
          </p:cNvPr>
          <p:cNvSpPr>
            <a:spLocks noGrp="1"/>
          </p:cNvSpPr>
          <p:nvPr>
            <p:ph idx="1"/>
          </p:nvPr>
        </p:nvSpPr>
        <p:spPr/>
        <p:txBody>
          <a:bodyPr/>
          <a:lstStyle/>
          <a:p>
            <a:pPr marL="0" indent="0">
              <a:buNone/>
            </a:pPr>
            <a:r>
              <a:rPr lang="en-GB" sz="2400" dirty="0"/>
              <a:t>The Correct Way To Lay The Dinner Table</a:t>
            </a:r>
          </a:p>
          <a:p>
            <a:pPr marL="0" indent="0">
              <a:buNone/>
            </a:pPr>
            <a:r>
              <a:rPr lang="en-GB" sz="2400" dirty="0">
                <a:hlinkClick r:id="rId2"/>
              </a:rPr>
              <a:t>https://www.youtube.com/watch?v=69HnmC6Iugw&amp;feature=emb_title</a:t>
            </a:r>
            <a:endParaRPr lang="en-GB" sz="2400" dirty="0"/>
          </a:p>
          <a:p>
            <a:endParaRPr lang="en-GB" dirty="0"/>
          </a:p>
          <a:p>
            <a:pPr marL="0" indent="0">
              <a:buNone/>
            </a:pPr>
            <a:r>
              <a:rPr lang="en-GB" sz="2400" dirty="0"/>
              <a:t>How To Fold Fancy Looking Napkins</a:t>
            </a:r>
          </a:p>
          <a:p>
            <a:pPr marL="0" indent="0">
              <a:buNone/>
            </a:pPr>
            <a:r>
              <a:rPr lang="en-GB" sz="2400" dirty="0">
                <a:hlinkClick r:id="rId3"/>
              </a:rPr>
              <a:t>https://www.youtube.com/watch?feature=share&amp;v=vGPUh3LzDx0&amp;app=desktop</a:t>
            </a:r>
            <a:endParaRPr lang="en-GB" sz="2400" dirty="0"/>
          </a:p>
          <a:p>
            <a:pPr marL="0" indent="0">
              <a:buNone/>
            </a:pPr>
            <a:endParaRPr lang="en-GB" dirty="0"/>
          </a:p>
        </p:txBody>
      </p:sp>
    </p:spTree>
    <p:extLst>
      <p:ext uri="{BB962C8B-B14F-4D97-AF65-F5344CB8AC3E}">
        <p14:creationId xmlns:p14="http://schemas.microsoft.com/office/powerpoint/2010/main" val="64465526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CD90F-E4BB-EB4B-B252-2EAC2F506056}"/>
              </a:ext>
            </a:extLst>
          </p:cNvPr>
          <p:cNvSpPr>
            <a:spLocks noGrp="1"/>
          </p:cNvSpPr>
          <p:nvPr>
            <p:ph type="title"/>
          </p:nvPr>
        </p:nvSpPr>
        <p:spPr>
          <a:xfrm>
            <a:off x="457200" y="274638"/>
            <a:ext cx="8229600" cy="701755"/>
          </a:xfrm>
        </p:spPr>
        <p:txBody>
          <a:bodyPr>
            <a:normAutofit/>
          </a:bodyPr>
          <a:lstStyle/>
          <a:p>
            <a:r>
              <a:rPr lang="en-GB" sz="3200" b="1" dirty="0"/>
              <a:t>Bar mise-</a:t>
            </a:r>
            <a:r>
              <a:rPr lang="en-GB" sz="3200" b="1" dirty="0" err="1"/>
              <a:t>en</a:t>
            </a:r>
            <a:r>
              <a:rPr lang="en-GB" sz="3200" b="1" dirty="0"/>
              <a:t>-place</a:t>
            </a:r>
          </a:p>
        </p:txBody>
      </p:sp>
      <p:sp>
        <p:nvSpPr>
          <p:cNvPr id="3" name="Content Placeholder 2">
            <a:extLst>
              <a:ext uri="{FF2B5EF4-FFF2-40B4-BE49-F238E27FC236}">
                <a16:creationId xmlns:a16="http://schemas.microsoft.com/office/drawing/2014/main" id="{D98D7509-AE22-FE4A-BC87-ED6121F977D3}"/>
              </a:ext>
            </a:extLst>
          </p:cNvPr>
          <p:cNvSpPr>
            <a:spLocks noGrp="1"/>
          </p:cNvSpPr>
          <p:nvPr>
            <p:ph idx="1"/>
          </p:nvPr>
        </p:nvSpPr>
        <p:spPr>
          <a:xfrm>
            <a:off x="457200" y="1166018"/>
            <a:ext cx="8229600" cy="5203785"/>
          </a:xfrm>
        </p:spPr>
        <p:txBody>
          <a:bodyPr>
            <a:normAutofit fontScale="92500"/>
          </a:bodyPr>
          <a:lstStyle/>
          <a:p>
            <a:pPr marL="514350" indent="-514350">
              <a:buFont typeface="+mj-lt"/>
              <a:buAutoNum type="arabicPeriod"/>
            </a:pPr>
            <a:r>
              <a:rPr lang="en-GB" sz="2400" dirty="0"/>
              <a:t>Open the bar.</a:t>
            </a:r>
          </a:p>
          <a:p>
            <a:pPr marL="514350" indent="-514350">
              <a:buFont typeface="+mj-lt"/>
              <a:buAutoNum type="arabicPeriod"/>
            </a:pPr>
            <a:r>
              <a:rPr lang="en-GB" sz="2400" dirty="0"/>
              <a:t>Bar silver requiring cleaning to be taken to the silver person.</a:t>
            </a:r>
          </a:p>
          <a:p>
            <a:pPr marL="514350" indent="-514350">
              <a:buFont typeface="+mj-lt"/>
              <a:buAutoNum type="arabicPeriod"/>
            </a:pPr>
            <a:r>
              <a:rPr lang="en-GB" sz="2400" dirty="0"/>
              <a:t>Clear any debris left from the previous day.</a:t>
            </a:r>
          </a:p>
          <a:p>
            <a:pPr marL="514350" indent="-514350">
              <a:buFont typeface="+mj-lt"/>
              <a:buAutoNum type="arabicPeriod"/>
            </a:pPr>
            <a:r>
              <a:rPr lang="en-GB" sz="2400" dirty="0"/>
              <a:t>Wipe down bar tops.</a:t>
            </a:r>
          </a:p>
          <a:p>
            <a:pPr marL="514350" indent="-514350">
              <a:buFont typeface="+mj-lt"/>
              <a:buAutoNum type="arabicPeriod"/>
            </a:pPr>
            <a:r>
              <a:rPr lang="en-GB" sz="2400" dirty="0"/>
              <a:t>Clean shelves and swab the bar floor.</a:t>
            </a:r>
          </a:p>
          <a:p>
            <a:pPr marL="514350" indent="-514350">
              <a:buFont typeface="+mj-lt"/>
              <a:buAutoNum type="arabicPeriod"/>
            </a:pPr>
            <a:r>
              <a:rPr lang="en-GB" sz="2400" dirty="0"/>
              <a:t>Check optics.</a:t>
            </a:r>
          </a:p>
          <a:p>
            <a:pPr marL="514350" indent="-514350">
              <a:buFont typeface="+mj-lt"/>
              <a:buAutoNum type="arabicPeriod"/>
            </a:pPr>
            <a:r>
              <a:rPr lang="en-GB" sz="2400" dirty="0"/>
              <a:t>Restock the bar with beverage items as required.</a:t>
            </a:r>
          </a:p>
          <a:p>
            <a:pPr marL="514350" indent="-514350">
              <a:buFont typeface="+mj-lt"/>
              <a:buAutoNum type="arabicPeriod"/>
            </a:pPr>
            <a:r>
              <a:rPr lang="en-GB" sz="2400" dirty="0"/>
              <a:t>Prepare ice buckets, wine coolers, service trays and water jugs.</a:t>
            </a:r>
          </a:p>
          <a:p>
            <a:pPr marL="514350" indent="-514350">
              <a:buFont typeface="+mj-lt"/>
              <a:buAutoNum type="arabicPeriod"/>
            </a:pPr>
            <a:r>
              <a:rPr lang="en-GB" sz="2400" dirty="0"/>
              <a:t>Check pads and wine lists; line up, clean and polish </a:t>
            </a:r>
            <a:r>
              <a:rPr lang="en-GB" sz="2400" dirty="0" err="1"/>
              <a:t>ap.ritif</a:t>
            </a:r>
            <a:r>
              <a:rPr lang="en-GB" sz="2400" dirty="0"/>
              <a:t> glasses.</a:t>
            </a:r>
          </a:p>
          <a:p>
            <a:pPr marL="514350" indent="-514350">
              <a:buFont typeface="+mj-lt"/>
              <a:buAutoNum type="arabicPeriod"/>
            </a:pPr>
            <a:r>
              <a:rPr lang="en-GB" sz="2400" dirty="0"/>
              <a:t>Prepare and check the liqueur trolley for glasses, stock and bottle presentation.</a:t>
            </a:r>
          </a:p>
          <a:p>
            <a:pPr marL="514350" indent="-514350">
              <a:buFont typeface="+mj-lt"/>
              <a:buAutoNum type="arabicPeriod"/>
            </a:pPr>
            <a:r>
              <a:rPr lang="en-GB" sz="2400" dirty="0"/>
              <a:t>Prepare the bar service top according to the standards of the establishment</a:t>
            </a:r>
          </a:p>
        </p:txBody>
      </p:sp>
    </p:spTree>
    <p:extLst>
      <p:ext uri="{BB962C8B-B14F-4D97-AF65-F5344CB8AC3E}">
        <p14:creationId xmlns:p14="http://schemas.microsoft.com/office/powerpoint/2010/main" val="375317939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0D4DE-FD3C-DA44-B60F-446272CF85E6}"/>
              </a:ext>
            </a:extLst>
          </p:cNvPr>
          <p:cNvSpPr>
            <a:spLocks noGrp="1"/>
          </p:cNvSpPr>
          <p:nvPr>
            <p:ph type="title"/>
          </p:nvPr>
        </p:nvSpPr>
        <p:spPr>
          <a:xfrm>
            <a:off x="457200" y="274638"/>
            <a:ext cx="8229600" cy="457199"/>
          </a:xfrm>
        </p:spPr>
        <p:txBody>
          <a:bodyPr>
            <a:normAutofit fontScale="90000"/>
          </a:bodyPr>
          <a:lstStyle/>
          <a:p>
            <a:r>
              <a:rPr lang="en-GB" sz="3200" b="1" dirty="0"/>
              <a:t>Order of service (table service)</a:t>
            </a:r>
          </a:p>
        </p:txBody>
      </p:sp>
      <p:graphicFrame>
        <p:nvGraphicFramePr>
          <p:cNvPr id="4" name="Table 4">
            <a:extLst>
              <a:ext uri="{FF2B5EF4-FFF2-40B4-BE49-F238E27FC236}">
                <a16:creationId xmlns:a16="http://schemas.microsoft.com/office/drawing/2014/main" id="{90F08E7C-D972-6249-B5A5-1C4C224E0316}"/>
              </a:ext>
            </a:extLst>
          </p:cNvPr>
          <p:cNvGraphicFramePr>
            <a:graphicFrameLocks noGrp="1"/>
          </p:cNvGraphicFramePr>
          <p:nvPr>
            <p:ph idx="1"/>
            <p:extLst>
              <p:ext uri="{D42A27DB-BD31-4B8C-83A1-F6EECF244321}">
                <p14:modId xmlns:p14="http://schemas.microsoft.com/office/powerpoint/2010/main" val="4199795635"/>
              </p:ext>
            </p:extLst>
          </p:nvPr>
        </p:nvGraphicFramePr>
        <p:xfrm>
          <a:off x="457200" y="2881523"/>
          <a:ext cx="8229600" cy="3627120"/>
        </p:xfrm>
        <a:graphic>
          <a:graphicData uri="http://schemas.openxmlformats.org/drawingml/2006/table">
            <a:tbl>
              <a:tblPr>
                <a:tableStyleId>{5C22544A-7EE6-4342-B048-85BDC9FD1C3A}</a:tableStyleId>
              </a:tblPr>
              <a:tblGrid>
                <a:gridCol w="4114800">
                  <a:extLst>
                    <a:ext uri="{9D8B030D-6E8A-4147-A177-3AD203B41FA5}">
                      <a16:colId xmlns:a16="http://schemas.microsoft.com/office/drawing/2014/main" val="2393816806"/>
                    </a:ext>
                  </a:extLst>
                </a:gridCol>
                <a:gridCol w="4114800">
                  <a:extLst>
                    <a:ext uri="{9D8B030D-6E8A-4147-A177-3AD203B41FA5}">
                      <a16:colId xmlns:a16="http://schemas.microsoft.com/office/drawing/2014/main" val="53175372"/>
                    </a:ext>
                  </a:extLst>
                </a:gridCol>
              </a:tblGrid>
              <a:tr h="741680">
                <a:tc>
                  <a:txBody>
                    <a:bodyPr/>
                    <a:lstStyle/>
                    <a:p>
                      <a:pPr marL="0" indent="0" algn="ctr">
                        <a:buFont typeface="Arial" panose="020B0604020202020204" pitchFamily="34" charset="0"/>
                        <a:buNone/>
                      </a:pPr>
                      <a:r>
                        <a:rPr lang="en-GB" sz="2400" dirty="0"/>
                        <a:t>Customers are greeted</a:t>
                      </a:r>
                    </a:p>
                    <a:p>
                      <a:pPr marL="0" indent="0" algn="ctr">
                        <a:buFont typeface="Arial" panose="020B0604020202020204" pitchFamily="34" charset="0"/>
                        <a:buNone/>
                      </a:pPr>
                      <a:r>
                        <a:rPr lang="en-GB" sz="2400" dirty="0"/>
                        <a:t>Customers taken to their table and seated</a:t>
                      </a:r>
                    </a:p>
                    <a:p>
                      <a:pPr marL="0" indent="0" algn="ctr">
                        <a:buFont typeface="Arial" panose="020B0604020202020204" pitchFamily="34" charset="0"/>
                        <a:buNone/>
                      </a:pPr>
                      <a:r>
                        <a:rPr lang="en-GB" sz="2400" dirty="0"/>
                        <a:t>Bread is offered</a:t>
                      </a:r>
                    </a:p>
                    <a:p>
                      <a:pPr marL="0" indent="0" algn="ctr">
                        <a:buFont typeface="Arial" panose="020B0604020202020204" pitchFamily="34" charset="0"/>
                        <a:buNone/>
                      </a:pPr>
                      <a:r>
                        <a:rPr lang="en-GB" sz="2400" dirty="0"/>
                        <a:t>Menus are presented to guests</a:t>
                      </a: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400" dirty="0"/>
                        <a:t>Sommelier offers wine list and takes order </a:t>
                      </a:r>
                    </a:p>
                    <a:p>
                      <a:pPr marL="0" indent="0" algn="ctr">
                        <a:buFont typeface="Arial" panose="020B0604020202020204" pitchFamily="34" charset="0"/>
                        <a:buNone/>
                      </a:pPr>
                      <a:r>
                        <a:rPr lang="en-GB" sz="2400" dirty="0"/>
                        <a:t>Serve Starter </a:t>
                      </a:r>
                    </a:p>
                    <a:p>
                      <a:pPr algn="ctr"/>
                      <a:endParaRPr lang="en-GB"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dirty="0"/>
                        <a:t>Clear Starter </a:t>
                      </a:r>
                    </a:p>
                    <a:p>
                      <a:pPr marL="0" indent="0" algn="ctr">
                        <a:buNone/>
                      </a:pPr>
                      <a:r>
                        <a:rPr lang="en-GB" sz="2400" dirty="0"/>
                        <a:t>Top up wine and water </a:t>
                      </a:r>
                    </a:p>
                    <a:p>
                      <a:pPr marL="0" indent="0" algn="ctr">
                        <a:buNone/>
                      </a:pPr>
                      <a:r>
                        <a:rPr lang="en-GB" sz="2400" dirty="0"/>
                        <a:t>Serve Main Course </a:t>
                      </a:r>
                    </a:p>
                    <a:p>
                      <a:pPr marL="0" indent="0" algn="ctr">
                        <a:buNone/>
                      </a:pPr>
                      <a:r>
                        <a:rPr lang="en-GB" sz="2400" dirty="0"/>
                        <a:t>Crumb down</a:t>
                      </a:r>
                    </a:p>
                    <a:p>
                      <a:pPr marL="0" indent="0" algn="ctr">
                        <a:buNone/>
                      </a:pPr>
                      <a:r>
                        <a:rPr lang="en-GB" sz="2400" dirty="0"/>
                        <a:t>Clear Main Course </a:t>
                      </a:r>
                    </a:p>
                    <a:p>
                      <a:pPr marL="0" indent="0" algn="ctr">
                        <a:buNone/>
                      </a:pPr>
                      <a:r>
                        <a:rPr lang="en-GB" sz="2400" dirty="0"/>
                        <a:t>Top up wine and water </a:t>
                      </a:r>
                    </a:p>
                    <a:p>
                      <a:pPr marL="0" indent="0" algn="ctr">
                        <a:buNone/>
                      </a:pPr>
                      <a:r>
                        <a:rPr lang="en-GB" sz="2400" dirty="0"/>
                        <a:t>Serve Dessert </a:t>
                      </a:r>
                    </a:p>
                    <a:p>
                      <a:pPr marL="0" indent="0" algn="ctr">
                        <a:buNone/>
                      </a:pPr>
                      <a:r>
                        <a:rPr lang="en-GB" sz="2400" dirty="0"/>
                        <a:t>Clear Dessert </a:t>
                      </a:r>
                    </a:p>
                    <a:p>
                      <a:pPr marL="0" indent="0" algn="ctr">
                        <a:buNone/>
                      </a:pPr>
                      <a:r>
                        <a:rPr lang="en-GB" sz="2400" dirty="0"/>
                        <a:t>Serve tea and coffee </a:t>
                      </a:r>
                    </a:p>
                    <a:p>
                      <a:pPr algn="ctr"/>
                      <a:endParaRPr lang="en-GB" sz="1600" dirty="0"/>
                    </a:p>
                  </a:txBody>
                  <a:tcPr/>
                </a:tc>
                <a:extLst>
                  <a:ext uri="{0D108BD9-81ED-4DB2-BD59-A6C34878D82A}">
                    <a16:rowId xmlns:a16="http://schemas.microsoft.com/office/drawing/2014/main" val="1368746613"/>
                  </a:ext>
                </a:extLst>
              </a:tr>
            </a:tbl>
          </a:graphicData>
        </a:graphic>
      </p:graphicFrame>
      <p:sp>
        <p:nvSpPr>
          <p:cNvPr id="6" name="TextBox 5">
            <a:extLst>
              <a:ext uri="{FF2B5EF4-FFF2-40B4-BE49-F238E27FC236}">
                <a16:creationId xmlns:a16="http://schemas.microsoft.com/office/drawing/2014/main" id="{A9E7F980-39D6-CC46-A7D7-F02C0C9273A5}"/>
              </a:ext>
            </a:extLst>
          </p:cNvPr>
          <p:cNvSpPr txBox="1"/>
          <p:nvPr/>
        </p:nvSpPr>
        <p:spPr>
          <a:xfrm>
            <a:off x="457200" y="1007390"/>
            <a:ext cx="8229600" cy="1200329"/>
          </a:xfrm>
          <a:prstGeom prst="rect">
            <a:avLst/>
          </a:prstGeom>
          <a:noFill/>
        </p:spPr>
        <p:txBody>
          <a:bodyPr wrap="square" rtlCol="0">
            <a:spAutoFit/>
          </a:bodyPr>
          <a:lstStyle/>
          <a:p>
            <a:r>
              <a:rPr lang="en-GB" sz="2400" dirty="0"/>
              <a:t>Below is a basic order of service. Lillicrap and Cousins in their textbook Food and Beverage Service, list 40 steps in their order of service</a:t>
            </a:r>
          </a:p>
        </p:txBody>
      </p:sp>
    </p:spTree>
    <p:extLst>
      <p:ext uri="{BB962C8B-B14F-4D97-AF65-F5344CB8AC3E}">
        <p14:creationId xmlns:p14="http://schemas.microsoft.com/office/powerpoint/2010/main" val="346709371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F2C44-0DF6-7946-8FA6-C6F0060297D0}"/>
              </a:ext>
            </a:extLst>
          </p:cNvPr>
          <p:cNvSpPr>
            <a:spLocks noGrp="1"/>
          </p:cNvSpPr>
          <p:nvPr>
            <p:ph type="title"/>
          </p:nvPr>
        </p:nvSpPr>
        <p:spPr>
          <a:xfrm>
            <a:off x="457200" y="274638"/>
            <a:ext cx="8229600" cy="586753"/>
          </a:xfrm>
        </p:spPr>
        <p:txBody>
          <a:bodyPr>
            <a:normAutofit/>
          </a:bodyPr>
          <a:lstStyle/>
          <a:p>
            <a:r>
              <a:rPr lang="en-US" sz="3200" b="1" dirty="0"/>
              <a:t>Taking customer food and beverage orders </a:t>
            </a:r>
          </a:p>
        </p:txBody>
      </p:sp>
      <p:sp>
        <p:nvSpPr>
          <p:cNvPr id="3" name="Content Placeholder 2">
            <a:extLst>
              <a:ext uri="{FF2B5EF4-FFF2-40B4-BE49-F238E27FC236}">
                <a16:creationId xmlns:a16="http://schemas.microsoft.com/office/drawing/2014/main" id="{5C51CC38-8C11-9E48-BEBF-762746D4F1E0}"/>
              </a:ext>
            </a:extLst>
          </p:cNvPr>
          <p:cNvSpPr>
            <a:spLocks noGrp="1"/>
          </p:cNvSpPr>
          <p:nvPr>
            <p:ph idx="1"/>
          </p:nvPr>
        </p:nvSpPr>
        <p:spPr>
          <a:xfrm>
            <a:off x="457200" y="1031874"/>
            <a:ext cx="8229600" cy="5264772"/>
          </a:xfrm>
        </p:spPr>
        <p:txBody>
          <a:bodyPr>
            <a:normAutofit/>
          </a:bodyPr>
          <a:lstStyle/>
          <a:p>
            <a:pPr marL="0" indent="0">
              <a:buNone/>
            </a:pPr>
            <a:r>
              <a:rPr lang="en-GB" sz="2800" dirty="0"/>
              <a:t>There are two basic approaches to recording orders and controlling food and beverage sales.</a:t>
            </a:r>
          </a:p>
          <a:p>
            <a:endParaRPr lang="en-GB" sz="2800" dirty="0"/>
          </a:p>
          <a:p>
            <a:r>
              <a:rPr lang="en-GB" sz="2800" dirty="0"/>
              <a:t> 1. A manual system – which is commonly used in small and in exclusive type catering units</a:t>
            </a:r>
          </a:p>
          <a:p>
            <a:pPr marL="0" indent="0">
              <a:buNone/>
            </a:pPr>
            <a:endParaRPr lang="en-GB" sz="2800" dirty="0"/>
          </a:p>
          <a:p>
            <a:r>
              <a:rPr lang="en-GB" sz="2800" dirty="0"/>
              <a:t>2. An automated system – which is commonly used in units with several outlets, in units with a very high volume of business and in up-to-date companies with many units.</a:t>
            </a:r>
          </a:p>
          <a:p>
            <a:endParaRPr lang="en-US" dirty="0"/>
          </a:p>
        </p:txBody>
      </p:sp>
    </p:spTree>
    <p:extLst>
      <p:ext uri="{BB962C8B-B14F-4D97-AF65-F5344CB8AC3E}">
        <p14:creationId xmlns:p14="http://schemas.microsoft.com/office/powerpoint/2010/main" val="101819067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35AEF-4BB0-6F47-9D2F-15EB645483D6}"/>
              </a:ext>
            </a:extLst>
          </p:cNvPr>
          <p:cNvSpPr>
            <a:spLocks noGrp="1"/>
          </p:cNvSpPr>
          <p:nvPr>
            <p:ph type="title"/>
          </p:nvPr>
        </p:nvSpPr>
        <p:spPr>
          <a:xfrm>
            <a:off x="457200" y="274638"/>
            <a:ext cx="8229600" cy="779247"/>
          </a:xfrm>
        </p:spPr>
        <p:txBody>
          <a:bodyPr>
            <a:normAutofit/>
          </a:bodyPr>
          <a:lstStyle/>
          <a:p>
            <a:r>
              <a:rPr lang="en-US" sz="3200" b="1" dirty="0"/>
              <a:t>Manual system</a:t>
            </a:r>
          </a:p>
        </p:txBody>
      </p:sp>
      <p:sp>
        <p:nvSpPr>
          <p:cNvPr id="3" name="Content Placeholder 2">
            <a:extLst>
              <a:ext uri="{FF2B5EF4-FFF2-40B4-BE49-F238E27FC236}">
                <a16:creationId xmlns:a16="http://schemas.microsoft.com/office/drawing/2014/main" id="{EAF2C8F9-5C49-5C4C-9DEE-F9E7804FCA0B}"/>
              </a:ext>
            </a:extLst>
          </p:cNvPr>
          <p:cNvSpPr>
            <a:spLocks noGrp="1"/>
          </p:cNvSpPr>
          <p:nvPr>
            <p:ph idx="1"/>
          </p:nvPr>
        </p:nvSpPr>
        <p:spPr>
          <a:xfrm>
            <a:off x="457200" y="1219200"/>
            <a:ext cx="8229600" cy="4906963"/>
          </a:xfrm>
        </p:spPr>
        <p:txBody>
          <a:bodyPr>
            <a:normAutofit fontScale="77500" lnSpcReduction="20000"/>
          </a:bodyPr>
          <a:lstStyle/>
          <a:p>
            <a:pPr marL="0" indent="0">
              <a:buNone/>
            </a:pPr>
            <a:r>
              <a:rPr lang="en-GB" dirty="0"/>
              <a:t>Sales checks: one of the simplest steps to take when attempting to establish sales control procedures is to require that each item ordered, and its selling price are recorded on a waiter ‘s sales check. </a:t>
            </a:r>
          </a:p>
          <a:p>
            <a:pPr marL="0" indent="0">
              <a:buNone/>
            </a:pPr>
            <a:endParaRPr lang="en-GB" dirty="0"/>
          </a:p>
          <a:p>
            <a:pPr marL="0" indent="0">
              <a:buNone/>
            </a:pPr>
            <a:r>
              <a:rPr lang="en-GB" dirty="0"/>
              <a:t>Using some form of a check system serves the following functions:</a:t>
            </a:r>
          </a:p>
          <a:p>
            <a:pPr marL="0" indent="0">
              <a:buNone/>
            </a:pPr>
            <a:endParaRPr lang="en-GB" dirty="0"/>
          </a:p>
          <a:p>
            <a:r>
              <a:rPr lang="en-GB" dirty="0"/>
              <a:t>To remind the waiting staff of the order they have taken.</a:t>
            </a:r>
          </a:p>
          <a:p>
            <a:r>
              <a:rPr lang="en-GB" dirty="0"/>
              <a:t>To give a record of sales so that portion sales and sales mixes and sales histories can be compiled.</a:t>
            </a:r>
          </a:p>
          <a:p>
            <a:r>
              <a:rPr lang="en-GB" dirty="0"/>
              <a:t>To assist the cashier and facilitate easy checking of prices charged.</a:t>
            </a:r>
          </a:p>
          <a:p>
            <a:r>
              <a:rPr lang="en-GB" dirty="0"/>
              <a:t>To show the customer a detailed list of charges made.</a:t>
            </a:r>
          </a:p>
          <a:p>
            <a:endParaRPr lang="en-US" dirty="0"/>
          </a:p>
        </p:txBody>
      </p:sp>
    </p:spTree>
    <p:extLst>
      <p:ext uri="{BB962C8B-B14F-4D97-AF65-F5344CB8AC3E}">
        <p14:creationId xmlns:p14="http://schemas.microsoft.com/office/powerpoint/2010/main" val="388543216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0452D2-2991-CE4B-8143-CEB8CD11E122}"/>
              </a:ext>
            </a:extLst>
          </p:cNvPr>
          <p:cNvSpPr>
            <a:spLocks noGrp="1"/>
          </p:cNvSpPr>
          <p:nvPr>
            <p:ph idx="1"/>
          </p:nvPr>
        </p:nvSpPr>
        <p:spPr>
          <a:xfrm>
            <a:off x="457200" y="477078"/>
            <a:ext cx="8229600" cy="6202017"/>
          </a:xfrm>
        </p:spPr>
        <p:txBody>
          <a:bodyPr>
            <a:normAutofit fontScale="85000" lnSpcReduction="20000"/>
          </a:bodyPr>
          <a:lstStyle/>
          <a:p>
            <a:pPr marL="0" indent="0">
              <a:buNone/>
            </a:pPr>
            <a:r>
              <a:rPr lang="en-GB" dirty="0"/>
              <a:t>An additional aid is to use numbered checks and control these tightly, recording all cancelled and missing checks. </a:t>
            </a:r>
          </a:p>
          <a:p>
            <a:pPr marL="0" indent="0">
              <a:buNone/>
            </a:pPr>
            <a:endParaRPr lang="en-GB" dirty="0"/>
          </a:p>
          <a:p>
            <a:pPr marL="0" indent="0">
              <a:buNone/>
            </a:pPr>
            <a:r>
              <a:rPr lang="en-GB" dirty="0"/>
              <a:t>Duplicate or triplicate checks are the best aid to control as they:</a:t>
            </a:r>
          </a:p>
          <a:p>
            <a:pPr marL="0" indent="0">
              <a:buNone/>
            </a:pPr>
            <a:endParaRPr lang="en-GB" dirty="0"/>
          </a:p>
          <a:p>
            <a:r>
              <a:rPr lang="en-GB" dirty="0"/>
              <a:t>They provide the kitchen, buffet or bar with a written record of what has been ordered and issued.</a:t>
            </a:r>
          </a:p>
          <a:p>
            <a:endParaRPr lang="en-GB" dirty="0"/>
          </a:p>
          <a:p>
            <a:r>
              <a:rPr lang="en-GB" dirty="0"/>
              <a:t>They authorise the kitchen, buffet or bar to issue the food and/or beverage.</a:t>
            </a:r>
          </a:p>
          <a:p>
            <a:endParaRPr lang="en-GB" dirty="0"/>
          </a:p>
          <a:p>
            <a:r>
              <a:rPr lang="en-GB" dirty="0"/>
              <a:t>They provide the opportunity to compare the top copy of the check with the duplicate to ensure that all that has been issued has been charged and paid for.</a:t>
            </a:r>
          </a:p>
          <a:p>
            <a:endParaRPr lang="en-US" dirty="0"/>
          </a:p>
        </p:txBody>
      </p:sp>
    </p:spTree>
    <p:extLst>
      <p:ext uri="{BB962C8B-B14F-4D97-AF65-F5344CB8AC3E}">
        <p14:creationId xmlns:p14="http://schemas.microsoft.com/office/powerpoint/2010/main" val="52211385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1100-7CCB-4F47-90E8-C53B072A9823}"/>
              </a:ext>
            </a:extLst>
          </p:cNvPr>
          <p:cNvSpPr>
            <a:spLocks noGrp="1"/>
          </p:cNvSpPr>
          <p:nvPr>
            <p:ph type="title"/>
          </p:nvPr>
        </p:nvSpPr>
        <p:spPr>
          <a:xfrm>
            <a:off x="457200" y="274638"/>
            <a:ext cx="8229600" cy="810243"/>
          </a:xfrm>
        </p:spPr>
        <p:txBody>
          <a:bodyPr>
            <a:normAutofit/>
          </a:bodyPr>
          <a:lstStyle/>
          <a:p>
            <a:r>
              <a:rPr lang="en-GB" sz="3200" b="1" dirty="0"/>
              <a:t>Service of food</a:t>
            </a:r>
          </a:p>
        </p:txBody>
      </p:sp>
      <p:sp>
        <p:nvSpPr>
          <p:cNvPr id="3" name="Content Placeholder 2">
            <a:extLst>
              <a:ext uri="{FF2B5EF4-FFF2-40B4-BE49-F238E27FC236}">
                <a16:creationId xmlns:a16="http://schemas.microsoft.com/office/drawing/2014/main" id="{15268C33-92BF-9D4B-B5E4-4D98766B445F}"/>
              </a:ext>
            </a:extLst>
          </p:cNvPr>
          <p:cNvSpPr>
            <a:spLocks noGrp="1"/>
          </p:cNvSpPr>
          <p:nvPr>
            <p:ph idx="1"/>
          </p:nvPr>
        </p:nvSpPr>
        <p:spPr>
          <a:xfrm>
            <a:off x="457200" y="1166018"/>
            <a:ext cx="8229600" cy="5417344"/>
          </a:xfrm>
        </p:spPr>
        <p:txBody>
          <a:bodyPr>
            <a:noAutofit/>
          </a:bodyPr>
          <a:lstStyle/>
          <a:p>
            <a:pPr marL="0" indent="0">
              <a:buNone/>
            </a:pPr>
            <a:r>
              <a:rPr lang="en-GB" sz="2200" dirty="0"/>
              <a:t>In table and assisted service the general convention is to serve all food items from the left and to clear from the right. All beverages are served from the right.  However, with the increase in plated service, it has become common to serve plated foods from the right. </a:t>
            </a:r>
          </a:p>
          <a:p>
            <a:pPr marL="0" indent="0">
              <a:buNone/>
            </a:pPr>
            <a:endParaRPr lang="en-GB" sz="2200" dirty="0"/>
          </a:p>
          <a:p>
            <a:pPr marL="0" indent="0">
              <a:buNone/>
            </a:pPr>
            <a:r>
              <a:rPr lang="en-GB" sz="2200" dirty="0"/>
              <a:t>This ensures that the stack of dirties is behind the customer. If a dirty plate falls, it will fall on the floor and not on the customer. With plated service, the additional plates of food are similarly held behind the seated customer.</a:t>
            </a:r>
          </a:p>
          <a:p>
            <a:pPr marL="0" indent="0">
              <a:buNone/>
            </a:pPr>
            <a:endParaRPr lang="en-GB" sz="2200" dirty="0"/>
          </a:p>
          <a:p>
            <a:pPr marL="0" indent="0">
              <a:buNone/>
            </a:pPr>
            <a:r>
              <a:rPr lang="en-GB" sz="2200" dirty="0"/>
              <a:t>It is also a convention to always serve cold food before hot food (irrespective of the host). This ensures that, once the hot food is served, the customers may eat immediately without having to wait while the cold food is collected and served. </a:t>
            </a:r>
          </a:p>
        </p:txBody>
      </p:sp>
    </p:spTree>
    <p:extLst>
      <p:ext uri="{BB962C8B-B14F-4D97-AF65-F5344CB8AC3E}">
        <p14:creationId xmlns:p14="http://schemas.microsoft.com/office/powerpoint/2010/main" val="106858100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6F2688-4C02-AA40-9BF9-03C64ABDFADA}"/>
              </a:ext>
            </a:extLst>
          </p:cNvPr>
          <p:cNvSpPr>
            <a:spLocks noGrp="1"/>
          </p:cNvSpPr>
          <p:nvPr>
            <p:ph idx="1"/>
          </p:nvPr>
        </p:nvSpPr>
        <p:spPr>
          <a:xfrm>
            <a:off x="457200" y="619932"/>
            <a:ext cx="8229600" cy="5506231"/>
          </a:xfrm>
        </p:spPr>
        <p:txBody>
          <a:bodyPr>
            <a:normAutofit fontScale="77500" lnSpcReduction="20000"/>
          </a:bodyPr>
          <a:lstStyle/>
          <a:p>
            <a:pPr marL="0" indent="0">
              <a:buNone/>
            </a:pPr>
            <a:r>
              <a:rPr lang="en-GB" dirty="0"/>
              <a:t>These three videos demonstrate basic service skills during the service of three courses.</a:t>
            </a:r>
          </a:p>
          <a:p>
            <a:pPr marL="0" indent="0">
              <a:buNone/>
            </a:pPr>
            <a:endParaRPr lang="en-GB" dirty="0"/>
          </a:p>
          <a:p>
            <a:pPr marL="0" indent="0">
              <a:buNone/>
            </a:pPr>
            <a:r>
              <a:rPr lang="en-GB" dirty="0"/>
              <a:t>First Course Service</a:t>
            </a:r>
          </a:p>
          <a:p>
            <a:pPr marL="0" indent="0">
              <a:buNone/>
            </a:pPr>
            <a:r>
              <a:rPr lang="en-GB" dirty="0">
                <a:hlinkClick r:id="rId2"/>
              </a:rPr>
              <a:t>https://www.youtube.com/watch?v=dQxRV8D_01I</a:t>
            </a:r>
            <a:endParaRPr lang="en-GB" dirty="0"/>
          </a:p>
          <a:p>
            <a:pPr marL="0" indent="0">
              <a:buNone/>
            </a:pPr>
            <a:endParaRPr lang="en-GB" dirty="0"/>
          </a:p>
          <a:p>
            <a:pPr marL="0" indent="0">
              <a:buNone/>
            </a:pPr>
            <a:r>
              <a:rPr lang="en-GB" dirty="0"/>
              <a:t>Second Course Service</a:t>
            </a:r>
          </a:p>
          <a:p>
            <a:pPr marL="0" indent="0">
              <a:buNone/>
            </a:pPr>
            <a:r>
              <a:rPr lang="en-GB" dirty="0">
                <a:hlinkClick r:id="rId3"/>
              </a:rPr>
              <a:t>https://www.youtube.com/watch?v=nrZwI7mwCcA</a:t>
            </a:r>
            <a:endParaRPr lang="en-GB" dirty="0"/>
          </a:p>
          <a:p>
            <a:pPr marL="0" indent="0">
              <a:buNone/>
            </a:pPr>
            <a:endParaRPr lang="en-GB" dirty="0"/>
          </a:p>
          <a:p>
            <a:pPr marL="0" indent="0">
              <a:buNone/>
            </a:pPr>
            <a:r>
              <a:rPr lang="en-GB" dirty="0"/>
              <a:t>Third Course Service</a:t>
            </a:r>
          </a:p>
          <a:p>
            <a:pPr marL="0" indent="0">
              <a:buNone/>
            </a:pPr>
            <a:r>
              <a:rPr lang="en-GB" dirty="0">
                <a:hlinkClick r:id="rId4"/>
              </a:rPr>
              <a:t>https://www.youtube.com/watch?v=98RQbBRrXjU</a:t>
            </a:r>
            <a:endParaRPr lang="en-GB" dirty="0"/>
          </a:p>
          <a:p>
            <a:pPr marL="0" indent="0">
              <a:buNone/>
            </a:pPr>
            <a:endParaRPr lang="en-GB" dirty="0"/>
          </a:p>
          <a:p>
            <a:pPr marL="0" indent="0">
              <a:buNone/>
            </a:pPr>
            <a:r>
              <a:rPr lang="en-GB" dirty="0"/>
              <a:t>Do's &amp; Don't of Table Service</a:t>
            </a:r>
          </a:p>
          <a:p>
            <a:pPr marL="0" indent="0">
              <a:buNone/>
            </a:pPr>
            <a:r>
              <a:rPr lang="en-GB" dirty="0">
                <a:hlinkClick r:id="rId5"/>
              </a:rPr>
              <a:t>https://www.youtube.com/watch?v=6XUfzRVfauk&amp;t=71s</a:t>
            </a:r>
            <a:endParaRPr lang="en-GB" dirty="0"/>
          </a:p>
          <a:p>
            <a:pPr marL="0" indent="0">
              <a:buNone/>
            </a:pPr>
            <a:endParaRPr lang="en-GB" dirty="0"/>
          </a:p>
          <a:p>
            <a:endParaRPr lang="en-GB" dirty="0"/>
          </a:p>
        </p:txBody>
      </p:sp>
    </p:spTree>
    <p:extLst>
      <p:ext uri="{BB962C8B-B14F-4D97-AF65-F5344CB8AC3E}">
        <p14:creationId xmlns:p14="http://schemas.microsoft.com/office/powerpoint/2010/main" val="208192223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5CFE1-73F8-BB4F-9130-A7ADABA1483F}"/>
              </a:ext>
            </a:extLst>
          </p:cNvPr>
          <p:cNvSpPr>
            <a:spLocks noGrp="1"/>
          </p:cNvSpPr>
          <p:nvPr>
            <p:ph type="title"/>
          </p:nvPr>
        </p:nvSpPr>
        <p:spPr>
          <a:xfrm>
            <a:off x="457200" y="274638"/>
            <a:ext cx="8229600" cy="763748"/>
          </a:xfrm>
        </p:spPr>
        <p:txBody>
          <a:bodyPr>
            <a:normAutofit/>
          </a:bodyPr>
          <a:lstStyle/>
          <a:p>
            <a:r>
              <a:rPr lang="en-GB" sz="3200" b="1" dirty="0"/>
              <a:t>Service of alcoholic beverages</a:t>
            </a:r>
          </a:p>
        </p:txBody>
      </p:sp>
      <p:sp>
        <p:nvSpPr>
          <p:cNvPr id="3" name="Content Placeholder 2">
            <a:extLst>
              <a:ext uri="{FF2B5EF4-FFF2-40B4-BE49-F238E27FC236}">
                <a16:creationId xmlns:a16="http://schemas.microsoft.com/office/drawing/2014/main" id="{8524DA91-6BF3-6947-87D1-7E106FED029C}"/>
              </a:ext>
            </a:extLst>
          </p:cNvPr>
          <p:cNvSpPr>
            <a:spLocks noGrp="1"/>
          </p:cNvSpPr>
          <p:nvPr>
            <p:ph idx="1"/>
          </p:nvPr>
        </p:nvSpPr>
        <p:spPr>
          <a:xfrm>
            <a:off x="457200" y="1166018"/>
            <a:ext cx="8229600" cy="5157290"/>
          </a:xfrm>
        </p:spPr>
        <p:txBody>
          <a:bodyPr>
            <a:normAutofit fontScale="77500" lnSpcReduction="20000"/>
          </a:bodyPr>
          <a:lstStyle/>
          <a:p>
            <a:pPr marL="0" indent="0">
              <a:buNone/>
            </a:pPr>
            <a:r>
              <a:rPr lang="en-GB" dirty="0"/>
              <a:t>Bar personnel must have good technical skills, product knowledge and social skills and be able to work as part of a team, in order to meet the needs of customers.</a:t>
            </a:r>
          </a:p>
          <a:p>
            <a:pPr marL="0" indent="0">
              <a:buNone/>
            </a:pPr>
            <a:endParaRPr lang="en-GB" dirty="0"/>
          </a:p>
          <a:p>
            <a:pPr marL="0" indent="0">
              <a:buNone/>
            </a:pPr>
            <a:r>
              <a:rPr lang="en-GB" b="1" dirty="0"/>
              <a:t>Service of cocktails</a:t>
            </a:r>
          </a:p>
          <a:p>
            <a:pPr marL="0" indent="0">
              <a:buNone/>
            </a:pPr>
            <a:endParaRPr lang="en-GB" b="1" dirty="0"/>
          </a:p>
          <a:p>
            <a:pPr marL="0" indent="0">
              <a:buNone/>
            </a:pPr>
            <a:r>
              <a:rPr lang="en-GB" dirty="0"/>
              <a:t>Cocktails should always be served well chilled in an appropriately sized glass with the correct garnish, straw and umbrella, according to the policy of the establishment.</a:t>
            </a:r>
          </a:p>
          <a:p>
            <a:pPr marL="0" indent="0">
              <a:buNone/>
            </a:pPr>
            <a:endParaRPr lang="en-GB" dirty="0"/>
          </a:p>
          <a:p>
            <a:pPr marL="0" indent="0">
              <a:buNone/>
            </a:pPr>
            <a:r>
              <a:rPr lang="en-GB" dirty="0"/>
              <a:t>The key consideration here should be the total presentation of the cocktail as seen visually by the customer.</a:t>
            </a:r>
          </a:p>
          <a:p>
            <a:pPr marL="0" indent="0">
              <a:buNone/>
            </a:pPr>
            <a:endParaRPr lang="en-GB" dirty="0"/>
          </a:p>
          <a:p>
            <a:endParaRPr lang="en-GB" dirty="0"/>
          </a:p>
        </p:txBody>
      </p:sp>
    </p:spTree>
    <p:extLst>
      <p:ext uri="{BB962C8B-B14F-4D97-AF65-F5344CB8AC3E}">
        <p14:creationId xmlns:p14="http://schemas.microsoft.com/office/powerpoint/2010/main" val="427894387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6BE3-2830-B24B-ACB0-52E05FB9FAC2}"/>
              </a:ext>
            </a:extLst>
          </p:cNvPr>
          <p:cNvSpPr>
            <a:spLocks noGrp="1"/>
          </p:cNvSpPr>
          <p:nvPr>
            <p:ph type="title"/>
          </p:nvPr>
        </p:nvSpPr>
        <p:spPr>
          <a:xfrm>
            <a:off x="457200" y="274638"/>
            <a:ext cx="8229600" cy="965226"/>
          </a:xfrm>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53BBA660-9C72-104D-9A37-DBCDC476B300}"/>
              </a:ext>
            </a:extLst>
          </p:cNvPr>
          <p:cNvSpPr>
            <a:spLocks noGrp="1"/>
          </p:cNvSpPr>
          <p:nvPr>
            <p:ph idx="1"/>
          </p:nvPr>
        </p:nvSpPr>
        <p:spPr>
          <a:xfrm>
            <a:off x="278969" y="975212"/>
            <a:ext cx="8755303" cy="5343498"/>
          </a:xfrm>
        </p:spPr>
        <p:txBody>
          <a:bodyPr>
            <a:normAutofit fontScale="85000" lnSpcReduction="20000"/>
          </a:bodyPr>
          <a:lstStyle/>
          <a:p>
            <a:pPr marL="0" indent="0" algn="r">
              <a:buNone/>
            </a:pPr>
            <a:endParaRPr lang="en-GB" dirty="0"/>
          </a:p>
          <a:p>
            <a:pPr marL="0" indent="0" algn="r">
              <a:buNone/>
            </a:pPr>
            <a:endParaRPr lang="en-GB" dirty="0"/>
          </a:p>
          <a:p>
            <a:pPr marL="0" indent="0" algn="ctr">
              <a:buNone/>
            </a:pPr>
            <a:r>
              <a:rPr lang="en-GB" dirty="0"/>
              <a:t>Use the internet to research different cocktails.</a:t>
            </a:r>
          </a:p>
          <a:p>
            <a:pPr marL="0" indent="0" algn="ctr">
              <a:buNone/>
            </a:pPr>
            <a:endParaRPr lang="en-GB" dirty="0"/>
          </a:p>
          <a:p>
            <a:pPr marL="0" indent="0" algn="ctr">
              <a:buNone/>
            </a:pPr>
            <a:r>
              <a:rPr lang="en-GB" dirty="0"/>
              <a:t>1. For the four methods of mixing:</a:t>
            </a:r>
          </a:p>
          <a:p>
            <a:pPr algn="ctr"/>
            <a:r>
              <a:rPr lang="en-GB" dirty="0"/>
              <a:t>shaking</a:t>
            </a:r>
          </a:p>
          <a:p>
            <a:pPr algn="ctr"/>
            <a:r>
              <a:rPr lang="en-GB" dirty="0"/>
              <a:t>stirring</a:t>
            </a:r>
          </a:p>
          <a:p>
            <a:pPr algn="ctr"/>
            <a:r>
              <a:rPr lang="en-GB" dirty="0"/>
              <a:t>blending</a:t>
            </a:r>
          </a:p>
          <a:p>
            <a:pPr algn="ctr"/>
            <a:r>
              <a:rPr lang="en-GB" dirty="0"/>
              <a:t>building </a:t>
            </a:r>
          </a:p>
          <a:p>
            <a:pPr marL="0" indent="0" algn="ctr">
              <a:buNone/>
            </a:pPr>
            <a:endParaRPr lang="en-GB" dirty="0"/>
          </a:p>
          <a:p>
            <a:pPr marL="0" indent="0" algn="ctr">
              <a:buNone/>
            </a:pPr>
            <a:r>
              <a:rPr lang="en-GB" dirty="0"/>
              <a:t>Design and produce cocktail recipe cards, with pictures if possible. These cards should include the ingredients, mixing method &amp; presentation. </a:t>
            </a:r>
          </a:p>
          <a:p>
            <a:pPr marL="0" indent="0" algn="ctr">
              <a:buNone/>
            </a:pPr>
            <a:endParaRPr lang="en-GB"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4BB6789E-64D8-6E40-89E4-9A4DEF62E8C5}"/>
                  </a:ext>
                </a:extLst>
              </p:cNvPr>
              <p:cNvGraphicFramePr>
                <a:graphicFrameLocks noChangeAspect="1"/>
              </p:cNvGraphicFramePr>
              <p:nvPr>
                <p:extLst>
                  <p:ext uri="{D42A27DB-BD31-4B8C-83A1-F6EECF244321}">
                    <p14:modId xmlns:p14="http://schemas.microsoft.com/office/powerpoint/2010/main" val="3754060598"/>
                  </p:ext>
                </p:extLst>
              </p:nvPr>
            </p:nvGraphicFramePr>
            <p:xfrm>
              <a:off x="109728" y="0"/>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4BB6789E-64D8-6E40-89E4-9A4DEF62E8C5}"/>
                  </a:ext>
                </a:extLst>
              </p:cNvPr>
              <p:cNvPicPr>
                <a:picLocks noGrp="1" noRot="1" noChangeAspect="1" noMove="1" noResize="1" noEditPoints="1" noAdjustHandles="1" noChangeArrowheads="1" noChangeShapeType="1" noCrop="1"/>
              </p:cNvPicPr>
              <p:nvPr/>
            </p:nvPicPr>
            <p:blipFill>
              <a:blip r:embed="rId3"/>
              <a:stretch>
                <a:fillRect/>
              </a:stretch>
            </p:blipFill>
            <p:spPr>
              <a:xfrm>
                <a:off x="109728" y="0"/>
                <a:ext cx="2445025" cy="1888433"/>
              </a:xfrm>
              <a:prstGeom prst="rect">
                <a:avLst/>
              </a:prstGeom>
            </p:spPr>
          </p:pic>
        </mc:Fallback>
      </mc:AlternateContent>
    </p:spTree>
    <p:extLst>
      <p:ext uri="{BB962C8B-B14F-4D97-AF65-F5344CB8AC3E}">
        <p14:creationId xmlns:p14="http://schemas.microsoft.com/office/powerpoint/2010/main" val="124394010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43F2F9-8E97-5F46-BEC6-E60DEB06C14C}"/>
              </a:ext>
            </a:extLst>
          </p:cNvPr>
          <p:cNvSpPr>
            <a:spLocks noGrp="1"/>
          </p:cNvSpPr>
          <p:nvPr>
            <p:ph type="title"/>
          </p:nvPr>
        </p:nvSpPr>
        <p:spPr>
          <a:xfrm>
            <a:off x="457200" y="274638"/>
            <a:ext cx="8229600" cy="717254"/>
          </a:xfrm>
        </p:spPr>
        <p:txBody>
          <a:bodyPr>
            <a:normAutofit/>
          </a:bodyPr>
          <a:lstStyle/>
          <a:p>
            <a:r>
              <a:rPr lang="en-GB" sz="3200" b="1" dirty="0"/>
              <a:t>Service of wine</a:t>
            </a:r>
          </a:p>
        </p:txBody>
      </p:sp>
      <p:sp>
        <p:nvSpPr>
          <p:cNvPr id="3" name="Content Placeholder 2">
            <a:extLst>
              <a:ext uri="{FF2B5EF4-FFF2-40B4-BE49-F238E27FC236}">
                <a16:creationId xmlns:a16="http://schemas.microsoft.com/office/drawing/2014/main" id="{C462F8CA-D202-0D43-B36F-118A1F7D8EB2}"/>
              </a:ext>
            </a:extLst>
          </p:cNvPr>
          <p:cNvSpPr>
            <a:spLocks noGrp="1"/>
          </p:cNvSpPr>
          <p:nvPr>
            <p:ph idx="1"/>
          </p:nvPr>
        </p:nvSpPr>
        <p:spPr/>
        <p:txBody>
          <a:bodyPr/>
          <a:lstStyle/>
          <a:p>
            <a:pPr marL="0" indent="0">
              <a:buNone/>
            </a:pPr>
            <a:endParaRPr lang="en-GB" dirty="0"/>
          </a:p>
          <a:p>
            <a:pPr marL="0" indent="0">
              <a:buNone/>
            </a:pPr>
            <a:endParaRPr lang="en-GB" dirty="0"/>
          </a:p>
        </p:txBody>
      </p:sp>
      <p:sp>
        <p:nvSpPr>
          <p:cNvPr id="5" name="TextBox 4">
            <a:extLst>
              <a:ext uri="{FF2B5EF4-FFF2-40B4-BE49-F238E27FC236}">
                <a16:creationId xmlns:a16="http://schemas.microsoft.com/office/drawing/2014/main" id="{26A9ACB5-0109-E44C-9F6D-5607FACB3543}"/>
              </a:ext>
            </a:extLst>
          </p:cNvPr>
          <p:cNvSpPr txBox="1"/>
          <p:nvPr/>
        </p:nvSpPr>
        <p:spPr>
          <a:xfrm>
            <a:off x="457200" y="991892"/>
            <a:ext cx="8229600" cy="6463308"/>
          </a:xfrm>
          <a:prstGeom prst="rect">
            <a:avLst/>
          </a:prstGeom>
          <a:noFill/>
        </p:spPr>
        <p:txBody>
          <a:bodyPr wrap="square" rtlCol="0">
            <a:spAutoFit/>
          </a:bodyPr>
          <a:lstStyle/>
          <a:p>
            <a:r>
              <a:rPr lang="en-GB" sz="2000" dirty="0"/>
              <a:t>There are seven key aspects to be taken into account when serving wines.</a:t>
            </a:r>
          </a:p>
          <a:p>
            <a:endParaRPr lang="en-GB" sz="2000" dirty="0"/>
          </a:p>
          <a:p>
            <a:r>
              <a:rPr lang="en-GB" sz="2000" dirty="0"/>
              <a:t>1 The wine waiter must be able to describe the wines and their characteristics</a:t>
            </a:r>
          </a:p>
          <a:p>
            <a:endParaRPr lang="en-GB" sz="2000" dirty="0"/>
          </a:p>
          <a:p>
            <a:r>
              <a:rPr lang="en-GB" sz="2000" dirty="0"/>
              <a:t>2 Always serve the wine before the food</a:t>
            </a:r>
          </a:p>
          <a:p>
            <a:endParaRPr lang="en-GB" sz="2000" dirty="0"/>
          </a:p>
          <a:p>
            <a:r>
              <a:rPr lang="en-GB" sz="2000" dirty="0"/>
              <a:t>3 Serve wine at the correct temperature</a:t>
            </a:r>
          </a:p>
          <a:p>
            <a:endParaRPr lang="en-GB" sz="2000" dirty="0"/>
          </a:p>
          <a:p>
            <a:r>
              <a:rPr lang="en-GB" sz="2000" dirty="0"/>
              <a:t>4 Treat wine with respect and demonstrate a high level of technical skill, supported by the use of high quality service equipment. </a:t>
            </a:r>
          </a:p>
          <a:p>
            <a:endParaRPr lang="en-GB" sz="2000" dirty="0"/>
          </a:p>
          <a:p>
            <a:r>
              <a:rPr lang="en-GB" sz="2000" dirty="0"/>
              <a:t>5 When pouring wine, the neck of the bottle should be over the glass but not resting on the rim in case of an accident. When pouring is complete, the bottle should be twisted and raised as it is taken away. </a:t>
            </a:r>
          </a:p>
          <a:p>
            <a:endParaRPr lang="en-GB" sz="2000" dirty="0"/>
          </a:p>
          <a:p>
            <a:r>
              <a:rPr lang="en-GB" sz="2000" dirty="0"/>
              <a:t>6 Do not overfill glasses</a:t>
            </a:r>
          </a:p>
          <a:p>
            <a:endParaRPr lang="en-GB" sz="2000" dirty="0"/>
          </a:p>
          <a:p>
            <a:r>
              <a:rPr lang="en-GB" sz="2000" dirty="0"/>
              <a:t>7 Avoid unnecessary topping up </a:t>
            </a:r>
          </a:p>
          <a:p>
            <a:endParaRPr lang="en-GB" dirty="0"/>
          </a:p>
          <a:p>
            <a:endParaRPr lang="en-GB" dirty="0"/>
          </a:p>
          <a:p>
            <a:endParaRPr lang="en-GB" dirty="0"/>
          </a:p>
        </p:txBody>
      </p:sp>
    </p:spTree>
    <p:extLst>
      <p:ext uri="{BB962C8B-B14F-4D97-AF65-F5344CB8AC3E}">
        <p14:creationId xmlns:p14="http://schemas.microsoft.com/office/powerpoint/2010/main" val="343101820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0FDE-6B74-6F49-A06F-B146F02867F5}"/>
              </a:ext>
            </a:extLst>
          </p:cNvPr>
          <p:cNvSpPr>
            <a:spLocks noGrp="1"/>
          </p:cNvSpPr>
          <p:nvPr>
            <p:ph type="title"/>
          </p:nvPr>
        </p:nvSpPr>
        <p:spPr/>
        <p:txBody>
          <a:bodyPr>
            <a:normAutofit/>
          </a:bodyPr>
          <a:lstStyle/>
          <a:p>
            <a:r>
              <a:rPr lang="en-GB" sz="3200" b="1" dirty="0"/>
              <a:t>Serving temperatures for wine</a:t>
            </a:r>
          </a:p>
        </p:txBody>
      </p:sp>
      <p:sp>
        <p:nvSpPr>
          <p:cNvPr id="3" name="Content Placeholder 2">
            <a:extLst>
              <a:ext uri="{FF2B5EF4-FFF2-40B4-BE49-F238E27FC236}">
                <a16:creationId xmlns:a16="http://schemas.microsoft.com/office/drawing/2014/main" id="{2AE0001E-9CC5-9146-B0C2-78287C590CA3}"/>
              </a:ext>
            </a:extLst>
          </p:cNvPr>
          <p:cNvSpPr>
            <a:spLocks noGrp="1"/>
          </p:cNvSpPr>
          <p:nvPr>
            <p:ph idx="1"/>
          </p:nvPr>
        </p:nvSpPr>
        <p:spPr/>
        <p:txBody>
          <a:bodyPr/>
          <a:lstStyle/>
          <a:p>
            <a:pPr marL="457200" lvl="1" indent="0">
              <a:buNone/>
            </a:pPr>
            <a:r>
              <a:rPr lang="en-GB" altLang="en-US" b="1" dirty="0">
                <a:cs typeface="Times New Roman" charset="0"/>
              </a:rPr>
              <a:t>Red wines:</a:t>
            </a:r>
            <a:r>
              <a:rPr lang="en-GB" altLang="en-US" dirty="0">
                <a:cs typeface="Times New Roman" charset="0"/>
              </a:rPr>
              <a:t> 15.5–18°C (60–65°F)</a:t>
            </a:r>
          </a:p>
          <a:p>
            <a:pPr marL="457200" lvl="1" indent="0">
              <a:buNone/>
            </a:pPr>
            <a:r>
              <a:rPr lang="en-GB" altLang="en-US" dirty="0">
                <a:cs typeface="Times New Roman" charset="0"/>
              </a:rPr>
              <a:t>Some young red wines may also be drunk cool at about 12.5–15.5°C (55–60°F)</a:t>
            </a:r>
          </a:p>
          <a:p>
            <a:pPr lvl="2"/>
            <a:endParaRPr lang="en-GB" altLang="en-US" dirty="0">
              <a:cs typeface="Times New Roman" charset="0"/>
            </a:endParaRPr>
          </a:p>
          <a:p>
            <a:pPr marL="457200" lvl="1" indent="0">
              <a:buNone/>
            </a:pPr>
            <a:r>
              <a:rPr lang="en-GB" altLang="en-US" b="1" dirty="0">
                <a:cs typeface="Times New Roman" charset="0"/>
              </a:rPr>
              <a:t>White wines:</a:t>
            </a:r>
            <a:r>
              <a:rPr lang="en-GB" altLang="en-US" dirty="0">
                <a:cs typeface="Times New Roman" charset="0"/>
              </a:rPr>
              <a:t> 10–12.5°C (50–55°F)</a:t>
            </a:r>
          </a:p>
          <a:p>
            <a:pPr marL="457200" lvl="1" indent="0">
              <a:buNone/>
            </a:pPr>
            <a:endParaRPr lang="en-GB" altLang="en-US" dirty="0">
              <a:cs typeface="Times New Roman" charset="0"/>
            </a:endParaRPr>
          </a:p>
          <a:p>
            <a:pPr marL="457200" lvl="1" indent="0">
              <a:buNone/>
            </a:pPr>
            <a:r>
              <a:rPr lang="en-GB" altLang="en-US" b="1" dirty="0">
                <a:cs typeface="Times New Roman" charset="0"/>
              </a:rPr>
              <a:t>Dessert wines, Champagne and other sparkling white wines:</a:t>
            </a:r>
            <a:r>
              <a:rPr lang="en-GB" altLang="en-US" dirty="0">
                <a:cs typeface="Times New Roman" charset="0"/>
              </a:rPr>
              <a:t> 4.5–10°C (40–50°F)</a:t>
            </a:r>
            <a:endParaRPr lang="en-GB" altLang="en-US" dirty="0"/>
          </a:p>
          <a:p>
            <a:endParaRPr lang="en-GB" dirty="0"/>
          </a:p>
        </p:txBody>
      </p:sp>
    </p:spTree>
    <p:extLst>
      <p:ext uri="{BB962C8B-B14F-4D97-AF65-F5344CB8AC3E}">
        <p14:creationId xmlns:p14="http://schemas.microsoft.com/office/powerpoint/2010/main" val="121785939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C0A31-3B88-9740-BCAB-1C15E49DA47E}"/>
              </a:ext>
            </a:extLst>
          </p:cNvPr>
          <p:cNvSpPr>
            <a:spLocks noGrp="1"/>
          </p:cNvSpPr>
          <p:nvPr>
            <p:ph type="title"/>
          </p:nvPr>
        </p:nvSpPr>
        <p:spPr/>
        <p:txBody>
          <a:bodyPr>
            <a:normAutofit/>
          </a:bodyPr>
          <a:lstStyle/>
          <a:p>
            <a:r>
              <a:rPr lang="en-GB" sz="3200" b="1" dirty="0"/>
              <a:t>Service of white wine</a:t>
            </a:r>
          </a:p>
        </p:txBody>
      </p:sp>
      <p:sp>
        <p:nvSpPr>
          <p:cNvPr id="3" name="Content Placeholder 2">
            <a:extLst>
              <a:ext uri="{FF2B5EF4-FFF2-40B4-BE49-F238E27FC236}">
                <a16:creationId xmlns:a16="http://schemas.microsoft.com/office/drawing/2014/main" id="{FA5242EB-11DD-7C46-8746-22D3DB22C08F}"/>
              </a:ext>
            </a:extLst>
          </p:cNvPr>
          <p:cNvSpPr>
            <a:spLocks noGrp="1"/>
          </p:cNvSpPr>
          <p:nvPr>
            <p:ph idx="1"/>
          </p:nvPr>
        </p:nvSpPr>
        <p:spPr/>
        <p:txBody>
          <a:bodyPr>
            <a:normAutofit fontScale="92500" lnSpcReduction="20000"/>
          </a:bodyPr>
          <a:lstStyle/>
          <a:p>
            <a:pPr marL="914400" lvl="2" indent="0">
              <a:buNone/>
            </a:pPr>
            <a:endParaRPr lang="en-GB" altLang="en-US" dirty="0"/>
          </a:p>
          <a:p>
            <a:r>
              <a:rPr lang="en-GB" dirty="0"/>
              <a:t>Presenting</a:t>
            </a:r>
          </a:p>
          <a:p>
            <a:endParaRPr lang="en-GB" dirty="0"/>
          </a:p>
          <a:p>
            <a:r>
              <a:rPr lang="en-GB" dirty="0"/>
              <a:t>Removing the foil</a:t>
            </a:r>
          </a:p>
          <a:p>
            <a:endParaRPr lang="en-GB" dirty="0"/>
          </a:p>
          <a:p>
            <a:r>
              <a:rPr lang="en-GB" dirty="0"/>
              <a:t>Removing the cork</a:t>
            </a:r>
          </a:p>
          <a:p>
            <a:endParaRPr lang="en-GB" dirty="0"/>
          </a:p>
          <a:p>
            <a:r>
              <a:rPr lang="en-GB" dirty="0"/>
              <a:t>Pouring the wine</a:t>
            </a:r>
          </a:p>
          <a:p>
            <a:endParaRPr lang="en-GB" dirty="0"/>
          </a:p>
          <a:p>
            <a:r>
              <a:rPr lang="en-GB" dirty="0"/>
              <a:t>Bottle is left in a wine bucket </a:t>
            </a:r>
          </a:p>
          <a:p>
            <a:endParaRPr lang="en-GB" dirty="0"/>
          </a:p>
          <a:p>
            <a:endParaRPr lang="en-GB" dirty="0"/>
          </a:p>
        </p:txBody>
      </p:sp>
    </p:spTree>
    <p:extLst>
      <p:ext uri="{BB962C8B-B14F-4D97-AF65-F5344CB8AC3E}">
        <p14:creationId xmlns:p14="http://schemas.microsoft.com/office/powerpoint/2010/main" val="224149671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8A77E-EF0C-3743-98DB-FB04E0A324DD}"/>
              </a:ext>
            </a:extLst>
          </p:cNvPr>
          <p:cNvSpPr>
            <a:spLocks noGrp="1"/>
          </p:cNvSpPr>
          <p:nvPr>
            <p:ph type="title"/>
          </p:nvPr>
        </p:nvSpPr>
        <p:spPr>
          <a:xfrm>
            <a:off x="457200" y="274638"/>
            <a:ext cx="8229600" cy="949728"/>
          </a:xfrm>
        </p:spPr>
        <p:txBody>
          <a:bodyPr>
            <a:normAutofit/>
          </a:bodyPr>
          <a:lstStyle/>
          <a:p>
            <a:r>
              <a:rPr lang="en-GB" altLang="en-US" sz="3200" b="1" dirty="0">
                <a:cs typeface="Times New Roman" charset="0"/>
              </a:rPr>
              <a:t>Service of red wine</a:t>
            </a:r>
            <a:r>
              <a:rPr lang="en-GB" altLang="en-US" sz="3200" b="1" dirty="0"/>
              <a:t> </a:t>
            </a:r>
            <a:endParaRPr lang="en-GB" sz="3200" b="1" dirty="0"/>
          </a:p>
        </p:txBody>
      </p:sp>
      <p:sp>
        <p:nvSpPr>
          <p:cNvPr id="3" name="Content Placeholder 2">
            <a:extLst>
              <a:ext uri="{FF2B5EF4-FFF2-40B4-BE49-F238E27FC236}">
                <a16:creationId xmlns:a16="http://schemas.microsoft.com/office/drawing/2014/main" id="{7E8BBC74-0C54-2B46-9C3A-B8EFD30FC85F}"/>
              </a:ext>
            </a:extLst>
          </p:cNvPr>
          <p:cNvSpPr>
            <a:spLocks noGrp="1"/>
          </p:cNvSpPr>
          <p:nvPr>
            <p:ph idx="1"/>
          </p:nvPr>
        </p:nvSpPr>
        <p:spPr/>
        <p:txBody>
          <a:bodyPr>
            <a:normAutofit fontScale="92500" lnSpcReduction="20000"/>
          </a:bodyPr>
          <a:lstStyle/>
          <a:p>
            <a:r>
              <a:rPr lang="en-GB" dirty="0"/>
              <a:t>Presenting</a:t>
            </a:r>
          </a:p>
          <a:p>
            <a:endParaRPr lang="en-GB" dirty="0"/>
          </a:p>
          <a:p>
            <a:r>
              <a:rPr lang="en-GB" dirty="0"/>
              <a:t>Removing the foil</a:t>
            </a:r>
          </a:p>
          <a:p>
            <a:endParaRPr lang="en-GB" dirty="0"/>
          </a:p>
          <a:p>
            <a:r>
              <a:rPr lang="en-GB" dirty="0"/>
              <a:t>Removing the cork</a:t>
            </a:r>
          </a:p>
          <a:p>
            <a:endParaRPr lang="en-GB" dirty="0"/>
          </a:p>
          <a:p>
            <a:r>
              <a:rPr lang="en-GB" dirty="0"/>
              <a:t>Pouring the wine</a:t>
            </a:r>
          </a:p>
          <a:p>
            <a:endParaRPr lang="en-GB" dirty="0"/>
          </a:p>
          <a:p>
            <a:r>
              <a:rPr lang="en-GB" dirty="0"/>
              <a:t>Bottle is left on the table on a plate or a bottle coaster</a:t>
            </a:r>
          </a:p>
          <a:p>
            <a:endParaRPr lang="en-GB" dirty="0"/>
          </a:p>
          <a:p>
            <a:endParaRPr lang="en-GB" dirty="0"/>
          </a:p>
        </p:txBody>
      </p:sp>
    </p:spTree>
    <p:extLst>
      <p:ext uri="{BB962C8B-B14F-4D97-AF65-F5344CB8AC3E}">
        <p14:creationId xmlns:p14="http://schemas.microsoft.com/office/powerpoint/2010/main" val="144297172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6. The service of breakfast and afternoon tea</a:t>
            </a: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86098564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6BE3-2830-B24B-ACB0-52E05FB9FAC2}"/>
              </a:ext>
            </a:extLst>
          </p:cNvPr>
          <p:cNvSpPr>
            <a:spLocks noGrp="1"/>
          </p:cNvSpPr>
          <p:nvPr>
            <p:ph type="title"/>
          </p:nvPr>
        </p:nvSpPr>
        <p:spPr>
          <a:xfrm>
            <a:off x="457200" y="274638"/>
            <a:ext cx="8229600" cy="965226"/>
          </a:xfrm>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53BBA660-9C72-104D-9A37-DBCDC476B300}"/>
              </a:ext>
            </a:extLst>
          </p:cNvPr>
          <p:cNvSpPr>
            <a:spLocks noGrp="1"/>
          </p:cNvSpPr>
          <p:nvPr>
            <p:ph idx="1"/>
          </p:nvPr>
        </p:nvSpPr>
        <p:spPr>
          <a:xfrm>
            <a:off x="278969" y="975212"/>
            <a:ext cx="8755303" cy="5343498"/>
          </a:xfrm>
        </p:spPr>
        <p:txBody>
          <a:bodyPr>
            <a:normAutofit/>
          </a:bodyPr>
          <a:lstStyle/>
          <a:p>
            <a:pPr marL="0" indent="0" algn="r">
              <a:buNone/>
            </a:pPr>
            <a:endParaRPr lang="en-GB" dirty="0"/>
          </a:p>
          <a:p>
            <a:pPr marL="0" indent="0" algn="ctr">
              <a:buNone/>
            </a:pPr>
            <a:r>
              <a:rPr lang="en-GB" b="1" dirty="0"/>
              <a:t>Breakfast service</a:t>
            </a:r>
          </a:p>
          <a:p>
            <a:pPr marL="0" indent="0" algn="ctr">
              <a:buNone/>
            </a:pPr>
            <a:endParaRPr lang="en-GB" b="1" dirty="0"/>
          </a:p>
          <a:p>
            <a:pPr marL="457200" indent="-457200">
              <a:buAutoNum type="arabicPeriod"/>
            </a:pPr>
            <a:r>
              <a:rPr lang="en-GB" sz="2400" dirty="0"/>
              <a:t>Use the internet to research the types of breakfast provided in hotels</a:t>
            </a:r>
            <a:r>
              <a:rPr lang="en-GB" sz="2400" b="1" dirty="0"/>
              <a:t>.   Tip</a:t>
            </a:r>
            <a:r>
              <a:rPr lang="en-GB" sz="2400" dirty="0"/>
              <a:t> Room service menus are a great way to do this. </a:t>
            </a:r>
          </a:p>
          <a:p>
            <a:pPr marL="0" indent="0">
              <a:buNone/>
            </a:pPr>
            <a:endParaRPr lang="en-GB" sz="2400" dirty="0"/>
          </a:p>
          <a:p>
            <a:pPr marL="457200" indent="-457200">
              <a:buAutoNum type="arabicPeriod" startAt="2"/>
            </a:pPr>
            <a:r>
              <a:rPr lang="en-GB" sz="2400" dirty="0"/>
              <a:t>Write down examples of the food items offered and the cover for a full breakfast </a:t>
            </a:r>
          </a:p>
          <a:p>
            <a:pPr marL="0" indent="0">
              <a:buNone/>
            </a:pPr>
            <a:endParaRPr lang="en-GB" sz="2200" dirty="0"/>
          </a:p>
          <a:p>
            <a:pPr marL="457200" indent="-457200">
              <a:buAutoNum type="arabicPeriod" startAt="2"/>
            </a:pPr>
            <a:endParaRPr lang="en-GB" sz="2200" dirty="0"/>
          </a:p>
          <a:p>
            <a:pPr marL="457200" indent="-457200">
              <a:buAutoNum type="arabicPeriod" startAt="2"/>
            </a:pPr>
            <a:endParaRPr lang="en-GB" sz="2200" dirty="0"/>
          </a:p>
          <a:p>
            <a:pPr marL="457200" indent="-457200">
              <a:buAutoNum type="arabicPeriod"/>
            </a:pPr>
            <a:endParaRPr lang="en-GB" sz="2200" dirty="0"/>
          </a:p>
          <a:p>
            <a:pPr marL="457200" indent="-457200">
              <a:buAutoNum type="arabicPeriod"/>
            </a:pPr>
            <a:endParaRPr lang="en-GB" sz="2200" dirty="0"/>
          </a:p>
          <a:p>
            <a:pPr marL="0" indent="0" algn="ctr">
              <a:buNone/>
            </a:pPr>
            <a:endParaRPr lang="en-GB" b="1"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4BB6789E-64D8-6E40-89E4-9A4DEF62E8C5}"/>
                  </a:ext>
                </a:extLst>
              </p:cNvPr>
              <p:cNvGraphicFramePr>
                <a:graphicFrameLocks noChangeAspect="1"/>
              </p:cNvGraphicFramePr>
              <p:nvPr/>
            </p:nvGraphicFramePr>
            <p:xfrm>
              <a:off x="109728" y="0"/>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4BB6789E-64D8-6E40-89E4-9A4DEF62E8C5}"/>
                  </a:ext>
                </a:extLst>
              </p:cNvPr>
              <p:cNvPicPr>
                <a:picLocks noGrp="1" noRot="1" noChangeAspect="1" noMove="1" noResize="1" noEditPoints="1" noAdjustHandles="1" noChangeArrowheads="1" noChangeShapeType="1" noCrop="1"/>
              </p:cNvPicPr>
              <p:nvPr/>
            </p:nvPicPr>
            <p:blipFill>
              <a:blip r:embed="rId3"/>
              <a:stretch>
                <a:fillRect/>
              </a:stretch>
            </p:blipFill>
            <p:spPr>
              <a:xfrm>
                <a:off x="109728" y="0"/>
                <a:ext cx="2445025" cy="1888433"/>
              </a:xfrm>
              <a:prstGeom prst="rect">
                <a:avLst/>
              </a:prstGeom>
            </p:spPr>
          </p:pic>
        </mc:Fallback>
      </mc:AlternateContent>
    </p:spTree>
    <p:extLst>
      <p:ext uri="{BB962C8B-B14F-4D97-AF65-F5344CB8AC3E}">
        <p14:creationId xmlns:p14="http://schemas.microsoft.com/office/powerpoint/2010/main" val="47703929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6BE3-2830-B24B-ACB0-52E05FB9FAC2}"/>
              </a:ext>
            </a:extLst>
          </p:cNvPr>
          <p:cNvSpPr>
            <a:spLocks noGrp="1"/>
          </p:cNvSpPr>
          <p:nvPr>
            <p:ph type="title"/>
          </p:nvPr>
        </p:nvSpPr>
        <p:spPr>
          <a:xfrm>
            <a:off x="457200" y="274638"/>
            <a:ext cx="8229600" cy="810243"/>
          </a:xfrm>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53BBA660-9C72-104D-9A37-DBCDC476B300}"/>
              </a:ext>
            </a:extLst>
          </p:cNvPr>
          <p:cNvSpPr>
            <a:spLocks noGrp="1"/>
          </p:cNvSpPr>
          <p:nvPr>
            <p:ph idx="1"/>
          </p:nvPr>
        </p:nvSpPr>
        <p:spPr>
          <a:xfrm>
            <a:off x="278969" y="976393"/>
            <a:ext cx="8755303" cy="5606969"/>
          </a:xfrm>
        </p:spPr>
        <p:txBody>
          <a:bodyPr>
            <a:normAutofit fontScale="77500" lnSpcReduction="20000"/>
          </a:bodyPr>
          <a:lstStyle/>
          <a:p>
            <a:pPr marL="0" indent="0" algn="r">
              <a:buNone/>
            </a:pPr>
            <a:endParaRPr lang="en-GB" dirty="0"/>
          </a:p>
          <a:p>
            <a:pPr marL="0" indent="0" algn="ctr">
              <a:buNone/>
            </a:pPr>
            <a:r>
              <a:rPr lang="en-GB" b="1" dirty="0"/>
              <a:t>Afternoon tea service</a:t>
            </a:r>
          </a:p>
          <a:p>
            <a:pPr marL="0" indent="0" algn="ctr">
              <a:buNone/>
            </a:pPr>
            <a:endParaRPr lang="en-GB" b="1" dirty="0"/>
          </a:p>
          <a:p>
            <a:pPr marL="0" indent="0">
              <a:buNone/>
            </a:pPr>
            <a:r>
              <a:rPr lang="en-GB" sz="2800" dirty="0"/>
              <a:t>1. Use the links provided to read about afternoon and high tea.</a:t>
            </a:r>
          </a:p>
          <a:p>
            <a:pPr marL="457200" indent="-457200">
              <a:buAutoNum type="arabicPeriod"/>
            </a:pPr>
            <a:endParaRPr lang="en-GB" sz="2800" dirty="0"/>
          </a:p>
          <a:p>
            <a:pPr marL="0" indent="0">
              <a:buNone/>
            </a:pPr>
            <a:r>
              <a:rPr lang="en-GB" sz="2800" dirty="0">
                <a:hlinkClick r:id="rId2"/>
              </a:rPr>
              <a:t>https://afternoontea.co.uk/information/what-is-afternoon-tea/</a:t>
            </a:r>
            <a:endParaRPr lang="en-GB" sz="2800" dirty="0"/>
          </a:p>
          <a:p>
            <a:pPr marL="0" indent="0">
              <a:buNone/>
            </a:pPr>
            <a:endParaRPr lang="en-GB" sz="2800" dirty="0"/>
          </a:p>
          <a:p>
            <a:pPr marL="0" indent="0">
              <a:buNone/>
            </a:pPr>
            <a:r>
              <a:rPr lang="en-GB" sz="2800" dirty="0">
                <a:hlinkClick r:id="rId3"/>
              </a:rPr>
              <a:t>https://www.thespruceeats.com/afternoon-vs-high-tea-difference-435327</a:t>
            </a:r>
            <a:endParaRPr lang="en-GB" sz="2800" dirty="0"/>
          </a:p>
          <a:p>
            <a:pPr marL="457200" indent="-457200">
              <a:buAutoNum type="arabicPeriod"/>
            </a:pPr>
            <a:endParaRPr lang="en-GB" sz="2800" dirty="0"/>
          </a:p>
          <a:p>
            <a:pPr marL="457200" indent="-457200">
              <a:buAutoNum type="arabicPeriod"/>
            </a:pPr>
            <a:endParaRPr lang="en-GB" sz="2800" dirty="0"/>
          </a:p>
          <a:p>
            <a:pPr marL="0" indent="0">
              <a:buNone/>
            </a:pPr>
            <a:r>
              <a:rPr lang="en-GB" sz="2800" dirty="0"/>
              <a:t>2. Use the internet to research hotels near you that provide ‘afternoon tea’ </a:t>
            </a:r>
          </a:p>
          <a:p>
            <a:pPr marL="0" indent="0">
              <a:buNone/>
            </a:pPr>
            <a:r>
              <a:rPr lang="en-GB" sz="2800" dirty="0"/>
              <a:t>    or ‘high tea’</a:t>
            </a:r>
          </a:p>
          <a:p>
            <a:pPr marL="457200" indent="-457200">
              <a:buFont typeface="+mj-lt"/>
              <a:buAutoNum type="arabicPeriod"/>
            </a:pPr>
            <a:endParaRPr lang="en-GB" sz="2800" dirty="0"/>
          </a:p>
          <a:p>
            <a:pPr marL="0" indent="0">
              <a:buNone/>
            </a:pPr>
            <a:r>
              <a:rPr lang="en-GB" sz="2800" dirty="0"/>
              <a:t>3. Write down examples of the food items offered and the cover for </a:t>
            </a:r>
          </a:p>
          <a:p>
            <a:pPr marL="0" indent="0">
              <a:buNone/>
            </a:pPr>
            <a:r>
              <a:rPr lang="en-GB" sz="2800" dirty="0"/>
              <a:t>     afternoon or high tea</a:t>
            </a:r>
          </a:p>
          <a:p>
            <a:pPr marL="457200" indent="-457200">
              <a:buAutoNum type="arabicPeriod" startAt="2"/>
            </a:pPr>
            <a:endParaRPr lang="en-GB" sz="2200" dirty="0"/>
          </a:p>
          <a:p>
            <a:pPr marL="457200" indent="-457200">
              <a:buAutoNum type="arabicPeriod" startAt="2"/>
            </a:pPr>
            <a:endParaRPr lang="en-GB" sz="2200" dirty="0"/>
          </a:p>
          <a:p>
            <a:pPr marL="457200" indent="-457200">
              <a:buAutoNum type="arabicPeriod"/>
            </a:pPr>
            <a:endParaRPr lang="en-GB" sz="2200" dirty="0"/>
          </a:p>
          <a:p>
            <a:pPr marL="457200" indent="-457200">
              <a:buAutoNum type="arabicPeriod"/>
            </a:pPr>
            <a:endParaRPr lang="en-GB" sz="2200" dirty="0"/>
          </a:p>
          <a:p>
            <a:pPr marL="0" indent="0" algn="ctr">
              <a:buNone/>
            </a:pPr>
            <a:endParaRPr lang="en-GB" b="1"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4BB6789E-64D8-6E40-89E4-9A4DEF62E8C5}"/>
                  </a:ext>
                </a:extLst>
              </p:cNvPr>
              <p:cNvGraphicFramePr>
                <a:graphicFrameLocks noChangeAspect="1"/>
              </p:cNvGraphicFramePr>
              <p:nvPr/>
            </p:nvGraphicFramePr>
            <p:xfrm>
              <a:off x="109728" y="0"/>
              <a:ext cx="2445025" cy="1888433"/>
            </p:xfrm>
            <a:graphic>
              <a:graphicData uri="http://schemas.microsoft.com/office/drawing/2017/model3d">
                <am3d:model3d r:embed="rId4">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5"/>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4BB6789E-64D8-6E40-89E4-9A4DEF62E8C5}"/>
                  </a:ext>
                </a:extLst>
              </p:cNvPr>
              <p:cNvPicPr>
                <a:picLocks noGrp="1" noRot="1" noChangeAspect="1" noMove="1" noResize="1" noEditPoints="1" noAdjustHandles="1" noChangeArrowheads="1" noChangeShapeType="1" noCrop="1"/>
              </p:cNvPicPr>
              <p:nvPr/>
            </p:nvPicPr>
            <p:blipFill>
              <a:blip r:embed="rId5"/>
              <a:stretch>
                <a:fillRect/>
              </a:stretch>
            </p:blipFill>
            <p:spPr>
              <a:xfrm>
                <a:off x="109728" y="0"/>
                <a:ext cx="2445025" cy="1888433"/>
              </a:xfrm>
              <a:prstGeom prst="rect">
                <a:avLst/>
              </a:prstGeom>
            </p:spPr>
          </p:pic>
        </mc:Fallback>
      </mc:AlternateContent>
    </p:spTree>
    <p:extLst>
      <p:ext uri="{BB962C8B-B14F-4D97-AF65-F5344CB8AC3E}">
        <p14:creationId xmlns:p14="http://schemas.microsoft.com/office/powerpoint/2010/main" val="210787976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7. Specialised forms of service</a:t>
            </a: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64915093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BDB63-43BF-0F44-BFA9-CEEA31DE97FB}"/>
              </a:ext>
            </a:extLst>
          </p:cNvPr>
          <p:cNvSpPr>
            <a:spLocks noGrp="1"/>
          </p:cNvSpPr>
          <p:nvPr>
            <p:ph type="title"/>
          </p:nvPr>
        </p:nvSpPr>
        <p:spPr/>
        <p:txBody>
          <a:bodyPr>
            <a:normAutofit/>
          </a:bodyPr>
          <a:lstStyle/>
          <a:p>
            <a:r>
              <a:rPr lang="en-GB" sz="3200" b="1" dirty="0"/>
              <a:t>Room or floor service</a:t>
            </a:r>
          </a:p>
        </p:txBody>
      </p:sp>
      <p:sp>
        <p:nvSpPr>
          <p:cNvPr id="3" name="Content Placeholder 2">
            <a:extLst>
              <a:ext uri="{FF2B5EF4-FFF2-40B4-BE49-F238E27FC236}">
                <a16:creationId xmlns:a16="http://schemas.microsoft.com/office/drawing/2014/main" id="{C0A43CA8-5BB8-D94C-BFDF-B7C60081A510}"/>
              </a:ext>
            </a:extLst>
          </p:cNvPr>
          <p:cNvSpPr>
            <a:spLocks noGrp="1"/>
          </p:cNvSpPr>
          <p:nvPr>
            <p:ph idx="1"/>
          </p:nvPr>
        </p:nvSpPr>
        <p:spPr/>
        <p:txBody>
          <a:bodyPr>
            <a:normAutofit lnSpcReduction="10000"/>
          </a:bodyPr>
          <a:lstStyle/>
          <a:p>
            <a:pPr marL="0" indent="0">
              <a:buNone/>
            </a:pPr>
            <a:r>
              <a:rPr lang="en-GB" sz="2400" dirty="0"/>
              <a:t>There are two types of Room Service:</a:t>
            </a:r>
          </a:p>
          <a:p>
            <a:pPr marL="0" indent="0">
              <a:buNone/>
            </a:pPr>
            <a:endParaRPr lang="en-GB" sz="2400" dirty="0"/>
          </a:p>
          <a:p>
            <a:pPr marL="0" indent="0">
              <a:buNone/>
            </a:pPr>
            <a:r>
              <a:rPr lang="en-GB" sz="2400" dirty="0"/>
              <a:t>Centralised: Here all the food orders are processed from the main kitchen and sent to the </a:t>
            </a:r>
            <a:r>
              <a:rPr lang="en-GB" sz="2400" b="1" dirty="0"/>
              <a:t>rooms</a:t>
            </a:r>
            <a:r>
              <a:rPr lang="en-GB" sz="2400" dirty="0"/>
              <a:t> by a common team of waiters.</a:t>
            </a:r>
          </a:p>
          <a:p>
            <a:pPr marL="0" indent="0">
              <a:buNone/>
            </a:pPr>
            <a:endParaRPr lang="en-GB" sz="2400" dirty="0"/>
          </a:p>
          <a:p>
            <a:pPr marL="0" indent="0">
              <a:buNone/>
            </a:pPr>
            <a:r>
              <a:rPr lang="en-GB" sz="2400" dirty="0"/>
              <a:t> Decentralised: Each floor or a set of floors may have separate pantries to service them.</a:t>
            </a:r>
          </a:p>
          <a:p>
            <a:pPr marL="0" indent="0">
              <a:buNone/>
            </a:pPr>
            <a:endParaRPr lang="en-GB" sz="2400" dirty="0"/>
          </a:p>
          <a:p>
            <a:pPr marL="0" indent="0">
              <a:buNone/>
            </a:pPr>
            <a:r>
              <a:rPr lang="en-GB" sz="2400" dirty="0"/>
              <a:t>The type and level of service differs greatly depending on the size and quality of the hotel.</a:t>
            </a:r>
          </a:p>
        </p:txBody>
      </p:sp>
    </p:spTree>
    <p:extLst>
      <p:ext uri="{BB962C8B-B14F-4D97-AF65-F5344CB8AC3E}">
        <p14:creationId xmlns:p14="http://schemas.microsoft.com/office/powerpoint/2010/main" val="354311921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6BE3-2830-B24B-ACB0-52E05FB9FAC2}"/>
              </a:ext>
            </a:extLst>
          </p:cNvPr>
          <p:cNvSpPr>
            <a:spLocks noGrp="1"/>
          </p:cNvSpPr>
          <p:nvPr>
            <p:ph type="title"/>
          </p:nvPr>
        </p:nvSpPr>
        <p:spPr>
          <a:xfrm>
            <a:off x="457200" y="274638"/>
            <a:ext cx="8229600" cy="810243"/>
          </a:xfrm>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53BBA660-9C72-104D-9A37-DBCDC476B300}"/>
              </a:ext>
            </a:extLst>
          </p:cNvPr>
          <p:cNvSpPr>
            <a:spLocks noGrp="1"/>
          </p:cNvSpPr>
          <p:nvPr>
            <p:ph idx="1"/>
          </p:nvPr>
        </p:nvSpPr>
        <p:spPr>
          <a:xfrm>
            <a:off x="278969" y="976393"/>
            <a:ext cx="8755303" cy="5606969"/>
          </a:xfrm>
        </p:spPr>
        <p:txBody>
          <a:bodyPr>
            <a:normAutofit/>
          </a:bodyPr>
          <a:lstStyle/>
          <a:p>
            <a:pPr marL="0" indent="0" algn="r">
              <a:buNone/>
            </a:pPr>
            <a:endParaRPr lang="en-GB" dirty="0"/>
          </a:p>
          <a:p>
            <a:pPr marL="0" indent="0" algn="ctr">
              <a:buNone/>
            </a:pPr>
            <a:r>
              <a:rPr lang="en-GB" b="1" dirty="0"/>
              <a:t>Room service</a:t>
            </a:r>
          </a:p>
          <a:p>
            <a:pPr marL="0" indent="0" algn="ctr">
              <a:buNone/>
            </a:pPr>
            <a:endParaRPr lang="en-GB" b="1" dirty="0"/>
          </a:p>
          <a:p>
            <a:pPr marL="457200" indent="-457200">
              <a:buAutoNum type="arabicPeriod"/>
            </a:pPr>
            <a:r>
              <a:rPr lang="en-GB" sz="2800" dirty="0"/>
              <a:t>Use the internet to find two hotels near you that provide room service. If possible one luxury hotel and on mid-range hotel.</a:t>
            </a:r>
          </a:p>
          <a:p>
            <a:pPr marL="457200" indent="-457200">
              <a:buAutoNum type="arabicPeriod"/>
            </a:pPr>
            <a:r>
              <a:rPr lang="en-GB" sz="2800" dirty="0"/>
              <a:t>Describe the levels of room service offered in each hotel</a:t>
            </a:r>
          </a:p>
          <a:p>
            <a:pPr marL="457200" indent="-457200">
              <a:buAutoNum type="arabicPeriod"/>
            </a:pPr>
            <a:endParaRPr lang="en-GB" sz="2800" dirty="0"/>
          </a:p>
          <a:p>
            <a:pPr marL="457200" indent="-457200">
              <a:buAutoNum type="arabicPeriod"/>
            </a:pPr>
            <a:r>
              <a:rPr lang="en-GB" sz="2800" dirty="0"/>
              <a:t>Compare the differences and similarities between the two hotels and present these is a table.</a:t>
            </a:r>
          </a:p>
          <a:p>
            <a:pPr marL="457200" indent="-457200">
              <a:buAutoNum type="arabicPeriod"/>
            </a:pPr>
            <a:endParaRPr lang="en-GB" sz="2800" dirty="0"/>
          </a:p>
          <a:p>
            <a:pPr marL="457200" indent="-457200">
              <a:buAutoNum type="arabicPeriod" startAt="2"/>
            </a:pPr>
            <a:endParaRPr lang="en-GB" sz="2200" dirty="0"/>
          </a:p>
          <a:p>
            <a:pPr marL="457200" indent="-457200">
              <a:buAutoNum type="arabicPeriod" startAt="2"/>
            </a:pPr>
            <a:endParaRPr lang="en-GB" sz="2200" dirty="0"/>
          </a:p>
          <a:p>
            <a:pPr marL="457200" indent="-457200">
              <a:buAutoNum type="arabicPeriod"/>
            </a:pPr>
            <a:endParaRPr lang="en-GB" sz="2200" dirty="0"/>
          </a:p>
          <a:p>
            <a:pPr marL="457200" indent="-457200">
              <a:buAutoNum type="arabicPeriod"/>
            </a:pPr>
            <a:endParaRPr lang="en-GB" sz="2200" dirty="0"/>
          </a:p>
          <a:p>
            <a:pPr marL="0" indent="0" algn="ctr">
              <a:buNone/>
            </a:pPr>
            <a:endParaRPr lang="en-GB" b="1"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4BB6789E-64D8-6E40-89E4-9A4DEF62E8C5}"/>
                  </a:ext>
                </a:extLst>
              </p:cNvPr>
              <p:cNvGraphicFramePr>
                <a:graphicFrameLocks noChangeAspect="1"/>
              </p:cNvGraphicFramePr>
              <p:nvPr/>
            </p:nvGraphicFramePr>
            <p:xfrm>
              <a:off x="109728" y="0"/>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4BB6789E-64D8-6E40-89E4-9A4DEF62E8C5}"/>
                  </a:ext>
                </a:extLst>
              </p:cNvPr>
              <p:cNvPicPr>
                <a:picLocks noGrp="1" noRot="1" noChangeAspect="1" noMove="1" noResize="1" noEditPoints="1" noAdjustHandles="1" noChangeArrowheads="1" noChangeShapeType="1" noCrop="1"/>
              </p:cNvPicPr>
              <p:nvPr/>
            </p:nvPicPr>
            <p:blipFill>
              <a:blip r:embed="rId3"/>
              <a:stretch>
                <a:fillRect/>
              </a:stretch>
            </p:blipFill>
            <p:spPr>
              <a:xfrm>
                <a:off x="109728" y="0"/>
                <a:ext cx="2445025" cy="1888433"/>
              </a:xfrm>
              <a:prstGeom prst="rect">
                <a:avLst/>
              </a:prstGeom>
            </p:spPr>
          </p:pic>
        </mc:Fallback>
      </mc:AlternateContent>
    </p:spTree>
    <p:extLst>
      <p:ext uri="{BB962C8B-B14F-4D97-AF65-F5344CB8AC3E}">
        <p14:creationId xmlns:p14="http://schemas.microsoft.com/office/powerpoint/2010/main" val="217565043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B47D0-9574-0141-B0CF-654DB4288D3A}"/>
              </a:ext>
            </a:extLst>
          </p:cNvPr>
          <p:cNvSpPr>
            <a:spLocks noGrp="1"/>
          </p:cNvSpPr>
          <p:nvPr>
            <p:ph type="title"/>
          </p:nvPr>
        </p:nvSpPr>
        <p:spPr>
          <a:xfrm>
            <a:off x="457200" y="274638"/>
            <a:ext cx="8229600" cy="779247"/>
          </a:xfrm>
        </p:spPr>
        <p:txBody>
          <a:bodyPr>
            <a:normAutofit/>
          </a:bodyPr>
          <a:lstStyle/>
          <a:p>
            <a:r>
              <a:rPr lang="en-GB" sz="3200" b="1" dirty="0"/>
              <a:t>Airline tray service</a:t>
            </a:r>
          </a:p>
        </p:txBody>
      </p:sp>
      <p:sp>
        <p:nvSpPr>
          <p:cNvPr id="3" name="Content Placeholder 2">
            <a:extLst>
              <a:ext uri="{FF2B5EF4-FFF2-40B4-BE49-F238E27FC236}">
                <a16:creationId xmlns:a16="http://schemas.microsoft.com/office/drawing/2014/main" id="{D02815BE-ABF8-1C44-AEB5-BED23B89C93B}"/>
              </a:ext>
            </a:extLst>
          </p:cNvPr>
          <p:cNvSpPr>
            <a:spLocks noGrp="1"/>
          </p:cNvSpPr>
          <p:nvPr>
            <p:ph idx="1"/>
          </p:nvPr>
        </p:nvSpPr>
        <p:spPr>
          <a:xfrm>
            <a:off x="457200" y="1166018"/>
            <a:ext cx="8229600" cy="5417344"/>
          </a:xfrm>
        </p:spPr>
        <p:txBody>
          <a:bodyPr>
            <a:normAutofit/>
          </a:bodyPr>
          <a:lstStyle/>
          <a:p>
            <a:pPr marL="0" indent="0">
              <a:buNone/>
            </a:pPr>
            <a:r>
              <a:rPr lang="en-GB" sz="2400" dirty="0"/>
              <a:t>The provision of an in-flight food and beverage service differs by:</a:t>
            </a:r>
          </a:p>
          <a:p>
            <a:pPr marL="0" indent="0">
              <a:buNone/>
            </a:pPr>
            <a:endParaRPr lang="en-GB" sz="2400" b="1" dirty="0"/>
          </a:p>
          <a:p>
            <a:pPr marL="0" indent="0">
              <a:buNone/>
            </a:pPr>
            <a:r>
              <a:rPr lang="en-GB" sz="2400" b="1" dirty="0"/>
              <a:t>Airline: </a:t>
            </a:r>
            <a:r>
              <a:rPr lang="en-GB" sz="2400" dirty="0"/>
              <a:t>When flying with  budget or low-cost airlines, the provision of food and beverages is usually provided for an additional charge to the customer. With larger carriers, this is included in the ticket price</a:t>
            </a:r>
          </a:p>
          <a:p>
            <a:pPr marL="0" indent="0">
              <a:buNone/>
            </a:pPr>
            <a:endParaRPr lang="en-GB" sz="2400" dirty="0"/>
          </a:p>
          <a:p>
            <a:pPr marL="0" indent="0">
              <a:buNone/>
            </a:pPr>
            <a:r>
              <a:rPr lang="en-GB" sz="2400" b="1" dirty="0"/>
              <a:t>Distance: </a:t>
            </a:r>
            <a:r>
              <a:rPr lang="en-GB" sz="2400" dirty="0"/>
              <a:t>On may short haul flights the food and beverages provided may be limited to snacks and sandwiches, and a small range hot and cold beverages.  Long haul flights, however, require the provision of a more substantial offer.</a:t>
            </a:r>
          </a:p>
        </p:txBody>
      </p:sp>
    </p:spTree>
    <p:extLst>
      <p:ext uri="{BB962C8B-B14F-4D97-AF65-F5344CB8AC3E}">
        <p14:creationId xmlns:p14="http://schemas.microsoft.com/office/powerpoint/2010/main" val="220407161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B47D0-9574-0141-B0CF-654DB4288D3A}"/>
              </a:ext>
            </a:extLst>
          </p:cNvPr>
          <p:cNvSpPr>
            <a:spLocks noGrp="1"/>
          </p:cNvSpPr>
          <p:nvPr>
            <p:ph type="title"/>
          </p:nvPr>
        </p:nvSpPr>
        <p:spPr>
          <a:xfrm>
            <a:off x="457200" y="274638"/>
            <a:ext cx="8229600" cy="779247"/>
          </a:xfrm>
        </p:spPr>
        <p:txBody>
          <a:bodyPr>
            <a:normAutofit/>
          </a:bodyPr>
          <a:lstStyle/>
          <a:p>
            <a:r>
              <a:rPr lang="en-GB" sz="3200" b="1" dirty="0"/>
              <a:t>Airline tray service</a:t>
            </a:r>
          </a:p>
        </p:txBody>
      </p:sp>
      <p:sp>
        <p:nvSpPr>
          <p:cNvPr id="3" name="Content Placeholder 2">
            <a:extLst>
              <a:ext uri="{FF2B5EF4-FFF2-40B4-BE49-F238E27FC236}">
                <a16:creationId xmlns:a16="http://schemas.microsoft.com/office/drawing/2014/main" id="{D02815BE-ABF8-1C44-AEB5-BED23B89C93B}"/>
              </a:ext>
            </a:extLst>
          </p:cNvPr>
          <p:cNvSpPr>
            <a:spLocks noGrp="1"/>
          </p:cNvSpPr>
          <p:nvPr>
            <p:ph idx="1"/>
          </p:nvPr>
        </p:nvSpPr>
        <p:spPr>
          <a:xfrm>
            <a:off x="457200" y="1166018"/>
            <a:ext cx="8229600" cy="5417344"/>
          </a:xfrm>
        </p:spPr>
        <p:txBody>
          <a:bodyPr>
            <a:normAutofit/>
          </a:bodyPr>
          <a:lstStyle/>
          <a:p>
            <a:pPr marL="0" indent="0">
              <a:buNone/>
            </a:pPr>
            <a:r>
              <a:rPr lang="en-GB" sz="2400" b="1" dirty="0"/>
              <a:t>Cabin class: </a:t>
            </a:r>
            <a:r>
              <a:rPr lang="en-GB" sz="2400" dirty="0"/>
              <a:t>for </a:t>
            </a:r>
            <a:r>
              <a:rPr lang="en-GB" sz="2400" b="1" dirty="0"/>
              <a:t>economy and tourist flights </a:t>
            </a:r>
            <a:r>
              <a:rPr lang="en-GB" sz="2400" dirty="0"/>
              <a:t>all meals tend to be of the same size, with identical portions. Meals are arranged in individual portion containers, sealed, chilled and then stored until required. The economy or tourist class meal is often served on a plastic or melamine tray and uses disposable place mats, cutlery, tableware, napkins and glasses. Choice is limited, usually a vegetarian option and a non-vegetarian option.</a:t>
            </a:r>
          </a:p>
          <a:p>
            <a:pPr marL="0" indent="0">
              <a:buNone/>
            </a:pPr>
            <a:endParaRPr lang="en-GB" sz="2400" dirty="0"/>
          </a:p>
          <a:p>
            <a:pPr marL="0" indent="0">
              <a:buNone/>
            </a:pPr>
            <a:r>
              <a:rPr lang="en-GB" sz="2400" b="1" dirty="0"/>
              <a:t>Business and first class </a:t>
            </a:r>
            <a:r>
              <a:rPr lang="en-GB" sz="2400" dirty="0"/>
              <a:t>passengers will often receive a food and beverage service equivalent to that of a first class hotel or restaurant. A choice of meal can usually be selected from a menu, as can a range of fine wines. This, combined with the use of fine bone china, glassware and silver plated tableware, creates an atmosphere of quality while the meal is being served.</a:t>
            </a:r>
          </a:p>
        </p:txBody>
      </p:sp>
    </p:spTree>
    <p:extLst>
      <p:ext uri="{BB962C8B-B14F-4D97-AF65-F5344CB8AC3E}">
        <p14:creationId xmlns:p14="http://schemas.microsoft.com/office/powerpoint/2010/main" val="164170297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6BE3-2830-B24B-ACB0-52E05FB9FAC2}"/>
              </a:ext>
            </a:extLst>
          </p:cNvPr>
          <p:cNvSpPr>
            <a:spLocks noGrp="1"/>
          </p:cNvSpPr>
          <p:nvPr>
            <p:ph type="title"/>
          </p:nvPr>
        </p:nvSpPr>
        <p:spPr>
          <a:xfrm>
            <a:off x="457200" y="274638"/>
            <a:ext cx="8229600" cy="810243"/>
          </a:xfrm>
        </p:spPr>
        <p:txBody>
          <a:bodyPr>
            <a:normAutofit/>
          </a:bodyPr>
          <a:lstStyle/>
          <a:p>
            <a:r>
              <a:rPr lang="en-GB" sz="3200" b="1" dirty="0"/>
              <a:t>Activity</a:t>
            </a:r>
          </a:p>
        </p:txBody>
      </p:sp>
      <p:sp>
        <p:nvSpPr>
          <p:cNvPr id="3" name="Content Placeholder 2">
            <a:extLst>
              <a:ext uri="{FF2B5EF4-FFF2-40B4-BE49-F238E27FC236}">
                <a16:creationId xmlns:a16="http://schemas.microsoft.com/office/drawing/2014/main" id="{53BBA660-9C72-104D-9A37-DBCDC476B300}"/>
              </a:ext>
            </a:extLst>
          </p:cNvPr>
          <p:cNvSpPr>
            <a:spLocks noGrp="1"/>
          </p:cNvSpPr>
          <p:nvPr>
            <p:ph idx="1"/>
          </p:nvPr>
        </p:nvSpPr>
        <p:spPr>
          <a:xfrm>
            <a:off x="278969" y="976393"/>
            <a:ext cx="8755303" cy="5606969"/>
          </a:xfrm>
        </p:spPr>
        <p:txBody>
          <a:bodyPr>
            <a:normAutofit lnSpcReduction="10000"/>
          </a:bodyPr>
          <a:lstStyle/>
          <a:p>
            <a:pPr marL="0" indent="0" algn="r">
              <a:buNone/>
            </a:pPr>
            <a:endParaRPr lang="en-GB" dirty="0"/>
          </a:p>
          <a:p>
            <a:pPr marL="0" indent="0" algn="ctr">
              <a:buNone/>
            </a:pPr>
            <a:r>
              <a:rPr lang="en-GB" b="1" dirty="0"/>
              <a:t>Airline tray service</a:t>
            </a:r>
          </a:p>
          <a:p>
            <a:pPr marL="0" indent="0" algn="ctr">
              <a:buNone/>
            </a:pPr>
            <a:endParaRPr lang="en-GB" b="1" dirty="0"/>
          </a:p>
          <a:p>
            <a:pPr marL="457200" indent="-457200">
              <a:buAutoNum type="arabicPeriod"/>
            </a:pPr>
            <a:r>
              <a:rPr lang="en-GB" sz="2800" dirty="0"/>
              <a:t>Use the internet to select a budget airline and your countries national airline. Explore their in-flight service and find examples of their menus.</a:t>
            </a:r>
          </a:p>
          <a:p>
            <a:pPr marL="0" indent="0">
              <a:buNone/>
            </a:pPr>
            <a:endParaRPr lang="en-GB" sz="2800" dirty="0"/>
          </a:p>
          <a:p>
            <a:pPr marL="457200" indent="-457200">
              <a:buAutoNum type="arabicPeriod"/>
            </a:pPr>
            <a:r>
              <a:rPr lang="en-GB" sz="2800" dirty="0"/>
              <a:t>Describe the provision of food and beverages for each airline</a:t>
            </a:r>
          </a:p>
          <a:p>
            <a:pPr marL="0" indent="0">
              <a:buNone/>
            </a:pPr>
            <a:endParaRPr lang="en-GB" sz="2800" dirty="0"/>
          </a:p>
          <a:p>
            <a:pPr marL="0" indent="0">
              <a:buNone/>
            </a:pPr>
            <a:r>
              <a:rPr lang="en-GB" sz="2800" dirty="0"/>
              <a:t>3. Compare the differences and discuss these with your </a:t>
            </a:r>
          </a:p>
          <a:p>
            <a:pPr marL="0" indent="0">
              <a:buNone/>
            </a:pPr>
            <a:r>
              <a:rPr lang="en-GB" sz="2800" dirty="0"/>
              <a:t>    class.</a:t>
            </a:r>
          </a:p>
          <a:p>
            <a:pPr marL="0" indent="0">
              <a:buNone/>
            </a:pPr>
            <a:endParaRPr lang="en-GB" sz="2200" dirty="0"/>
          </a:p>
          <a:p>
            <a:pPr marL="457200" indent="-457200">
              <a:buAutoNum type="arabicPeriod" startAt="2"/>
            </a:pPr>
            <a:endParaRPr lang="en-GB" sz="2200" dirty="0"/>
          </a:p>
          <a:p>
            <a:pPr marL="457200" indent="-457200">
              <a:buAutoNum type="arabicPeriod"/>
            </a:pPr>
            <a:endParaRPr lang="en-GB" sz="2200" dirty="0"/>
          </a:p>
          <a:p>
            <a:pPr marL="457200" indent="-457200">
              <a:buAutoNum type="arabicPeriod"/>
            </a:pPr>
            <a:endParaRPr lang="en-GB" sz="2200" dirty="0"/>
          </a:p>
          <a:p>
            <a:pPr marL="0" indent="0" algn="ctr">
              <a:buNone/>
            </a:pPr>
            <a:endParaRPr lang="en-GB" b="1"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4BB6789E-64D8-6E40-89E4-9A4DEF62E8C5}"/>
                  </a:ext>
                </a:extLst>
              </p:cNvPr>
              <p:cNvGraphicFramePr>
                <a:graphicFrameLocks noChangeAspect="1"/>
              </p:cNvGraphicFramePr>
              <p:nvPr/>
            </p:nvGraphicFramePr>
            <p:xfrm>
              <a:off x="109728" y="0"/>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4BB6789E-64D8-6E40-89E4-9A4DEF62E8C5}"/>
                  </a:ext>
                </a:extLst>
              </p:cNvPr>
              <p:cNvPicPr>
                <a:picLocks noGrp="1" noRot="1" noChangeAspect="1" noMove="1" noResize="1" noEditPoints="1" noAdjustHandles="1" noChangeArrowheads="1" noChangeShapeType="1" noCrop="1"/>
              </p:cNvPicPr>
              <p:nvPr/>
            </p:nvPicPr>
            <p:blipFill>
              <a:blip r:embed="rId3"/>
              <a:stretch>
                <a:fillRect/>
              </a:stretch>
            </p:blipFill>
            <p:spPr>
              <a:xfrm>
                <a:off x="109728" y="0"/>
                <a:ext cx="2445025" cy="1888433"/>
              </a:xfrm>
              <a:prstGeom prst="rect">
                <a:avLst/>
              </a:prstGeom>
            </p:spPr>
          </p:pic>
        </mc:Fallback>
      </mc:AlternateContent>
    </p:spTree>
    <p:extLst>
      <p:ext uri="{BB962C8B-B14F-4D97-AF65-F5344CB8AC3E}">
        <p14:creationId xmlns:p14="http://schemas.microsoft.com/office/powerpoint/2010/main" val="333153169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B47D0-9574-0141-B0CF-654DB4288D3A}"/>
              </a:ext>
            </a:extLst>
          </p:cNvPr>
          <p:cNvSpPr>
            <a:spLocks noGrp="1"/>
          </p:cNvSpPr>
          <p:nvPr>
            <p:ph type="title"/>
          </p:nvPr>
        </p:nvSpPr>
        <p:spPr>
          <a:xfrm>
            <a:off x="457200" y="274638"/>
            <a:ext cx="8229600" cy="779247"/>
          </a:xfrm>
        </p:spPr>
        <p:txBody>
          <a:bodyPr>
            <a:normAutofit/>
          </a:bodyPr>
          <a:lstStyle/>
          <a:p>
            <a:r>
              <a:rPr lang="en-GB" sz="3200" b="1" dirty="0"/>
              <a:t>Rail service</a:t>
            </a:r>
          </a:p>
        </p:txBody>
      </p:sp>
      <p:sp>
        <p:nvSpPr>
          <p:cNvPr id="3" name="Content Placeholder 2">
            <a:extLst>
              <a:ext uri="{FF2B5EF4-FFF2-40B4-BE49-F238E27FC236}">
                <a16:creationId xmlns:a16="http://schemas.microsoft.com/office/drawing/2014/main" id="{D02815BE-ABF8-1C44-AEB5-BED23B89C93B}"/>
              </a:ext>
            </a:extLst>
          </p:cNvPr>
          <p:cNvSpPr>
            <a:spLocks noGrp="1"/>
          </p:cNvSpPr>
          <p:nvPr>
            <p:ph idx="1"/>
          </p:nvPr>
        </p:nvSpPr>
        <p:spPr>
          <a:xfrm>
            <a:off x="457200" y="1166018"/>
            <a:ext cx="8229600" cy="5417344"/>
          </a:xfrm>
        </p:spPr>
        <p:txBody>
          <a:bodyPr>
            <a:normAutofit fontScale="85000" lnSpcReduction="20000"/>
          </a:bodyPr>
          <a:lstStyle/>
          <a:p>
            <a:pPr marL="0" indent="0">
              <a:buNone/>
            </a:pPr>
            <a:r>
              <a:rPr lang="en-GB" dirty="0"/>
              <a:t>Food and beverage operations on trains generally fall into one of four categories:</a:t>
            </a:r>
          </a:p>
          <a:p>
            <a:pPr marL="0" indent="0">
              <a:buNone/>
            </a:pPr>
            <a:endParaRPr lang="en-GB" dirty="0"/>
          </a:p>
          <a:p>
            <a:r>
              <a:rPr lang="en-GB" dirty="0"/>
              <a:t>conventional restaurant (including having kitchen facilities on board)</a:t>
            </a:r>
          </a:p>
          <a:p>
            <a:r>
              <a:rPr lang="en-GB" dirty="0"/>
              <a:t>kiosk (takeaway)</a:t>
            </a:r>
          </a:p>
          <a:p>
            <a:r>
              <a:rPr lang="en-GB" dirty="0"/>
              <a:t>trolley service operations</a:t>
            </a:r>
          </a:p>
          <a:p>
            <a:r>
              <a:rPr lang="en-GB" dirty="0"/>
              <a:t>limited type of room service for sleeper trains.</a:t>
            </a:r>
          </a:p>
          <a:p>
            <a:endParaRPr lang="en-GB" dirty="0"/>
          </a:p>
          <a:p>
            <a:pPr marL="0" indent="0">
              <a:buNone/>
            </a:pPr>
            <a:r>
              <a:rPr lang="en-GB" dirty="0"/>
              <a:t>Rail foodservice has also seen the introduction of tray service systems, similar to airlines. The food and drink is served on trays to passengers at their seat rather than in a restaurant car where tables are laid as in a restaurant.</a:t>
            </a:r>
          </a:p>
          <a:p>
            <a:pPr marL="0" indent="0">
              <a:buNone/>
            </a:pPr>
            <a:endParaRPr lang="en-GB" sz="2400" dirty="0"/>
          </a:p>
        </p:txBody>
      </p:sp>
    </p:spTree>
    <p:extLst>
      <p:ext uri="{BB962C8B-B14F-4D97-AF65-F5344CB8AC3E}">
        <p14:creationId xmlns:p14="http://schemas.microsoft.com/office/powerpoint/2010/main" val="376568529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9. Function catering</a:t>
            </a: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30854429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F22FE-B1E1-5C47-9B4F-3FFD05CE7094}"/>
              </a:ext>
            </a:extLst>
          </p:cNvPr>
          <p:cNvSpPr>
            <a:spLocks noGrp="1"/>
          </p:cNvSpPr>
          <p:nvPr>
            <p:ph type="title"/>
          </p:nvPr>
        </p:nvSpPr>
        <p:spPr>
          <a:xfrm>
            <a:off x="457200" y="274638"/>
            <a:ext cx="8229600" cy="763748"/>
          </a:xfrm>
        </p:spPr>
        <p:txBody>
          <a:bodyPr>
            <a:normAutofit/>
          </a:bodyPr>
          <a:lstStyle/>
          <a:p>
            <a:r>
              <a:rPr lang="en-GB" sz="3200" b="1" dirty="0"/>
              <a:t>Types of event</a:t>
            </a:r>
          </a:p>
        </p:txBody>
      </p:sp>
      <p:sp>
        <p:nvSpPr>
          <p:cNvPr id="3" name="Content Placeholder 2">
            <a:extLst>
              <a:ext uri="{FF2B5EF4-FFF2-40B4-BE49-F238E27FC236}">
                <a16:creationId xmlns:a16="http://schemas.microsoft.com/office/drawing/2014/main" id="{8F4F4186-6653-8548-BE9E-E5C24E7EDC63}"/>
              </a:ext>
            </a:extLst>
          </p:cNvPr>
          <p:cNvSpPr>
            <a:spLocks noGrp="1"/>
          </p:cNvSpPr>
          <p:nvPr>
            <p:ph idx="1"/>
          </p:nvPr>
        </p:nvSpPr>
        <p:spPr>
          <a:xfrm>
            <a:off x="457200" y="1166018"/>
            <a:ext cx="8229600" cy="5417344"/>
          </a:xfrm>
        </p:spPr>
        <p:txBody>
          <a:bodyPr>
            <a:normAutofit fontScale="70000" lnSpcReduction="20000"/>
          </a:bodyPr>
          <a:lstStyle/>
          <a:p>
            <a:pPr marL="0" indent="0">
              <a:buNone/>
            </a:pPr>
            <a:r>
              <a:rPr lang="en-GB" sz="3400" dirty="0"/>
              <a:t>There are a number of reasons for an event:</a:t>
            </a:r>
          </a:p>
          <a:p>
            <a:pPr marL="0" indent="0">
              <a:buNone/>
            </a:pPr>
            <a:endParaRPr lang="en-GB" sz="3400" dirty="0"/>
          </a:p>
          <a:p>
            <a:r>
              <a:rPr lang="en-GB" sz="3400" dirty="0"/>
              <a:t>Social reasons e.g. weddings, parties</a:t>
            </a:r>
          </a:p>
          <a:p>
            <a:r>
              <a:rPr lang="en-GB" sz="3400" dirty="0"/>
              <a:t>Conferences e.g. business, political</a:t>
            </a:r>
          </a:p>
          <a:p>
            <a:r>
              <a:rPr lang="en-GB" sz="3400" dirty="0"/>
              <a:t>Public relations e.g. exhibitions, trade events</a:t>
            </a:r>
          </a:p>
          <a:p>
            <a:pPr marL="0" indent="0">
              <a:buNone/>
            </a:pPr>
            <a:endParaRPr lang="en-GB" sz="3400" dirty="0"/>
          </a:p>
          <a:p>
            <a:pPr marL="0" indent="0">
              <a:buNone/>
            </a:pPr>
            <a:endParaRPr lang="en-GB" sz="3400" dirty="0"/>
          </a:p>
          <a:p>
            <a:pPr marL="0" indent="0">
              <a:buNone/>
            </a:pPr>
            <a:r>
              <a:rPr lang="en-GB" sz="3400" dirty="0"/>
              <a:t>There are two main types of events:</a:t>
            </a:r>
          </a:p>
          <a:p>
            <a:pPr marL="0" indent="0">
              <a:buNone/>
            </a:pPr>
            <a:endParaRPr lang="en-GB" sz="3400" dirty="0"/>
          </a:p>
          <a:p>
            <a:r>
              <a:rPr lang="en-GB" sz="3400" dirty="0"/>
              <a:t>Formal meals </a:t>
            </a:r>
          </a:p>
          <a:p>
            <a:r>
              <a:rPr lang="en-GB" sz="3400" dirty="0"/>
              <a:t>Buffet receptions</a:t>
            </a:r>
          </a:p>
          <a:p>
            <a:endParaRPr lang="en-GB" sz="3400" dirty="0"/>
          </a:p>
          <a:p>
            <a:pPr marL="0" indent="0">
              <a:buNone/>
            </a:pPr>
            <a:r>
              <a:rPr lang="en-GB" sz="3400" dirty="0"/>
              <a:t>Within a hotel, events may be organised by the food and beverage department or there may be a separate events department.</a:t>
            </a:r>
          </a:p>
          <a:p>
            <a:endParaRPr lang="en-GB" dirty="0"/>
          </a:p>
          <a:p>
            <a:endParaRPr lang="en-GB" dirty="0"/>
          </a:p>
        </p:txBody>
      </p:sp>
    </p:spTree>
    <p:extLst>
      <p:ext uri="{BB962C8B-B14F-4D97-AF65-F5344CB8AC3E}">
        <p14:creationId xmlns:p14="http://schemas.microsoft.com/office/powerpoint/2010/main" val="33578795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44BB69-34F3-DC4F-8501-BE512D232733}"/>
              </a:ext>
            </a:extLst>
          </p:cNvPr>
          <p:cNvSpPr>
            <a:spLocks noGrp="1"/>
          </p:cNvSpPr>
          <p:nvPr>
            <p:ph idx="1"/>
          </p:nvPr>
        </p:nvSpPr>
        <p:spPr>
          <a:xfrm>
            <a:off x="457200" y="418454"/>
            <a:ext cx="8229600" cy="6106332"/>
          </a:xfrm>
        </p:spPr>
        <p:txBody>
          <a:bodyPr>
            <a:normAutofit lnSpcReduction="10000"/>
          </a:bodyPr>
          <a:lstStyle/>
          <a:p>
            <a:pPr marL="0" indent="0">
              <a:buNone/>
            </a:pPr>
            <a:r>
              <a:rPr lang="en-GB" sz="2400" b="1" dirty="0"/>
              <a:t>Staffing</a:t>
            </a:r>
          </a:p>
          <a:p>
            <a:pPr marL="0" indent="0">
              <a:buNone/>
            </a:pPr>
            <a:endParaRPr lang="en-GB" sz="2400" b="1" dirty="0"/>
          </a:p>
          <a:p>
            <a:pPr marL="0" indent="0">
              <a:buNone/>
            </a:pPr>
            <a:r>
              <a:rPr lang="en-GB" sz="2400" b="1" dirty="0"/>
              <a:t>Sales manager: </a:t>
            </a:r>
            <a:r>
              <a:rPr lang="en-GB" sz="2400" dirty="0"/>
              <a:t>The main role of the sales manager is to promote the event facilities of an establishment and, where necessary, to make the initial approaches and contacts.</a:t>
            </a:r>
          </a:p>
          <a:p>
            <a:pPr marL="0" indent="0">
              <a:buNone/>
            </a:pPr>
            <a:endParaRPr lang="en-GB" sz="2400" dirty="0"/>
          </a:p>
          <a:p>
            <a:pPr marL="0" indent="0">
              <a:buNone/>
            </a:pPr>
            <a:r>
              <a:rPr lang="en-GB" sz="2400" b="1" dirty="0"/>
              <a:t>Banqueting/conference manager: </a:t>
            </a:r>
            <a:r>
              <a:rPr lang="en-GB" sz="2400" dirty="0"/>
              <a:t>The banqueting/conference manager is responsible for all administration, including meeting prospective clients and discussing the arrangements for the menu, table plans, costs, wines, band, toastmaster and so on.</a:t>
            </a:r>
          </a:p>
          <a:p>
            <a:pPr marL="0" indent="0">
              <a:buNone/>
            </a:pPr>
            <a:endParaRPr lang="en-GB" sz="2400" dirty="0"/>
          </a:p>
          <a:p>
            <a:pPr marL="0" indent="0">
              <a:buNone/>
            </a:pPr>
            <a:r>
              <a:rPr lang="en-GB" sz="2400" b="1" dirty="0"/>
              <a:t>Administration office staff: </a:t>
            </a:r>
            <a:r>
              <a:rPr lang="en-GB" sz="2400" dirty="0"/>
              <a:t>The administration staff work with the managers and are responsible for handling all incoming and outgoing mail, ensuring that information about an event is passed to the relevant internal departments and for record keeping.</a:t>
            </a:r>
          </a:p>
          <a:p>
            <a:pPr marL="0" indent="0">
              <a:buNone/>
            </a:pPr>
            <a:endParaRPr lang="en-GB" sz="2400" dirty="0"/>
          </a:p>
        </p:txBody>
      </p:sp>
    </p:spTree>
    <p:extLst>
      <p:ext uri="{BB962C8B-B14F-4D97-AF65-F5344CB8AC3E}">
        <p14:creationId xmlns:p14="http://schemas.microsoft.com/office/powerpoint/2010/main" val="122895982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280AE6-9430-6943-AE13-5FB02A4549DD}"/>
              </a:ext>
            </a:extLst>
          </p:cNvPr>
          <p:cNvSpPr>
            <a:spLocks noGrp="1"/>
          </p:cNvSpPr>
          <p:nvPr>
            <p:ph idx="1"/>
          </p:nvPr>
        </p:nvSpPr>
        <p:spPr>
          <a:xfrm>
            <a:off x="457200" y="422329"/>
            <a:ext cx="8229600" cy="6055963"/>
          </a:xfrm>
        </p:spPr>
        <p:txBody>
          <a:bodyPr>
            <a:normAutofit/>
          </a:bodyPr>
          <a:lstStyle/>
          <a:p>
            <a:pPr marL="0" indent="0">
              <a:buNone/>
            </a:pPr>
            <a:endParaRPr lang="en-GB" sz="2800" dirty="0"/>
          </a:p>
          <a:p>
            <a:pPr marL="0" indent="0">
              <a:buNone/>
            </a:pPr>
            <a:r>
              <a:rPr lang="en-GB" sz="2800" dirty="0"/>
              <a:t>Other staff may include:</a:t>
            </a:r>
          </a:p>
          <a:p>
            <a:pPr marL="0" indent="0">
              <a:buNone/>
            </a:pPr>
            <a:endParaRPr lang="en-GB" sz="2800" dirty="0"/>
          </a:p>
          <a:p>
            <a:r>
              <a:rPr lang="en-GB" sz="2800" dirty="0"/>
              <a:t>Banqueting/events headwaiter</a:t>
            </a:r>
          </a:p>
          <a:p>
            <a:r>
              <a:rPr lang="en-GB" sz="2800" dirty="0"/>
              <a:t>Dispense bar staff</a:t>
            </a:r>
          </a:p>
          <a:p>
            <a:r>
              <a:rPr lang="en-GB" sz="2800" dirty="0"/>
              <a:t>Banqueting/events head wine waiter</a:t>
            </a:r>
          </a:p>
          <a:p>
            <a:r>
              <a:rPr lang="en-GB" sz="2800" dirty="0"/>
              <a:t>Waiters</a:t>
            </a:r>
          </a:p>
          <a:p>
            <a:r>
              <a:rPr lang="en-GB" sz="2800" dirty="0"/>
              <a:t>Porters</a:t>
            </a:r>
          </a:p>
          <a:p>
            <a:pPr marL="0" indent="0">
              <a:buNone/>
            </a:pPr>
            <a:endParaRPr lang="en-GB" sz="2800" dirty="0"/>
          </a:p>
          <a:p>
            <a:pPr marL="0" indent="0">
              <a:buNone/>
            </a:pPr>
            <a:r>
              <a:rPr lang="en-GB" sz="2800" dirty="0"/>
              <a:t>Staff may be permanent employees of the hotel or casual staff employed per event.</a:t>
            </a:r>
          </a:p>
        </p:txBody>
      </p:sp>
    </p:spTree>
    <p:extLst>
      <p:ext uri="{BB962C8B-B14F-4D97-AF65-F5344CB8AC3E}">
        <p14:creationId xmlns:p14="http://schemas.microsoft.com/office/powerpoint/2010/main" val="279120590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3ECA0-543E-264C-940B-5239BA9D5B11}"/>
              </a:ext>
            </a:extLst>
          </p:cNvPr>
          <p:cNvSpPr>
            <a:spLocks noGrp="1"/>
          </p:cNvSpPr>
          <p:nvPr>
            <p:ph type="title"/>
          </p:nvPr>
        </p:nvSpPr>
        <p:spPr>
          <a:xfrm>
            <a:off x="457200" y="274638"/>
            <a:ext cx="8229600" cy="856738"/>
          </a:xfrm>
        </p:spPr>
        <p:txBody>
          <a:bodyPr>
            <a:normAutofit/>
          </a:bodyPr>
          <a:lstStyle/>
          <a:p>
            <a:r>
              <a:rPr lang="en-GB" sz="3200" b="1" dirty="0"/>
              <a:t>Event organisation</a:t>
            </a:r>
          </a:p>
        </p:txBody>
      </p:sp>
      <p:sp>
        <p:nvSpPr>
          <p:cNvPr id="3" name="Content Placeholder 2">
            <a:extLst>
              <a:ext uri="{FF2B5EF4-FFF2-40B4-BE49-F238E27FC236}">
                <a16:creationId xmlns:a16="http://schemas.microsoft.com/office/drawing/2014/main" id="{68753C61-5E5C-F542-B91D-4E9D5363AE91}"/>
              </a:ext>
            </a:extLst>
          </p:cNvPr>
          <p:cNvSpPr>
            <a:spLocks noGrp="1"/>
          </p:cNvSpPr>
          <p:nvPr>
            <p:ph idx="1"/>
          </p:nvPr>
        </p:nvSpPr>
        <p:spPr/>
        <p:txBody>
          <a:bodyPr>
            <a:normAutofit/>
          </a:bodyPr>
          <a:lstStyle/>
          <a:p>
            <a:r>
              <a:rPr lang="en-GB" sz="2800" dirty="0"/>
              <a:t>Menus</a:t>
            </a:r>
          </a:p>
          <a:p>
            <a:r>
              <a:rPr lang="en-GB" sz="2800" dirty="0"/>
              <a:t>Wines</a:t>
            </a:r>
          </a:p>
          <a:p>
            <a:r>
              <a:rPr lang="en-GB" sz="2800" dirty="0"/>
              <a:t>Service methods</a:t>
            </a:r>
          </a:p>
          <a:p>
            <a:r>
              <a:rPr lang="en-GB" sz="2800" dirty="0"/>
              <a:t>Seating arrangements</a:t>
            </a:r>
          </a:p>
          <a:p>
            <a:r>
              <a:rPr lang="en-GB" sz="2800" dirty="0"/>
              <a:t>Table layout</a:t>
            </a:r>
          </a:p>
          <a:p>
            <a:r>
              <a:rPr lang="en-GB" sz="2800" dirty="0"/>
              <a:t>Lay-up</a:t>
            </a:r>
          </a:p>
          <a:p>
            <a:r>
              <a:rPr lang="en-GB" sz="2800" dirty="0"/>
              <a:t>Service organisation</a:t>
            </a:r>
          </a:p>
          <a:p>
            <a:r>
              <a:rPr lang="en-GB" sz="2800" dirty="0"/>
              <a:t>Staff organisation</a:t>
            </a:r>
          </a:p>
          <a:p>
            <a:endParaRPr lang="en-GB" dirty="0"/>
          </a:p>
          <a:p>
            <a:endParaRPr lang="en-GB" dirty="0"/>
          </a:p>
        </p:txBody>
      </p:sp>
    </p:spTree>
    <p:extLst>
      <p:ext uri="{BB962C8B-B14F-4D97-AF65-F5344CB8AC3E}">
        <p14:creationId xmlns:p14="http://schemas.microsoft.com/office/powerpoint/2010/main" val="428600779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id="{4D51AB52-5ADD-4688-83DB-8A2EB1F2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10. Supervisory aspects of food and beverage service</a:t>
            </a:r>
          </a:p>
        </p:txBody>
      </p:sp>
      <p:grpSp>
        <p:nvGrpSpPr>
          <p:cNvPr id="70" name="Group 46">
            <a:extLst>
              <a:ext uri="{FF2B5EF4-FFF2-40B4-BE49-F238E27FC236}">
                <a16:creationId xmlns:a16="http://schemas.microsoft.com/office/drawing/2014/main" id="{2B860207-ACE2-4B37-A2C2-9AAE0EEBA8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id="{E8A59B16-7B5E-439A-AABE-6F43ADBED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59">
              <a:extLst>
                <a:ext uri="{FF2B5EF4-FFF2-40B4-BE49-F238E27FC236}">
                  <a16:creationId xmlns:a16="http://schemas.microsoft.com/office/drawing/2014/main" id="{38682BC1-12A9-49A6-B07D-32C0E5287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2">
              <a:extLst>
                <a:ext uri="{FF2B5EF4-FFF2-40B4-BE49-F238E27FC236}">
                  <a16:creationId xmlns:a16="http://schemas.microsoft.com/office/drawing/2014/main" id="{929740E6-43AC-43B8-A959-7FA88DA43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id="{96E21AC4-82E7-4B8E-BE4D-06F7B3884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
              <a:extLst>
                <a:ext uri="{FF2B5EF4-FFF2-40B4-BE49-F238E27FC236}">
                  <a16:creationId xmlns:a16="http://schemas.microsoft.com/office/drawing/2014/main" id="{C921A779-B023-4EB0-B665-D0212F0090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9">
              <a:extLst>
                <a:ext uri="{FF2B5EF4-FFF2-40B4-BE49-F238E27FC236}">
                  <a16:creationId xmlns:a16="http://schemas.microsoft.com/office/drawing/2014/main" id="{3E26D187-6A2A-4FCB-AB53-925262F7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ADC5C21D-9525-4C09-96AC-CD41177752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55B79D7-B509-440B-BB0A-C932B288C2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
              <a:extLst>
                <a:ext uri="{FF2B5EF4-FFF2-40B4-BE49-F238E27FC236}">
                  <a16:creationId xmlns:a16="http://schemas.microsoft.com/office/drawing/2014/main" id="{2EB10EB7-F925-4AB7-9B6B-FAFCA6F00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9">
              <a:extLst>
                <a:ext uri="{FF2B5EF4-FFF2-40B4-BE49-F238E27FC236}">
                  <a16:creationId xmlns:a16="http://schemas.microsoft.com/office/drawing/2014/main" id="{4BDE1226-55F7-4E78-8946-97C0D7FDD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4FECC137-11B4-48FD-A1AA-610D2138D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180C0DD7-6CE4-486B-916C-C3C87C8180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2">
              <a:extLst>
                <a:ext uri="{FF2B5EF4-FFF2-40B4-BE49-F238E27FC236}">
                  <a16:creationId xmlns:a16="http://schemas.microsoft.com/office/drawing/2014/main" id="{810AE7F9-4396-41FB-94F9-8154D4DC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59">
              <a:extLst>
                <a:ext uri="{FF2B5EF4-FFF2-40B4-BE49-F238E27FC236}">
                  <a16:creationId xmlns:a16="http://schemas.microsoft.com/office/drawing/2014/main" id="{446068F4-9B70-4DC6-82E3-6A6366809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2">
              <a:extLst>
                <a:ext uri="{FF2B5EF4-FFF2-40B4-BE49-F238E27FC236}">
                  <a16:creationId xmlns:a16="http://schemas.microsoft.com/office/drawing/2014/main" id="{ACCF2A15-7704-4CCF-AB0A-20BE623E7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9">
              <a:extLst>
                <a:ext uri="{FF2B5EF4-FFF2-40B4-BE49-F238E27FC236}">
                  <a16:creationId xmlns:a16="http://schemas.microsoft.com/office/drawing/2014/main" id="{8DF7B9FB-BF19-4609-9AF1-45D94DCB2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2">
              <a:extLst>
                <a:ext uri="{FF2B5EF4-FFF2-40B4-BE49-F238E27FC236}">
                  <a16:creationId xmlns:a16="http://schemas.microsoft.com/office/drawing/2014/main" id="{03EE7F2A-8C41-44E1-A5C5-F9D7A87E4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689CADC4-9D26-4B82-9B11-1E2140D1D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2">
              <a:extLst>
                <a:ext uri="{FF2B5EF4-FFF2-40B4-BE49-F238E27FC236}">
                  <a16:creationId xmlns:a16="http://schemas.microsoft.com/office/drawing/2014/main" id="{707BC2C3-A51F-45C0-8BEC-31CC1E9AD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59">
              <a:extLst>
                <a:ext uri="{FF2B5EF4-FFF2-40B4-BE49-F238E27FC236}">
                  <a16:creationId xmlns:a16="http://schemas.microsoft.com/office/drawing/2014/main" id="{9ECFCC9B-5EAD-4BEC-A4C5-28A4766FC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A dining room table&#10;&#10;Description automatically generated">
            <a:extLst>
              <a:ext uri="{FF2B5EF4-FFF2-40B4-BE49-F238E27FC236}">
                <a16:creationId xmlns:a16="http://schemas.microsoft.com/office/drawing/2014/main" id="{62600A09-1FE8-4B43-9044-9E8725A9C17A}"/>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id="{2BBA6F99-C2E7-4A60-BF6F-95A240756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en.wikipedia.org/wiki/List_of_Michelin_starred_restaurants_in_Scotl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60478768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E7232-D1E8-A248-9AED-5ACB1E1FD3C2}"/>
              </a:ext>
            </a:extLst>
          </p:cNvPr>
          <p:cNvSpPr>
            <a:spLocks noGrp="1"/>
          </p:cNvSpPr>
          <p:nvPr>
            <p:ph type="title"/>
          </p:nvPr>
        </p:nvSpPr>
        <p:spPr>
          <a:xfrm>
            <a:off x="457200" y="274638"/>
            <a:ext cx="8229600" cy="706023"/>
          </a:xfrm>
        </p:spPr>
        <p:txBody>
          <a:bodyPr>
            <a:normAutofit/>
          </a:bodyPr>
          <a:lstStyle/>
          <a:p>
            <a:r>
              <a:rPr lang="en-US" sz="3200" b="1" dirty="0"/>
              <a:t>What is food and beverage control?</a:t>
            </a:r>
          </a:p>
        </p:txBody>
      </p:sp>
      <p:sp>
        <p:nvSpPr>
          <p:cNvPr id="3" name="Content Placeholder 2">
            <a:extLst>
              <a:ext uri="{FF2B5EF4-FFF2-40B4-BE49-F238E27FC236}">
                <a16:creationId xmlns:a16="http://schemas.microsoft.com/office/drawing/2014/main" id="{935BC38E-0EB3-F142-BBCA-71A760220777}"/>
              </a:ext>
            </a:extLst>
          </p:cNvPr>
          <p:cNvSpPr>
            <a:spLocks noGrp="1"/>
          </p:cNvSpPr>
          <p:nvPr>
            <p:ph idx="1"/>
          </p:nvPr>
        </p:nvSpPr>
        <p:spPr>
          <a:xfrm>
            <a:off x="457200" y="1212310"/>
            <a:ext cx="8229600" cy="5145502"/>
          </a:xfrm>
        </p:spPr>
        <p:txBody>
          <a:bodyPr>
            <a:normAutofit fontScale="92500" lnSpcReduction="20000"/>
          </a:bodyPr>
          <a:lstStyle/>
          <a:p>
            <a:r>
              <a:rPr lang="en-GB" sz="2800" dirty="0"/>
              <a:t>Food and beverage control may be defined as the guidance and regulation of the costs and revenue of operating the catering activity in a food and beverage establishment.</a:t>
            </a:r>
          </a:p>
          <a:p>
            <a:endParaRPr lang="en-GB" sz="2800" dirty="0"/>
          </a:p>
          <a:p>
            <a:r>
              <a:rPr lang="en-GB" sz="2800" dirty="0"/>
              <a:t>The cost of food and beverage can range from 25% to up to 50% depending on the type of operation. In restaurants, food and beverage can be the only source of revenue</a:t>
            </a:r>
          </a:p>
          <a:p>
            <a:endParaRPr lang="en-GB" sz="2800" dirty="0"/>
          </a:p>
          <a:p>
            <a:r>
              <a:rPr lang="en-GB" sz="2800" dirty="0"/>
              <a:t>The amount of control is related to the size of the operation. A large group operation would require a much more precise, detailed, up-to-date information, than a small operation.</a:t>
            </a:r>
          </a:p>
          <a:p>
            <a:endParaRPr lang="en-US" dirty="0"/>
          </a:p>
        </p:txBody>
      </p:sp>
    </p:spTree>
    <p:extLst>
      <p:ext uri="{BB962C8B-B14F-4D97-AF65-F5344CB8AC3E}">
        <p14:creationId xmlns:p14="http://schemas.microsoft.com/office/powerpoint/2010/main" val="10920920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EA80-C6C5-3E4A-B810-A253FD728390}"/>
              </a:ext>
            </a:extLst>
          </p:cNvPr>
          <p:cNvSpPr>
            <a:spLocks noGrp="1"/>
          </p:cNvSpPr>
          <p:nvPr>
            <p:ph type="title"/>
          </p:nvPr>
        </p:nvSpPr>
        <p:spPr>
          <a:xfrm>
            <a:off x="238539" y="457200"/>
            <a:ext cx="8448261" cy="854765"/>
          </a:xfrm>
        </p:spPr>
        <p:txBody>
          <a:bodyPr>
            <a:normAutofit fontScale="90000"/>
          </a:bodyPr>
          <a:lstStyle/>
          <a:p>
            <a:r>
              <a:rPr lang="en-GB" sz="3600" b="1" dirty="0"/>
              <a:t>Objectives of a control system.</a:t>
            </a:r>
            <a:br>
              <a:rPr lang="en-GB" dirty="0"/>
            </a:br>
            <a:endParaRPr lang="en-US" dirty="0"/>
          </a:p>
        </p:txBody>
      </p:sp>
      <p:sp>
        <p:nvSpPr>
          <p:cNvPr id="3" name="Content Placeholder 2">
            <a:extLst>
              <a:ext uri="{FF2B5EF4-FFF2-40B4-BE49-F238E27FC236}">
                <a16:creationId xmlns:a16="http://schemas.microsoft.com/office/drawing/2014/main" id="{1C274238-B011-474D-B8C0-F6CB56041EEA}"/>
              </a:ext>
            </a:extLst>
          </p:cNvPr>
          <p:cNvSpPr>
            <a:spLocks noGrp="1"/>
          </p:cNvSpPr>
          <p:nvPr>
            <p:ph idx="1"/>
          </p:nvPr>
        </p:nvSpPr>
        <p:spPr>
          <a:xfrm>
            <a:off x="457200" y="1600201"/>
            <a:ext cx="8229600" cy="4045226"/>
          </a:xfrm>
        </p:spPr>
        <p:txBody>
          <a:bodyPr>
            <a:normAutofit fontScale="92500" lnSpcReduction="20000"/>
          </a:bodyPr>
          <a:lstStyle/>
          <a:p>
            <a:pPr>
              <a:lnSpc>
                <a:spcPct val="150000"/>
              </a:lnSpc>
            </a:pPr>
            <a:r>
              <a:rPr lang="en-GB" sz="3000" dirty="0"/>
              <a:t>Analysis of income and expenditure :</a:t>
            </a:r>
          </a:p>
          <a:p>
            <a:pPr>
              <a:lnSpc>
                <a:spcPct val="150000"/>
              </a:lnSpc>
            </a:pPr>
            <a:r>
              <a:rPr lang="en-US" sz="3000" dirty="0"/>
              <a:t>Establishment and maintenance of standards</a:t>
            </a:r>
          </a:p>
          <a:p>
            <a:pPr>
              <a:lnSpc>
                <a:spcPct val="150000"/>
              </a:lnSpc>
            </a:pPr>
            <a:r>
              <a:rPr lang="en-US" sz="3000" dirty="0"/>
              <a:t>Pricing</a:t>
            </a:r>
          </a:p>
          <a:p>
            <a:pPr>
              <a:lnSpc>
                <a:spcPct val="150000"/>
              </a:lnSpc>
            </a:pPr>
            <a:r>
              <a:rPr lang="en-US" sz="3000" dirty="0"/>
              <a:t>Prevention of waste</a:t>
            </a:r>
          </a:p>
          <a:p>
            <a:pPr>
              <a:lnSpc>
                <a:spcPct val="150000"/>
              </a:lnSpc>
            </a:pPr>
            <a:r>
              <a:rPr lang="en-US" sz="3000" dirty="0"/>
              <a:t>Prevention of fraud</a:t>
            </a:r>
          </a:p>
          <a:p>
            <a:pPr>
              <a:lnSpc>
                <a:spcPct val="150000"/>
              </a:lnSpc>
            </a:pPr>
            <a:r>
              <a:rPr lang="en-US" sz="3000" dirty="0"/>
              <a:t>Management information </a:t>
            </a:r>
          </a:p>
          <a:p>
            <a:endParaRPr lang="en-US" dirty="0"/>
          </a:p>
        </p:txBody>
      </p:sp>
    </p:spTree>
    <p:extLst>
      <p:ext uri="{BB962C8B-B14F-4D97-AF65-F5344CB8AC3E}">
        <p14:creationId xmlns:p14="http://schemas.microsoft.com/office/powerpoint/2010/main" val="395109819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C4DCA-616E-1F47-92CD-3E977AD9A6E9}"/>
              </a:ext>
            </a:extLst>
          </p:cNvPr>
          <p:cNvSpPr>
            <a:spLocks noGrp="1"/>
          </p:cNvSpPr>
          <p:nvPr>
            <p:ph type="title"/>
          </p:nvPr>
        </p:nvSpPr>
        <p:spPr>
          <a:xfrm>
            <a:off x="457200" y="274638"/>
            <a:ext cx="8229600" cy="653014"/>
          </a:xfrm>
        </p:spPr>
        <p:txBody>
          <a:bodyPr>
            <a:normAutofit fontScale="90000"/>
          </a:bodyPr>
          <a:lstStyle/>
          <a:p>
            <a:r>
              <a:rPr lang="en-US" sz="3600" b="1" dirty="0"/>
              <a:t>Special problems of food and beverage control</a:t>
            </a:r>
            <a:br>
              <a:rPr lang="en-GB" dirty="0"/>
            </a:br>
            <a:endParaRPr lang="en-US" dirty="0"/>
          </a:p>
        </p:txBody>
      </p:sp>
      <p:sp>
        <p:nvSpPr>
          <p:cNvPr id="3" name="Content Placeholder 2">
            <a:extLst>
              <a:ext uri="{FF2B5EF4-FFF2-40B4-BE49-F238E27FC236}">
                <a16:creationId xmlns:a16="http://schemas.microsoft.com/office/drawing/2014/main" id="{97221AAD-02BB-3D43-A729-1E4FAD7199A7}"/>
              </a:ext>
            </a:extLst>
          </p:cNvPr>
          <p:cNvSpPr>
            <a:spLocks noGrp="1"/>
          </p:cNvSpPr>
          <p:nvPr>
            <p:ph idx="1"/>
          </p:nvPr>
        </p:nvSpPr>
        <p:spPr>
          <a:xfrm>
            <a:off x="457200" y="831574"/>
            <a:ext cx="8229600" cy="5648739"/>
          </a:xfrm>
        </p:spPr>
        <p:txBody>
          <a:bodyPr>
            <a:normAutofit fontScale="70000" lnSpcReduction="20000"/>
          </a:bodyPr>
          <a:lstStyle/>
          <a:p>
            <a:pPr marL="0" indent="0">
              <a:buNone/>
            </a:pPr>
            <a:r>
              <a:rPr lang="en-GB" b="1" dirty="0"/>
              <a:t>Perishability of the product: </a:t>
            </a:r>
            <a:r>
              <a:rPr lang="en-GB" dirty="0"/>
              <a:t>food, whether raw or cooked, is a perishable commodity and has a limited life</a:t>
            </a:r>
          </a:p>
          <a:p>
            <a:pPr marL="0" indent="0">
              <a:buNone/>
            </a:pPr>
            <a:endParaRPr lang="en-GB" dirty="0"/>
          </a:p>
          <a:p>
            <a:pPr marL="0" indent="0">
              <a:buNone/>
            </a:pPr>
            <a:r>
              <a:rPr lang="en-GB" b="1" dirty="0"/>
              <a:t>Business volume unpredictability: </a:t>
            </a:r>
            <a:r>
              <a:rPr lang="en-GB" dirty="0"/>
              <a:t>sales instability is typical of most catering establishments. There is often a change in the volume of business from day to day, and in many establishments from hour to hour. </a:t>
            </a:r>
          </a:p>
          <a:p>
            <a:pPr marL="0" indent="0">
              <a:buNone/>
            </a:pPr>
            <a:endParaRPr lang="en-GB" dirty="0"/>
          </a:p>
          <a:p>
            <a:pPr marL="0" indent="0">
              <a:buNone/>
            </a:pPr>
            <a:r>
              <a:rPr lang="en-GB" b="1" dirty="0"/>
              <a:t>Menu mix unpredictability: </a:t>
            </a:r>
            <a:r>
              <a:rPr lang="en-GB" dirty="0"/>
              <a:t>In order to be competitive and satisfy a particular market, caterers must often offer a wide choice</a:t>
            </a:r>
          </a:p>
          <a:p>
            <a:pPr marL="0" indent="0">
              <a:buNone/>
            </a:pPr>
            <a:endParaRPr lang="en-GB" dirty="0"/>
          </a:p>
          <a:p>
            <a:pPr marL="0" indent="0">
              <a:buNone/>
            </a:pPr>
            <a:r>
              <a:rPr lang="en-GB" b="1" dirty="0"/>
              <a:t>Food and beverage operation short cycle</a:t>
            </a:r>
            <a:r>
              <a:rPr lang="en-GB" dirty="0"/>
              <a:t>:  the speed at which catering operations take place, relative to many other industries, allows little time for many control tasks. </a:t>
            </a:r>
          </a:p>
          <a:p>
            <a:pPr marL="0" indent="0">
              <a:buNone/>
            </a:pPr>
            <a:endParaRPr lang="en-GB" dirty="0"/>
          </a:p>
          <a:p>
            <a:pPr marL="0" indent="0">
              <a:buNone/>
            </a:pPr>
            <a:r>
              <a:rPr lang="en-GB" b="1" dirty="0"/>
              <a:t>Departmentalisation: </a:t>
            </a:r>
            <a:r>
              <a:rPr lang="en-GB" dirty="0"/>
              <a:t>many food and beverage operations have several production and service departments, offering different products and operating under different policies. </a:t>
            </a:r>
            <a:endParaRPr lang="en-US" dirty="0"/>
          </a:p>
        </p:txBody>
      </p:sp>
    </p:spTree>
    <p:extLst>
      <p:ext uri="{BB962C8B-B14F-4D97-AF65-F5344CB8AC3E}">
        <p14:creationId xmlns:p14="http://schemas.microsoft.com/office/powerpoint/2010/main" val="366146237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66301AA0-BCDE-2D45-9742-E3EFA61E720B}"/>
              </a:ext>
            </a:extLst>
          </p:cNvPr>
          <p:cNvGraphicFramePr>
            <a:graphicFrameLocks noGrp="1"/>
          </p:cNvGraphicFramePr>
          <p:nvPr>
            <p:ph idx="1"/>
          </p:nvPr>
        </p:nvGraphicFramePr>
        <p:xfrm>
          <a:off x="457199" y="447261"/>
          <a:ext cx="8580783" cy="6178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266077F-4360-7847-B099-118EE61B1D9B}"/>
              </a:ext>
            </a:extLst>
          </p:cNvPr>
          <p:cNvSpPr txBox="1"/>
          <p:nvPr/>
        </p:nvSpPr>
        <p:spPr>
          <a:xfrm>
            <a:off x="351182" y="5887519"/>
            <a:ext cx="4538870" cy="523220"/>
          </a:xfrm>
          <a:prstGeom prst="rect">
            <a:avLst/>
          </a:prstGeom>
          <a:noFill/>
        </p:spPr>
        <p:txBody>
          <a:bodyPr wrap="square" rtlCol="0">
            <a:spAutoFit/>
          </a:bodyPr>
          <a:lstStyle/>
          <a:p>
            <a:r>
              <a:rPr lang="en-US" sz="2800" b="1" dirty="0"/>
              <a:t>The fundamentals of control</a:t>
            </a:r>
          </a:p>
        </p:txBody>
      </p:sp>
    </p:spTree>
    <p:extLst>
      <p:ext uri="{BB962C8B-B14F-4D97-AF65-F5344CB8AC3E}">
        <p14:creationId xmlns:p14="http://schemas.microsoft.com/office/powerpoint/2010/main" val="240959105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7462D-9C32-8E44-89C1-997569F3CE1D}"/>
              </a:ext>
            </a:extLst>
          </p:cNvPr>
          <p:cNvSpPr>
            <a:spLocks noGrp="1"/>
          </p:cNvSpPr>
          <p:nvPr>
            <p:ph type="title"/>
          </p:nvPr>
        </p:nvSpPr>
        <p:spPr/>
        <p:txBody>
          <a:bodyPr>
            <a:normAutofit/>
          </a:bodyPr>
          <a:lstStyle/>
          <a:p>
            <a:r>
              <a:rPr lang="en-US" sz="3200" b="1" dirty="0"/>
              <a:t>Management control after the event phase</a:t>
            </a:r>
          </a:p>
        </p:txBody>
      </p:sp>
      <p:sp>
        <p:nvSpPr>
          <p:cNvPr id="3" name="Content Placeholder 2">
            <a:extLst>
              <a:ext uri="{FF2B5EF4-FFF2-40B4-BE49-F238E27FC236}">
                <a16:creationId xmlns:a16="http://schemas.microsoft.com/office/drawing/2014/main" id="{08E1AB2E-DAAC-7847-AAED-2795DC50E8F3}"/>
              </a:ext>
            </a:extLst>
          </p:cNvPr>
          <p:cNvSpPr>
            <a:spLocks noGrp="1"/>
          </p:cNvSpPr>
          <p:nvPr>
            <p:ph idx="1"/>
          </p:nvPr>
        </p:nvSpPr>
        <p:spPr>
          <a:xfrm>
            <a:off x="457200" y="1600200"/>
            <a:ext cx="8229600" cy="4827104"/>
          </a:xfrm>
        </p:spPr>
        <p:txBody>
          <a:bodyPr>
            <a:normAutofit fontScale="70000" lnSpcReduction="20000"/>
          </a:bodyPr>
          <a:lstStyle/>
          <a:p>
            <a:pPr marL="0" indent="0">
              <a:buNone/>
            </a:pPr>
            <a:r>
              <a:rPr lang="en-GB" dirty="0"/>
              <a:t>The final phase of food and beverage control is in three main stages:</a:t>
            </a:r>
          </a:p>
          <a:p>
            <a:pPr marL="0" indent="0">
              <a:buNone/>
            </a:pPr>
            <a:endParaRPr lang="en-US" dirty="0"/>
          </a:p>
          <a:p>
            <a:r>
              <a:rPr lang="en-US" dirty="0"/>
              <a:t>Food and beverage cost reporting: variations in demand for the product necessitate up-to-date reporting at least weekly if not daily</a:t>
            </a:r>
          </a:p>
          <a:p>
            <a:endParaRPr lang="en-US" dirty="0"/>
          </a:p>
          <a:p>
            <a:r>
              <a:rPr lang="en-US" dirty="0"/>
              <a:t>Assessment: the analysis of the food and beverage reports and to compare them with the budget for the period and against previous actual performance</a:t>
            </a:r>
          </a:p>
          <a:p>
            <a:endParaRPr lang="en-US" dirty="0"/>
          </a:p>
          <a:p>
            <a:r>
              <a:rPr lang="en-US" dirty="0"/>
              <a:t>Correction : when the analysis of the performance of a unit or department identifies that there is a problem, it is up to management to take the necessary steps to correct the problem as quickly as possible.</a:t>
            </a:r>
          </a:p>
        </p:txBody>
      </p:sp>
    </p:spTree>
    <p:extLst>
      <p:ext uri="{BB962C8B-B14F-4D97-AF65-F5344CB8AC3E}">
        <p14:creationId xmlns:p14="http://schemas.microsoft.com/office/powerpoint/2010/main" val="4335060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4A14-EAD4-CD46-AFE9-5D2A2B81C5D4}"/>
              </a:ext>
            </a:extLst>
          </p:cNvPr>
          <p:cNvSpPr>
            <a:spLocks noGrp="1"/>
          </p:cNvSpPr>
          <p:nvPr>
            <p:ph type="title"/>
          </p:nvPr>
        </p:nvSpPr>
        <p:spPr>
          <a:xfrm>
            <a:off x="457200" y="160337"/>
            <a:ext cx="8229600" cy="571500"/>
          </a:xfrm>
        </p:spPr>
        <p:txBody>
          <a:bodyPr>
            <a:normAutofit fontScale="90000"/>
          </a:bodyPr>
          <a:lstStyle/>
          <a:p>
            <a:r>
              <a:rPr lang="en-US" sz="3200" b="1" dirty="0"/>
              <a:t>Reality of control</a:t>
            </a:r>
          </a:p>
        </p:txBody>
      </p:sp>
      <p:sp>
        <p:nvSpPr>
          <p:cNvPr id="3" name="Content Placeholder 2">
            <a:extLst>
              <a:ext uri="{FF2B5EF4-FFF2-40B4-BE49-F238E27FC236}">
                <a16:creationId xmlns:a16="http://schemas.microsoft.com/office/drawing/2014/main" id="{B825DC97-2C98-7F4C-82EE-C9FB969093C9}"/>
              </a:ext>
            </a:extLst>
          </p:cNvPr>
          <p:cNvSpPr>
            <a:spLocks noGrp="1"/>
          </p:cNvSpPr>
          <p:nvPr>
            <p:ph idx="1"/>
          </p:nvPr>
        </p:nvSpPr>
        <p:spPr>
          <a:xfrm>
            <a:off x="457200" y="967409"/>
            <a:ext cx="8229600" cy="5730254"/>
          </a:xfrm>
        </p:spPr>
        <p:txBody>
          <a:bodyPr>
            <a:normAutofit fontScale="70000" lnSpcReduction="20000"/>
          </a:bodyPr>
          <a:lstStyle/>
          <a:p>
            <a:pPr marL="0" indent="0">
              <a:buNone/>
            </a:pPr>
            <a:r>
              <a:rPr lang="en-GB" sz="3400" dirty="0"/>
              <a:t>No matter how effective a control system may be there are certain realities that do not allow for any system to be 100% efficient. </a:t>
            </a:r>
          </a:p>
          <a:p>
            <a:endParaRPr lang="en-GB" sz="3400" dirty="0"/>
          </a:p>
          <a:p>
            <a:r>
              <a:rPr lang="en-GB" sz="3400" dirty="0"/>
              <a:t>The material product (apart from purchased beverages) is very unlikely to be 100% consistent as to quality or the final yield obtainable from it.</a:t>
            </a:r>
          </a:p>
          <a:p>
            <a:endParaRPr lang="en-GB" sz="3400" dirty="0"/>
          </a:p>
          <a:p>
            <a:r>
              <a:rPr lang="en-GB" sz="3400" dirty="0"/>
              <a:t>The employees are unlikely to work to a level of 100% efficiency, despite any operational standards may exist.</a:t>
            </a:r>
          </a:p>
          <a:p>
            <a:endParaRPr lang="en-GB" sz="3400" dirty="0"/>
          </a:p>
          <a:p>
            <a:r>
              <a:rPr lang="en-GB" sz="3400" dirty="0"/>
              <a:t>The equipment used is unlikely to work to the level of 100% efficiency, and this could well affect the yield obtainable.</a:t>
            </a:r>
          </a:p>
          <a:p>
            <a:endParaRPr lang="en-GB" sz="3400" dirty="0"/>
          </a:p>
          <a:p>
            <a:r>
              <a:rPr lang="en-GB" sz="3400" dirty="0"/>
              <a:t>The customers ’ choice of dishes can well be different at times to some of the budgeted sales mix, therefore affecting all forecasts.</a:t>
            </a:r>
          </a:p>
          <a:p>
            <a:endParaRPr lang="en-US" dirty="0"/>
          </a:p>
        </p:txBody>
      </p:sp>
    </p:spTree>
    <p:extLst>
      <p:ext uri="{BB962C8B-B14F-4D97-AF65-F5344CB8AC3E}">
        <p14:creationId xmlns:p14="http://schemas.microsoft.com/office/powerpoint/2010/main" val="171066624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D0412-7067-824E-950E-6BFB21627B2F}"/>
              </a:ext>
            </a:extLst>
          </p:cNvPr>
          <p:cNvSpPr>
            <a:spLocks noGrp="1"/>
          </p:cNvSpPr>
          <p:nvPr>
            <p:ph type="title"/>
          </p:nvPr>
        </p:nvSpPr>
        <p:spPr/>
        <p:txBody>
          <a:bodyPr/>
          <a:lstStyle/>
          <a:p>
            <a:r>
              <a:rPr lang="en-US" b="1" dirty="0"/>
              <a:t>Activity</a:t>
            </a:r>
          </a:p>
        </p:txBody>
      </p:sp>
      <p:sp>
        <p:nvSpPr>
          <p:cNvPr id="3" name="Content Placeholder 2">
            <a:extLst>
              <a:ext uri="{FF2B5EF4-FFF2-40B4-BE49-F238E27FC236}">
                <a16:creationId xmlns:a16="http://schemas.microsoft.com/office/drawing/2014/main" id="{E6637DAE-E80C-EA4E-926C-D76FA81868F2}"/>
              </a:ext>
            </a:extLst>
          </p:cNvPr>
          <p:cNvSpPr>
            <a:spLocks noGrp="1"/>
          </p:cNvSpPr>
          <p:nvPr>
            <p:ph idx="1"/>
          </p:nvPr>
        </p:nvSpPr>
        <p:spPr>
          <a:xfrm>
            <a:off x="457200" y="1182624"/>
            <a:ext cx="8229600" cy="4943539"/>
          </a:xfrm>
        </p:spPr>
        <p:txBody>
          <a:bodyPr>
            <a:normAutofit/>
          </a:bodyPr>
          <a:lstStyle/>
          <a:p>
            <a:r>
              <a:rPr lang="en-US" sz="2400" dirty="0"/>
              <a:t>                Think back to the special problems of food and      </a:t>
            </a:r>
          </a:p>
          <a:p>
            <a:r>
              <a:rPr lang="en-US" sz="2400" dirty="0"/>
              <a:t>            beverage control.</a:t>
            </a:r>
          </a:p>
          <a:p>
            <a:endParaRPr lang="en-US" sz="2400" dirty="0"/>
          </a:p>
          <a:p>
            <a:pPr marL="0" indent="0">
              <a:buNone/>
            </a:pPr>
            <a:r>
              <a:rPr lang="en-US" sz="2400" dirty="0"/>
              <a:t>For each of these explain at least one way that the issue can be minimised</a:t>
            </a:r>
          </a:p>
          <a:p>
            <a:endParaRPr lang="en-US" sz="2400" dirty="0"/>
          </a:p>
          <a:p>
            <a:pPr marL="0" indent="0">
              <a:buNone/>
            </a:pPr>
            <a:r>
              <a:rPr lang="en-US" sz="2000" dirty="0"/>
              <a:t>Example: </a:t>
            </a:r>
            <a:r>
              <a:rPr lang="en-GB" sz="2000" dirty="0"/>
              <a:t>Departmentalisation</a:t>
            </a:r>
          </a:p>
          <a:p>
            <a:pPr marL="0" indent="0">
              <a:buNone/>
            </a:pPr>
            <a:r>
              <a:rPr lang="en-US" sz="2000" i="1" dirty="0"/>
              <a:t>Treat each department as a separate business to be able to show income and expenditure. This will enable the manager to more easily identify issues.</a:t>
            </a:r>
          </a:p>
          <a:p>
            <a:pPr marL="0" indent="0">
              <a:buNone/>
            </a:pPr>
            <a:r>
              <a:rPr lang="en-US" sz="2000" i="1" dirty="0"/>
              <a:t>Ensure standardisation of policies across each department. This will ensure that all control measures are applied equally.</a:t>
            </a:r>
            <a:endParaRPr lang="en-US"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B62BE729-95C8-A04C-9985-0F479255F70B}"/>
                  </a:ext>
                </a:extLst>
              </p:cNvPr>
              <p:cNvGraphicFramePr>
                <a:graphicFrameLocks noChangeAspect="1"/>
              </p:cNvGraphicFramePr>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B62BE729-95C8-A04C-9985-0F479255F70B}"/>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val="350317953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17264-B812-F240-A91C-A1DCBA600DDF}"/>
              </a:ext>
            </a:extLst>
          </p:cNvPr>
          <p:cNvSpPr>
            <a:spLocks noGrp="1"/>
          </p:cNvSpPr>
          <p:nvPr>
            <p:ph type="title"/>
          </p:nvPr>
        </p:nvSpPr>
        <p:spPr>
          <a:xfrm>
            <a:off x="457200" y="346561"/>
            <a:ext cx="8229600" cy="924299"/>
          </a:xfrm>
        </p:spPr>
        <p:txBody>
          <a:bodyPr>
            <a:normAutofit fontScale="90000"/>
          </a:bodyPr>
          <a:lstStyle/>
          <a:p>
            <a:r>
              <a:rPr lang="en-US" sz="3200" b="1" dirty="0"/>
              <a:t>Performance measures</a:t>
            </a:r>
            <a:br>
              <a:rPr lang="en-US" sz="3200" b="1" dirty="0"/>
            </a:br>
            <a:r>
              <a:rPr lang="en-US" sz="3200" b="1" dirty="0"/>
              <a:t>Operating ratios</a:t>
            </a:r>
          </a:p>
        </p:txBody>
      </p:sp>
      <p:sp>
        <p:nvSpPr>
          <p:cNvPr id="3" name="Content Placeholder 2">
            <a:extLst>
              <a:ext uri="{FF2B5EF4-FFF2-40B4-BE49-F238E27FC236}">
                <a16:creationId xmlns:a16="http://schemas.microsoft.com/office/drawing/2014/main" id="{0E5DB6CB-E818-154A-B031-B120E277568A}"/>
              </a:ext>
            </a:extLst>
          </p:cNvPr>
          <p:cNvSpPr>
            <a:spLocks noGrp="1"/>
          </p:cNvSpPr>
          <p:nvPr>
            <p:ph idx="1"/>
          </p:nvPr>
        </p:nvSpPr>
        <p:spPr>
          <a:xfrm>
            <a:off x="457200" y="1606480"/>
            <a:ext cx="8229600" cy="5251520"/>
          </a:xfrm>
        </p:spPr>
        <p:txBody>
          <a:bodyPr>
            <a:normAutofit fontScale="70000" lnSpcReduction="20000"/>
          </a:bodyPr>
          <a:lstStyle/>
          <a:p>
            <a:pPr marL="0" indent="0">
              <a:buNone/>
            </a:pPr>
            <a:r>
              <a:rPr lang="en-GB" dirty="0"/>
              <a:t>The following at useful calculations that can be carried out to determine the success or otherwise of any hospitality outlet.</a:t>
            </a:r>
          </a:p>
          <a:p>
            <a:pPr marL="0" indent="0">
              <a:buNone/>
            </a:pPr>
            <a:endParaRPr lang="en-GB" dirty="0"/>
          </a:p>
          <a:p>
            <a:r>
              <a:rPr lang="en-GB" dirty="0"/>
              <a:t>Total food and beverage sales: the total food and beverage sales should be recorded, checked and measured against the budgeted sales figures for the period </a:t>
            </a:r>
          </a:p>
          <a:p>
            <a:pPr marL="0" indent="0">
              <a:buNone/>
            </a:pPr>
            <a:endParaRPr lang="en-GB" dirty="0"/>
          </a:p>
          <a:p>
            <a:r>
              <a:rPr lang="en-GB" dirty="0"/>
              <a:t>Departmental profit: departmental profit is calculated by deducting the departmental expenses from the departmental sales.</a:t>
            </a:r>
          </a:p>
          <a:p>
            <a:pPr marL="0" indent="0">
              <a:buNone/>
            </a:pPr>
            <a:endParaRPr lang="en-GB" dirty="0"/>
          </a:p>
          <a:p>
            <a:r>
              <a:rPr lang="en-GB" dirty="0"/>
              <a:t>Ratio of food/beverage sales to total sales: food and beverage sales separated from each other and to express each of them as a percentage of the total sales.</a:t>
            </a:r>
          </a:p>
          <a:p>
            <a:endParaRPr lang="en-GB" dirty="0"/>
          </a:p>
          <a:p>
            <a:r>
              <a:rPr lang="en-GB" dirty="0"/>
              <a:t>Average spending power: this measures the relationship between food sales and beverage sales to the number of customers served.</a:t>
            </a:r>
          </a:p>
          <a:p>
            <a:endParaRPr lang="en-US" dirty="0"/>
          </a:p>
        </p:txBody>
      </p:sp>
    </p:spTree>
    <p:extLst>
      <p:ext uri="{BB962C8B-B14F-4D97-AF65-F5344CB8AC3E}">
        <p14:creationId xmlns:p14="http://schemas.microsoft.com/office/powerpoint/2010/main" val="386027735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9C368-9EAF-0742-945E-905AF2A7241A}"/>
              </a:ext>
            </a:extLst>
          </p:cNvPr>
          <p:cNvSpPr>
            <a:spLocks noGrp="1"/>
          </p:cNvSpPr>
          <p:nvPr>
            <p:ph type="title"/>
          </p:nvPr>
        </p:nvSpPr>
        <p:spPr>
          <a:xfrm>
            <a:off x="457200" y="274638"/>
            <a:ext cx="8229600" cy="613258"/>
          </a:xfrm>
        </p:spPr>
        <p:txBody>
          <a:bodyPr>
            <a:normAutofit/>
          </a:bodyPr>
          <a:lstStyle/>
          <a:p>
            <a:r>
              <a:rPr lang="en-US" sz="3200" b="1" dirty="0"/>
              <a:t>Operating ratios </a:t>
            </a:r>
            <a:r>
              <a:rPr lang="en-US" sz="3200" b="1" dirty="0" err="1"/>
              <a:t>cont</a:t>
            </a:r>
            <a:r>
              <a:rPr lang="en-US" sz="3200" b="1" dirty="0"/>
              <a:t>…</a:t>
            </a:r>
            <a:endParaRPr lang="en-US" sz="3200" dirty="0"/>
          </a:p>
        </p:txBody>
      </p:sp>
      <p:sp>
        <p:nvSpPr>
          <p:cNvPr id="3" name="Content Placeholder 2">
            <a:extLst>
              <a:ext uri="{FF2B5EF4-FFF2-40B4-BE49-F238E27FC236}">
                <a16:creationId xmlns:a16="http://schemas.microsoft.com/office/drawing/2014/main" id="{BA65623D-8896-D245-A241-1A3A78C75796}"/>
              </a:ext>
            </a:extLst>
          </p:cNvPr>
          <p:cNvSpPr>
            <a:spLocks noGrp="1"/>
          </p:cNvSpPr>
          <p:nvPr>
            <p:ph idx="1"/>
          </p:nvPr>
        </p:nvSpPr>
        <p:spPr>
          <a:xfrm>
            <a:off x="457200" y="1030357"/>
            <a:ext cx="8229600" cy="5343939"/>
          </a:xfrm>
        </p:spPr>
        <p:txBody>
          <a:bodyPr>
            <a:normAutofit fontScale="85000" lnSpcReduction="10000"/>
          </a:bodyPr>
          <a:lstStyle/>
          <a:p>
            <a:r>
              <a:rPr lang="en-GB" dirty="0"/>
              <a:t>Sales mix: this measures the relationship between the various components of the total sales of a unit</a:t>
            </a:r>
          </a:p>
          <a:p>
            <a:pPr marL="0" indent="0">
              <a:buNone/>
            </a:pPr>
            <a:endParaRPr lang="en-GB" dirty="0"/>
          </a:p>
          <a:p>
            <a:r>
              <a:rPr lang="en-GB" dirty="0"/>
              <a:t>Payroll costs: these are usually expressed as a percentage of sales</a:t>
            </a:r>
          </a:p>
          <a:p>
            <a:endParaRPr lang="en-GB" dirty="0"/>
          </a:p>
          <a:p>
            <a:r>
              <a:rPr lang="en-GB" dirty="0"/>
              <a:t>Index of productivity:  is calculated by the formula:</a:t>
            </a:r>
          </a:p>
          <a:p>
            <a:pPr marL="0" indent="0" algn="ctr">
              <a:buNone/>
            </a:pPr>
            <a:r>
              <a:rPr lang="en-GB" sz="2400" u="sng" dirty="0"/>
              <a:t>sales</a:t>
            </a:r>
          </a:p>
          <a:p>
            <a:pPr marL="0" indent="0" algn="ctr">
              <a:buNone/>
            </a:pPr>
            <a:r>
              <a:rPr lang="en-GB" sz="2400" dirty="0"/>
              <a:t>payroll </a:t>
            </a:r>
          </a:p>
          <a:p>
            <a:r>
              <a:rPr lang="en-GB" dirty="0"/>
              <a:t>Stock turnover: is calculated by the formula:</a:t>
            </a:r>
          </a:p>
          <a:p>
            <a:pPr marL="0" indent="0" algn="ctr">
              <a:buNone/>
            </a:pPr>
            <a:r>
              <a:rPr lang="en-GB" dirty="0"/>
              <a:t>    </a:t>
            </a:r>
            <a:r>
              <a:rPr lang="en-GB" sz="2400" dirty="0"/>
              <a:t>rate of stock      </a:t>
            </a:r>
            <a:r>
              <a:rPr lang="en-GB" sz="2400" u="sng" dirty="0"/>
              <a:t>cost of food or beverages consumed</a:t>
            </a:r>
          </a:p>
          <a:p>
            <a:pPr marL="0" indent="0" algn="ctr">
              <a:buNone/>
            </a:pPr>
            <a:r>
              <a:rPr lang="en-GB" sz="2400" dirty="0"/>
              <a:t>      turnover                    average stock value at cost</a:t>
            </a:r>
          </a:p>
          <a:p>
            <a:pPr marL="0" indent="0">
              <a:buNone/>
            </a:pPr>
            <a:endParaRPr lang="en-US" dirty="0"/>
          </a:p>
        </p:txBody>
      </p:sp>
    </p:spTree>
    <p:extLst>
      <p:ext uri="{BB962C8B-B14F-4D97-AF65-F5344CB8AC3E}">
        <p14:creationId xmlns:p14="http://schemas.microsoft.com/office/powerpoint/2010/main" val="324660020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3D565-C0E9-E34A-BEB8-0E7521576397}"/>
              </a:ext>
            </a:extLst>
          </p:cNvPr>
          <p:cNvSpPr>
            <a:spLocks noGrp="1"/>
          </p:cNvSpPr>
          <p:nvPr>
            <p:ph type="title"/>
          </p:nvPr>
        </p:nvSpPr>
        <p:spPr>
          <a:xfrm>
            <a:off x="457200" y="274638"/>
            <a:ext cx="8229600" cy="457199"/>
          </a:xfrm>
        </p:spPr>
        <p:txBody>
          <a:bodyPr>
            <a:normAutofit fontScale="90000"/>
          </a:bodyPr>
          <a:lstStyle/>
          <a:p>
            <a:r>
              <a:rPr lang="en-US" sz="3200" b="1" dirty="0"/>
              <a:t>Operating ratios </a:t>
            </a:r>
            <a:r>
              <a:rPr lang="en-US" sz="3200" b="1" dirty="0" err="1"/>
              <a:t>cont</a:t>
            </a:r>
            <a:r>
              <a:rPr lang="en-US" sz="3200" b="1" dirty="0"/>
              <a:t>…</a:t>
            </a:r>
            <a:endParaRPr lang="en-US" sz="3200" dirty="0"/>
          </a:p>
        </p:txBody>
      </p:sp>
      <p:sp>
        <p:nvSpPr>
          <p:cNvPr id="3" name="Content Placeholder 2">
            <a:extLst>
              <a:ext uri="{FF2B5EF4-FFF2-40B4-BE49-F238E27FC236}">
                <a16:creationId xmlns:a16="http://schemas.microsoft.com/office/drawing/2014/main" id="{B3362BDB-E8B5-A440-86B2-20201C98B154}"/>
              </a:ext>
            </a:extLst>
          </p:cNvPr>
          <p:cNvSpPr>
            <a:spLocks noGrp="1"/>
          </p:cNvSpPr>
          <p:nvPr>
            <p:ph idx="1"/>
          </p:nvPr>
        </p:nvSpPr>
        <p:spPr>
          <a:xfrm>
            <a:off x="457200" y="887896"/>
            <a:ext cx="8229600" cy="5238267"/>
          </a:xfrm>
        </p:spPr>
        <p:txBody>
          <a:bodyPr>
            <a:normAutofit fontScale="77500" lnSpcReduction="20000"/>
          </a:bodyPr>
          <a:lstStyle/>
          <a:p>
            <a:r>
              <a:rPr lang="en-GB" dirty="0"/>
              <a:t>Sales per seat available: This shows the sales value that can be earned by each seat in a restaurant, coffee shop, etc. </a:t>
            </a:r>
          </a:p>
          <a:p>
            <a:endParaRPr lang="en-GB" dirty="0"/>
          </a:p>
          <a:p>
            <a:r>
              <a:rPr lang="en-GB" dirty="0"/>
              <a:t>Rate of seat turnover: This shows the number of times that each seat in a restaurant, coffee shop, etc. is used by customers during a specific period. </a:t>
            </a:r>
          </a:p>
          <a:p>
            <a:endParaRPr lang="en-GB" dirty="0"/>
          </a:p>
          <a:p>
            <a:r>
              <a:rPr lang="en-GB" dirty="0"/>
              <a:t>Sales per waiter/waitress: each waiter/waitress will have a known number of covers for which he/she is responsible. This would vary depending on the style of food and beverage service offered. </a:t>
            </a:r>
          </a:p>
          <a:p>
            <a:endParaRPr lang="en-GB" dirty="0"/>
          </a:p>
          <a:p>
            <a:r>
              <a:rPr lang="en-GB" dirty="0"/>
              <a:t>Sales per square metre 2: this is self-explanatory in that the space of all selling outlets needs to be used to its best advantage to achieve a desired turnover and profit.</a:t>
            </a:r>
          </a:p>
          <a:p>
            <a:endParaRPr lang="en-US" dirty="0"/>
          </a:p>
        </p:txBody>
      </p:sp>
    </p:spTree>
    <p:extLst>
      <p:ext uri="{BB962C8B-B14F-4D97-AF65-F5344CB8AC3E}">
        <p14:creationId xmlns:p14="http://schemas.microsoft.com/office/powerpoint/2010/main" val="81297598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7415-B6BD-EB4E-81DD-9CE89EBB1470}"/>
              </a:ext>
            </a:extLst>
          </p:cNvPr>
          <p:cNvSpPr>
            <a:spLocks noGrp="1"/>
          </p:cNvSpPr>
          <p:nvPr>
            <p:ph type="title"/>
          </p:nvPr>
        </p:nvSpPr>
        <p:spPr/>
        <p:txBody>
          <a:bodyPr>
            <a:normAutofit/>
          </a:bodyPr>
          <a:lstStyle/>
          <a:p>
            <a:r>
              <a:rPr lang="en-US" sz="3200" b="1" dirty="0"/>
              <a:t>Menu merchandising</a:t>
            </a:r>
          </a:p>
        </p:txBody>
      </p:sp>
      <p:sp>
        <p:nvSpPr>
          <p:cNvPr id="3" name="Content Placeholder 2">
            <a:extLst>
              <a:ext uri="{FF2B5EF4-FFF2-40B4-BE49-F238E27FC236}">
                <a16:creationId xmlns:a16="http://schemas.microsoft.com/office/drawing/2014/main" id="{AF4FAD8B-7787-554C-A131-94873D1998E7}"/>
              </a:ext>
            </a:extLst>
          </p:cNvPr>
          <p:cNvSpPr>
            <a:spLocks noGrp="1"/>
          </p:cNvSpPr>
          <p:nvPr>
            <p:ph idx="1"/>
          </p:nvPr>
        </p:nvSpPr>
        <p:spPr/>
        <p:txBody>
          <a:bodyPr>
            <a:normAutofit fontScale="92500"/>
          </a:bodyPr>
          <a:lstStyle/>
          <a:p>
            <a:r>
              <a:rPr lang="en-US" sz="2800" dirty="0"/>
              <a:t>Efficient merchandising of menus can impact on the demand for food and beverage products and facilitates</a:t>
            </a:r>
          </a:p>
          <a:p>
            <a:pPr marL="0" indent="0">
              <a:buNone/>
            </a:pPr>
            <a:endParaRPr lang="en-US" sz="2800" dirty="0"/>
          </a:p>
          <a:p>
            <a:r>
              <a:rPr lang="en-US" sz="2800" dirty="0"/>
              <a:t>Menu merchandising can influence the selection of certain items, which will impact on sales mix and profit</a:t>
            </a:r>
          </a:p>
          <a:p>
            <a:pPr marL="0" indent="0">
              <a:buNone/>
            </a:pPr>
            <a:endParaRPr lang="en-US" sz="2800" dirty="0"/>
          </a:p>
          <a:p>
            <a:r>
              <a:rPr lang="en-US" sz="2800" dirty="0"/>
              <a:t>Merchandising can be done externally to attract customers into the establishment or internally to influence choice.</a:t>
            </a:r>
          </a:p>
        </p:txBody>
      </p:sp>
    </p:spTree>
    <p:extLst>
      <p:ext uri="{BB962C8B-B14F-4D97-AF65-F5344CB8AC3E}">
        <p14:creationId xmlns:p14="http://schemas.microsoft.com/office/powerpoint/2010/main" val="54203023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5C4CE-4334-8E4C-AF02-3790F66C00B7}"/>
              </a:ext>
            </a:extLst>
          </p:cNvPr>
          <p:cNvSpPr>
            <a:spLocks noGrp="1"/>
          </p:cNvSpPr>
          <p:nvPr>
            <p:ph type="title"/>
          </p:nvPr>
        </p:nvSpPr>
        <p:spPr>
          <a:xfrm>
            <a:off x="790160" y="250997"/>
            <a:ext cx="7563679" cy="1143000"/>
          </a:xfrm>
        </p:spPr>
        <p:txBody>
          <a:bodyPr>
            <a:normAutofit/>
          </a:bodyPr>
          <a:lstStyle/>
          <a:p>
            <a:r>
              <a:rPr lang="en-US" b="1" dirty="0"/>
              <a:t>Activity</a:t>
            </a:r>
          </a:p>
        </p:txBody>
      </p:sp>
      <p:sp>
        <p:nvSpPr>
          <p:cNvPr id="3" name="Content Placeholder 2">
            <a:extLst>
              <a:ext uri="{FF2B5EF4-FFF2-40B4-BE49-F238E27FC236}">
                <a16:creationId xmlns:a16="http://schemas.microsoft.com/office/drawing/2014/main" id="{ADE0240D-ED49-B449-839F-886C2D748A11}"/>
              </a:ext>
            </a:extLst>
          </p:cNvPr>
          <p:cNvSpPr>
            <a:spLocks noGrp="1"/>
          </p:cNvSpPr>
          <p:nvPr>
            <p:ph idx="1"/>
          </p:nvPr>
        </p:nvSpPr>
        <p:spPr>
          <a:xfrm>
            <a:off x="351183" y="2087269"/>
            <a:ext cx="8229600" cy="4525963"/>
          </a:xfrm>
        </p:spPr>
        <p:txBody>
          <a:bodyPr>
            <a:normAutofit lnSpcReduction="10000"/>
          </a:bodyPr>
          <a:lstStyle/>
          <a:p>
            <a:pPr marL="0" indent="0" algn="ctr">
              <a:buNone/>
            </a:pPr>
            <a:r>
              <a:rPr lang="en-US" sz="3000" dirty="0"/>
              <a:t>The methods of menu merchandising are given below. Describe how they are used providing examples from different food outlets.</a:t>
            </a:r>
          </a:p>
          <a:p>
            <a:pPr marL="0" indent="0" algn="ctr">
              <a:buNone/>
            </a:pPr>
            <a:endParaRPr lang="en-US" sz="3000" dirty="0"/>
          </a:p>
          <a:p>
            <a:pPr algn="ctr"/>
            <a:r>
              <a:rPr lang="en-US" sz="3000" dirty="0"/>
              <a:t>Floor stands</a:t>
            </a:r>
          </a:p>
          <a:p>
            <a:pPr algn="ctr"/>
            <a:r>
              <a:rPr lang="en-US" sz="3000" dirty="0"/>
              <a:t>Posters</a:t>
            </a:r>
          </a:p>
          <a:p>
            <a:pPr algn="ctr"/>
            <a:r>
              <a:rPr lang="en-US" sz="3000" dirty="0"/>
              <a:t>Wall displays</a:t>
            </a:r>
          </a:p>
          <a:p>
            <a:pPr algn="ctr"/>
            <a:r>
              <a:rPr lang="en-US" sz="3000" dirty="0"/>
              <a:t>Tent cards</a:t>
            </a:r>
          </a:p>
          <a:p>
            <a:pPr algn="ctr"/>
            <a:r>
              <a:rPr lang="en-US" sz="3000" dirty="0"/>
              <a:t>Clip-ons</a:t>
            </a:r>
          </a:p>
          <a:p>
            <a:endParaRPr lang="en-US" dirty="0"/>
          </a:p>
        </p:txBody>
      </p:sp>
      <mc:AlternateContent xmlns:mc="http://schemas.openxmlformats.org/markup-compatibility/2006">
        <mc:Choice xmlns:am3d="http://schemas.microsoft.com/office/drawing/2017/model3d" Requires="am3d">
          <p:graphicFrame>
            <p:nvGraphicFramePr>
              <p:cNvPr id="4" name="3D Model 3" descr="Gears">
                <a:extLst>
                  <a:ext uri="{FF2B5EF4-FFF2-40B4-BE49-F238E27FC236}">
                    <a16:creationId xmlns:a16="http://schemas.microsoft.com/office/drawing/2014/main" id="{AE47CAAC-B715-684B-993D-D7D92EF51CB9}"/>
                  </a:ext>
                </a:extLst>
              </p:cNvPr>
              <p:cNvGraphicFramePr>
                <a:graphicFrameLocks noChangeAspect="1"/>
              </p:cNvGraphicFramePr>
              <p:nvPr>
                <p:extLst>
                  <p:ext uri="{D42A27DB-BD31-4B8C-83A1-F6EECF244321}">
                    <p14:modId xmlns:p14="http://schemas.microsoft.com/office/powerpoint/2010/main" val="1022511763"/>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id="{AE47CAAC-B715-684B-993D-D7D92EF51CB9}"/>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val="402733588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B3F2F9-FB31-E64E-A97F-14CC1510DFDE}"/>
              </a:ext>
            </a:extLst>
          </p:cNvPr>
          <p:cNvSpPr>
            <a:spLocks noGrp="1"/>
          </p:cNvSpPr>
          <p:nvPr>
            <p:ph idx="1"/>
          </p:nvPr>
        </p:nvSpPr>
        <p:spPr>
          <a:xfrm>
            <a:off x="457200" y="670302"/>
            <a:ext cx="8229600" cy="4525963"/>
          </a:xfrm>
        </p:spPr>
        <p:txBody>
          <a:bodyPr>
            <a:normAutofit/>
          </a:bodyPr>
          <a:lstStyle/>
          <a:p>
            <a:pPr marL="0" indent="0">
              <a:buNone/>
            </a:pPr>
            <a:r>
              <a:rPr lang="en-GB" sz="4000" dirty="0"/>
              <a:t>References</a:t>
            </a:r>
          </a:p>
          <a:p>
            <a:pPr marL="0" indent="0">
              <a:buNone/>
            </a:pPr>
            <a:endParaRPr lang="en-GB" sz="2000" dirty="0"/>
          </a:p>
          <a:p>
            <a:pPr marL="0" indent="0">
              <a:buNone/>
            </a:pPr>
            <a:r>
              <a:rPr lang="en-US" dirty="0"/>
              <a:t>Lillicrap D., Cousins,  J., &amp; </a:t>
            </a:r>
            <a:r>
              <a:rPr lang="en-US" dirty="0" err="1"/>
              <a:t>Weeles</a:t>
            </a:r>
            <a:r>
              <a:rPr lang="en-US" dirty="0"/>
              <a:t>, S. (2006) Food &amp; Beverage Service. 7</a:t>
            </a:r>
            <a:r>
              <a:rPr lang="en-US" baseline="30000" dirty="0"/>
              <a:t>th</a:t>
            </a:r>
            <a:r>
              <a:rPr lang="en-US" dirty="0"/>
              <a:t> ed. London: Hodder Education</a:t>
            </a:r>
            <a:endParaRPr lang="en-GB" sz="2000" dirty="0"/>
          </a:p>
          <a:p>
            <a:pPr marL="0" indent="0">
              <a:buNone/>
            </a:pPr>
            <a:endParaRPr lang="en-GB" sz="2000" dirty="0"/>
          </a:p>
          <a:p>
            <a:pPr marL="0" indent="0">
              <a:buNone/>
            </a:pPr>
            <a:endParaRPr lang="en-GB" sz="2000" dirty="0"/>
          </a:p>
        </p:txBody>
      </p:sp>
    </p:spTree>
    <p:extLst>
      <p:ext uri="{BB962C8B-B14F-4D97-AF65-F5344CB8AC3E}">
        <p14:creationId xmlns:p14="http://schemas.microsoft.com/office/powerpoint/2010/main" val="529074495"/>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2579</TotalTime>
  <Words>16968</Words>
  <Application>Microsoft Macintosh PowerPoint</Application>
  <PresentationFormat>On-screen Show (4:3)</PresentationFormat>
  <Paragraphs>2024</Paragraphs>
  <Slides>213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213</vt:i4>
      </vt:variant>
    </vt:vector>
  </HeadingPairs>
  <TitlesOfParts>
    <vt:vector size="218" baseType="lpstr">
      <vt:lpstr>Arial</vt:lpstr>
      <vt:lpstr>Calibri</vt:lpstr>
      <vt:lpstr>Helvetica</vt:lpstr>
      <vt:lpstr>Wingdings</vt:lpstr>
      <vt:lpstr>Default Theme</vt:lpstr>
      <vt:lpstr>Restaurant Services</vt:lpstr>
      <vt:lpstr>PowerPoint Presentation</vt:lpstr>
      <vt:lpstr>Aims</vt:lpstr>
      <vt:lpstr>Learning Outcomes</vt:lpstr>
      <vt:lpstr>Unit Content</vt:lpstr>
      <vt:lpstr>1.The Foodservice Industry</vt:lpstr>
      <vt:lpstr>What is food and beverage?</vt:lpstr>
      <vt:lpstr>Classifying food and beverage operations </vt:lpstr>
      <vt:lpstr>Classifying food and beverage operations </vt:lpstr>
      <vt:lpstr>PowerPoint Presentation</vt:lpstr>
      <vt:lpstr>Cost &amp; Market Orientation</vt:lpstr>
      <vt:lpstr>Variables in food service operations</vt:lpstr>
      <vt:lpstr>Activity                 Variables in food service operations</vt:lpstr>
      <vt:lpstr>PowerPoint Presentation</vt:lpstr>
      <vt:lpstr> What is the meal experience? </vt:lpstr>
      <vt:lpstr>PowerPoint Presentation</vt:lpstr>
      <vt:lpstr> What are the meal experience factors? </vt:lpstr>
      <vt:lpstr>There are 10 factors that make up the meal experience, what do these include?</vt:lpstr>
      <vt:lpstr>What is Expectation and Identification? </vt:lpstr>
      <vt:lpstr>Food and drink</vt:lpstr>
      <vt:lpstr>What is variety in menu choice? </vt:lpstr>
      <vt:lpstr>Levels of Service</vt:lpstr>
      <vt:lpstr>Interior Design</vt:lpstr>
      <vt:lpstr>Food and Beverage Employees</vt:lpstr>
      <vt:lpstr>Activity Value for money</vt:lpstr>
      <vt:lpstr>Location and accessibility</vt:lpstr>
      <vt:lpstr> Activity Atmosphere and Mood</vt:lpstr>
      <vt:lpstr>Food and beverage service methods</vt:lpstr>
      <vt:lpstr>  Different service methods  There are several different service methods:  </vt:lpstr>
      <vt:lpstr>Table service</vt:lpstr>
      <vt:lpstr>PowerPoint Presentation</vt:lpstr>
      <vt:lpstr>Activity</vt:lpstr>
      <vt:lpstr>Food and Beverage Management Roles </vt:lpstr>
      <vt:lpstr>Responsibilities of Food and Beverage Management</vt:lpstr>
      <vt:lpstr>PowerPoint Presentation</vt:lpstr>
      <vt:lpstr>Food and beverage service personnel</vt:lpstr>
      <vt:lpstr>Food and beverage service personnel</vt:lpstr>
      <vt:lpstr>Attributes of food and beverage service personnel</vt:lpstr>
      <vt:lpstr>Activity</vt:lpstr>
      <vt:lpstr>2. Food and beverage service areas and equipment</vt:lpstr>
      <vt:lpstr>Equipment classification</vt:lpstr>
      <vt:lpstr>Design and purchasing factors</vt:lpstr>
      <vt:lpstr>PowerPoint Presentation</vt:lpstr>
      <vt:lpstr>Service area</vt:lpstr>
      <vt:lpstr>Stillroom</vt:lpstr>
      <vt:lpstr>Hotplate</vt:lpstr>
      <vt:lpstr>Dishwashing</vt:lpstr>
      <vt:lpstr>PowerPoint Presentation</vt:lpstr>
      <vt:lpstr>Bar area</vt:lpstr>
      <vt:lpstr>Planning of a bar</vt:lpstr>
      <vt:lpstr>Activity</vt:lpstr>
      <vt:lpstr>PowerPoint Presentation</vt:lpstr>
      <vt:lpstr>Tables</vt:lpstr>
      <vt:lpstr>Sideboard or station</vt:lpstr>
      <vt:lpstr>PowerPoint Presentation</vt:lpstr>
      <vt:lpstr>PowerPoint Presentation</vt:lpstr>
      <vt:lpstr>PowerPoint Presentation</vt:lpstr>
      <vt:lpstr>Activity</vt:lpstr>
      <vt:lpstr>Linen</vt:lpstr>
      <vt:lpstr>Crockery</vt:lpstr>
      <vt:lpstr>Classification of Chinaware</vt:lpstr>
      <vt:lpstr>Activity</vt:lpstr>
      <vt:lpstr>Tableware</vt:lpstr>
      <vt:lpstr>Glassware</vt:lpstr>
      <vt:lpstr>PowerPoint Presentation</vt:lpstr>
      <vt:lpstr>Disposables</vt:lpstr>
      <vt:lpstr>Automatic vending</vt:lpstr>
      <vt:lpstr>3. The menu, menu knowledge and accompaniments</vt:lpstr>
      <vt:lpstr>Traditional Menu Sequence</vt:lpstr>
      <vt:lpstr>PowerPoint Presentation</vt:lpstr>
      <vt:lpstr>PowerPoint Presentation</vt:lpstr>
      <vt:lpstr>Influences on the menu</vt:lpstr>
      <vt:lpstr>Essential menu knowledge</vt:lpstr>
      <vt:lpstr>Main cooking methods</vt:lpstr>
      <vt:lpstr>Sauces</vt:lpstr>
      <vt:lpstr>Accompaniments</vt:lpstr>
      <vt:lpstr>PowerPoint Presentation</vt:lpstr>
      <vt:lpstr>Menu and service knowledge</vt:lpstr>
      <vt:lpstr>4. Beverages – non alcoholic and alcoholic</vt:lpstr>
      <vt:lpstr>Tea</vt:lpstr>
      <vt:lpstr>Purchasing tea</vt:lpstr>
      <vt:lpstr>Making tea</vt:lpstr>
      <vt:lpstr>Coffee</vt:lpstr>
      <vt:lpstr>PowerPoint Presentation</vt:lpstr>
      <vt:lpstr>Coffee roasting</vt:lpstr>
      <vt:lpstr>The grind </vt:lpstr>
      <vt:lpstr>               Activity methods of making coffee</vt:lpstr>
      <vt:lpstr>Espresso</vt:lpstr>
      <vt:lpstr>Non-alcoholic beverages</vt:lpstr>
      <vt:lpstr>Wine</vt:lpstr>
      <vt:lpstr>PowerPoint Presentation</vt:lpstr>
      <vt:lpstr>PowerPoint Presentation</vt:lpstr>
      <vt:lpstr>PowerPoint Presentation</vt:lpstr>
      <vt:lpstr>PowerPoint Presentation</vt:lpstr>
      <vt:lpstr>Wine Grapes and Soil </vt:lpstr>
      <vt:lpstr>PowerPoint Presentation</vt:lpstr>
      <vt:lpstr>PowerPoint Presentation</vt:lpstr>
      <vt:lpstr>PowerPoint Presentation</vt:lpstr>
      <vt:lpstr>Classification of wine</vt:lpstr>
      <vt:lpstr>PowerPoint Presentation</vt:lpstr>
      <vt:lpstr>PowerPoint Presentation</vt:lpstr>
      <vt:lpstr>Fortified wines</vt:lpstr>
      <vt:lpstr>Aromatised wines </vt:lpstr>
      <vt:lpstr>Wine labels</vt:lpstr>
      <vt:lpstr>Spirits</vt:lpstr>
      <vt:lpstr>PowerPoint Presentation</vt:lpstr>
      <vt:lpstr>PowerPoint Presentation</vt:lpstr>
      <vt:lpstr>PowerPoint Presentation</vt:lpstr>
      <vt:lpstr>PowerPoint Presentation</vt:lpstr>
      <vt:lpstr>Gin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Whisky </vt:lpstr>
      <vt:lpstr>Liqueurs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Cider &amp; Perry</vt:lpstr>
      <vt:lpstr>PowerPoint Presentation</vt:lpstr>
      <vt:lpstr>PowerPoint Presentation</vt:lpstr>
      <vt:lpstr>PowerPoint Presentation</vt:lpstr>
      <vt:lpstr>PowerPoint Presentation</vt:lpstr>
      <vt:lpstr>Storage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Cellar records</vt:lpstr>
      <vt:lpstr>5. The food and beverage service sequence</vt:lpstr>
      <vt:lpstr>Basic technical skills</vt:lpstr>
      <vt:lpstr>PowerPoint Presentation</vt:lpstr>
      <vt:lpstr>Interpersonal skills</vt:lpstr>
      <vt:lpstr>PowerPoint Presentation</vt:lpstr>
      <vt:lpstr>Activity</vt:lpstr>
      <vt:lpstr>Customers with special needs</vt:lpstr>
      <vt:lpstr>PowerPoint Presentation</vt:lpstr>
      <vt:lpstr>PowerPoint Presentation</vt:lpstr>
      <vt:lpstr>PowerPoint Presentation</vt:lpstr>
      <vt:lpstr>Taking bookings</vt:lpstr>
      <vt:lpstr>Preparation for service (mise en place) – order of work</vt:lpstr>
      <vt:lpstr>Activity Mise-en-place</vt:lpstr>
      <vt:lpstr>PowerPoint Presentation</vt:lpstr>
      <vt:lpstr>Bar mise-en-place</vt:lpstr>
      <vt:lpstr>Order of service (table service)</vt:lpstr>
      <vt:lpstr>Taking customer food and beverage orders </vt:lpstr>
      <vt:lpstr>Manual system</vt:lpstr>
      <vt:lpstr>PowerPoint Presentation</vt:lpstr>
      <vt:lpstr>Service of food</vt:lpstr>
      <vt:lpstr>PowerPoint Presentation</vt:lpstr>
      <vt:lpstr>Service of alcoholic beverages</vt:lpstr>
      <vt:lpstr>Activity</vt:lpstr>
      <vt:lpstr>Service of wine</vt:lpstr>
      <vt:lpstr>Serving temperatures for wine</vt:lpstr>
      <vt:lpstr>Service of white wine</vt:lpstr>
      <vt:lpstr>Service of red wine </vt:lpstr>
      <vt:lpstr>6. The service of breakfast and afternoon tea</vt:lpstr>
      <vt:lpstr>Activity</vt:lpstr>
      <vt:lpstr>Activity</vt:lpstr>
      <vt:lpstr>7. Specialised forms of service</vt:lpstr>
      <vt:lpstr>Room or floor service</vt:lpstr>
      <vt:lpstr>Activity</vt:lpstr>
      <vt:lpstr>Airline tray service</vt:lpstr>
      <vt:lpstr>Airline tray service</vt:lpstr>
      <vt:lpstr>Activity</vt:lpstr>
      <vt:lpstr>Rail service</vt:lpstr>
      <vt:lpstr>9. Function catering</vt:lpstr>
      <vt:lpstr>Types of event</vt:lpstr>
      <vt:lpstr>PowerPoint Presentation</vt:lpstr>
      <vt:lpstr>PowerPoint Presentation</vt:lpstr>
      <vt:lpstr>Event organisation</vt:lpstr>
      <vt:lpstr>10. Supervisory aspects of food and beverage service</vt:lpstr>
      <vt:lpstr>What is food and beverage control?</vt:lpstr>
      <vt:lpstr>Objectives of a control system. </vt:lpstr>
      <vt:lpstr>Special problems of food and beverage control </vt:lpstr>
      <vt:lpstr>PowerPoint Presentation</vt:lpstr>
      <vt:lpstr>Management control after the event phase</vt:lpstr>
      <vt:lpstr>Reality of control</vt:lpstr>
      <vt:lpstr>Activity</vt:lpstr>
      <vt:lpstr>Performance measures Operating ratios</vt:lpstr>
      <vt:lpstr>Operating ratios cont…</vt:lpstr>
      <vt:lpstr>Operating ratios cont…</vt:lpstr>
      <vt:lpstr>Menu merchandising</vt:lpstr>
      <vt:lpstr>Activity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Restaurant Services</dc:title>
  <dc:creator>Claire Chester</dc:creator>
  <cp:lastModifiedBy>Claire Chester</cp:lastModifiedBy>
  <cp:revision>37</cp:revision>
  <dcterms:created xsi:type="dcterms:W3CDTF">2020-10-25T20:10:35Z</dcterms:created>
  <dcterms:modified xsi:type="dcterms:W3CDTF">2020-10-27T15:10:21Z</dcterms:modified>
</cp:coreProperties>
</file>