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75" r:id="rId8"/>
    <p:sldId id="262" r:id="rId9"/>
    <p:sldId id="263" r:id="rId10"/>
    <p:sldId id="264" r:id="rId11"/>
    <p:sldId id="265" r:id="rId12"/>
    <p:sldId id="266" r:id="rId13"/>
    <p:sldId id="267" r:id="rId14"/>
    <p:sldId id="268" r:id="rId15"/>
    <p:sldId id="269" r:id="rId16"/>
    <p:sldId id="270" r:id="rId17"/>
    <p:sldId id="276" r:id="rId18"/>
    <p:sldId id="271" r:id="rId19"/>
    <p:sldId id="272" r:id="rId20"/>
    <p:sldId id="274"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51" autoAdjust="0"/>
    <p:restoredTop sz="94249" autoAdjust="0"/>
  </p:normalViewPr>
  <p:slideViewPr>
    <p:cSldViewPr snapToGrid="0">
      <p:cViewPr varScale="1">
        <p:scale>
          <a:sx n="68" d="100"/>
          <a:sy n="68" d="100"/>
        </p:scale>
        <p:origin x="750" y="6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943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3B954-2B1A-452B-8D9B-12ADC49104C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86C7C19-400C-480F-9341-8503519509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6FBD3DB-476B-425D-9762-A40838D79A41}"/>
              </a:ext>
            </a:extLst>
          </p:cNvPr>
          <p:cNvSpPr>
            <a:spLocks noGrp="1"/>
          </p:cNvSpPr>
          <p:nvPr>
            <p:ph type="dt" sz="half" idx="10"/>
          </p:nvPr>
        </p:nvSpPr>
        <p:spPr/>
        <p:txBody>
          <a:bodyPr/>
          <a:lstStyle/>
          <a:p>
            <a:fld id="{7DD5DCB2-03D6-4252-9E80-8A8653B0F1EE}" type="datetimeFigureOut">
              <a:rPr lang="en-GB" smtClean="0"/>
              <a:t>16/06/2021</a:t>
            </a:fld>
            <a:endParaRPr lang="en-GB"/>
          </a:p>
        </p:txBody>
      </p:sp>
      <p:sp>
        <p:nvSpPr>
          <p:cNvPr id="5" name="Footer Placeholder 4">
            <a:extLst>
              <a:ext uri="{FF2B5EF4-FFF2-40B4-BE49-F238E27FC236}">
                <a16:creationId xmlns:a16="http://schemas.microsoft.com/office/drawing/2014/main" id="{3F1B8CD2-893F-4776-A5F7-17B1C4B4D2E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1047299-8CD1-42D8-BC9D-B00DFA7819A2}"/>
              </a:ext>
            </a:extLst>
          </p:cNvPr>
          <p:cNvSpPr>
            <a:spLocks noGrp="1"/>
          </p:cNvSpPr>
          <p:nvPr>
            <p:ph type="sldNum" sz="quarter" idx="12"/>
          </p:nvPr>
        </p:nvSpPr>
        <p:spPr/>
        <p:txBody>
          <a:bodyPr/>
          <a:lstStyle/>
          <a:p>
            <a:fld id="{99EAC6C9-BAE5-4F05-BE25-F35505EADD74}" type="slidenum">
              <a:rPr lang="en-GB" smtClean="0"/>
              <a:t>‹#›</a:t>
            </a:fld>
            <a:endParaRPr lang="en-GB"/>
          </a:p>
        </p:txBody>
      </p:sp>
    </p:spTree>
    <p:extLst>
      <p:ext uri="{BB962C8B-B14F-4D97-AF65-F5344CB8AC3E}">
        <p14:creationId xmlns:p14="http://schemas.microsoft.com/office/powerpoint/2010/main" val="42717698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3B6FB-6C95-410E-BCBF-9C61DFAB82F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8788353-6D86-430C-B94F-72D606E2B16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884C64A-7D85-45D3-BFC7-5AA0E6127913}"/>
              </a:ext>
            </a:extLst>
          </p:cNvPr>
          <p:cNvSpPr>
            <a:spLocks noGrp="1"/>
          </p:cNvSpPr>
          <p:nvPr>
            <p:ph type="dt" sz="half" idx="10"/>
          </p:nvPr>
        </p:nvSpPr>
        <p:spPr/>
        <p:txBody>
          <a:bodyPr/>
          <a:lstStyle/>
          <a:p>
            <a:fld id="{7DD5DCB2-03D6-4252-9E80-8A8653B0F1EE}" type="datetimeFigureOut">
              <a:rPr lang="en-GB" smtClean="0"/>
              <a:t>16/06/2021</a:t>
            </a:fld>
            <a:endParaRPr lang="en-GB"/>
          </a:p>
        </p:txBody>
      </p:sp>
      <p:sp>
        <p:nvSpPr>
          <p:cNvPr id="5" name="Footer Placeholder 4">
            <a:extLst>
              <a:ext uri="{FF2B5EF4-FFF2-40B4-BE49-F238E27FC236}">
                <a16:creationId xmlns:a16="http://schemas.microsoft.com/office/drawing/2014/main" id="{B3281022-08FF-47D9-A22D-8E12C974FC4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4193EDD-99FF-4FB3-8B73-EDF6B78ABB18}"/>
              </a:ext>
            </a:extLst>
          </p:cNvPr>
          <p:cNvSpPr>
            <a:spLocks noGrp="1"/>
          </p:cNvSpPr>
          <p:nvPr>
            <p:ph type="sldNum" sz="quarter" idx="12"/>
          </p:nvPr>
        </p:nvSpPr>
        <p:spPr/>
        <p:txBody>
          <a:bodyPr/>
          <a:lstStyle/>
          <a:p>
            <a:fld id="{99EAC6C9-BAE5-4F05-BE25-F35505EADD74}" type="slidenum">
              <a:rPr lang="en-GB" smtClean="0"/>
              <a:t>‹#›</a:t>
            </a:fld>
            <a:endParaRPr lang="en-GB"/>
          </a:p>
        </p:txBody>
      </p:sp>
    </p:spTree>
    <p:extLst>
      <p:ext uri="{BB962C8B-B14F-4D97-AF65-F5344CB8AC3E}">
        <p14:creationId xmlns:p14="http://schemas.microsoft.com/office/powerpoint/2010/main" val="3710472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52F2D-8516-456E-A17D-F82A1FDEA4B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969EBE8-4E81-46DF-958D-D736AC292CD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8EC9617-D406-423F-831F-F89E04757C86}"/>
              </a:ext>
            </a:extLst>
          </p:cNvPr>
          <p:cNvSpPr>
            <a:spLocks noGrp="1"/>
          </p:cNvSpPr>
          <p:nvPr>
            <p:ph type="dt" sz="half" idx="10"/>
          </p:nvPr>
        </p:nvSpPr>
        <p:spPr/>
        <p:txBody>
          <a:bodyPr/>
          <a:lstStyle/>
          <a:p>
            <a:fld id="{7DD5DCB2-03D6-4252-9E80-8A8653B0F1EE}" type="datetimeFigureOut">
              <a:rPr lang="en-GB" smtClean="0"/>
              <a:t>16/06/2021</a:t>
            </a:fld>
            <a:endParaRPr lang="en-GB"/>
          </a:p>
        </p:txBody>
      </p:sp>
      <p:sp>
        <p:nvSpPr>
          <p:cNvPr id="5" name="Footer Placeholder 4">
            <a:extLst>
              <a:ext uri="{FF2B5EF4-FFF2-40B4-BE49-F238E27FC236}">
                <a16:creationId xmlns:a16="http://schemas.microsoft.com/office/drawing/2014/main" id="{4702C474-37F4-4C5E-8CA0-0C53BB34249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F5DF762-2FFE-476D-B2AD-8250D3F555D3}"/>
              </a:ext>
            </a:extLst>
          </p:cNvPr>
          <p:cNvSpPr>
            <a:spLocks noGrp="1"/>
          </p:cNvSpPr>
          <p:nvPr>
            <p:ph type="sldNum" sz="quarter" idx="12"/>
          </p:nvPr>
        </p:nvSpPr>
        <p:spPr/>
        <p:txBody>
          <a:bodyPr/>
          <a:lstStyle/>
          <a:p>
            <a:fld id="{99EAC6C9-BAE5-4F05-BE25-F35505EADD74}" type="slidenum">
              <a:rPr lang="en-GB" smtClean="0"/>
              <a:t>‹#›</a:t>
            </a:fld>
            <a:endParaRPr lang="en-GB"/>
          </a:p>
        </p:txBody>
      </p:sp>
    </p:spTree>
    <p:extLst>
      <p:ext uri="{BB962C8B-B14F-4D97-AF65-F5344CB8AC3E}">
        <p14:creationId xmlns:p14="http://schemas.microsoft.com/office/powerpoint/2010/main" val="3651149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01275-D02B-45B9-9BC6-6FD8CBA281A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BA694AD-7F25-48AC-8582-F8E26076547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5151880-FDF6-4239-A6E4-804D4E83DDA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6E0AEE0-B6C1-4F1A-859F-EC59B7303915}"/>
              </a:ext>
            </a:extLst>
          </p:cNvPr>
          <p:cNvSpPr>
            <a:spLocks noGrp="1"/>
          </p:cNvSpPr>
          <p:nvPr>
            <p:ph type="dt" sz="half" idx="10"/>
          </p:nvPr>
        </p:nvSpPr>
        <p:spPr/>
        <p:txBody>
          <a:bodyPr/>
          <a:lstStyle/>
          <a:p>
            <a:fld id="{7DD5DCB2-03D6-4252-9E80-8A8653B0F1EE}" type="datetimeFigureOut">
              <a:rPr lang="en-GB" smtClean="0"/>
              <a:t>16/06/2021</a:t>
            </a:fld>
            <a:endParaRPr lang="en-GB"/>
          </a:p>
        </p:txBody>
      </p:sp>
      <p:sp>
        <p:nvSpPr>
          <p:cNvPr id="6" name="Footer Placeholder 5">
            <a:extLst>
              <a:ext uri="{FF2B5EF4-FFF2-40B4-BE49-F238E27FC236}">
                <a16:creationId xmlns:a16="http://schemas.microsoft.com/office/drawing/2014/main" id="{73F7E525-C3A2-4020-AD46-96A5BAC52A6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A64622E-EF89-4BAA-ABB8-1967C5CE0D87}"/>
              </a:ext>
            </a:extLst>
          </p:cNvPr>
          <p:cNvSpPr>
            <a:spLocks noGrp="1"/>
          </p:cNvSpPr>
          <p:nvPr>
            <p:ph type="sldNum" sz="quarter" idx="12"/>
          </p:nvPr>
        </p:nvSpPr>
        <p:spPr/>
        <p:txBody>
          <a:bodyPr/>
          <a:lstStyle/>
          <a:p>
            <a:fld id="{99EAC6C9-BAE5-4F05-BE25-F35505EADD74}" type="slidenum">
              <a:rPr lang="en-GB" smtClean="0"/>
              <a:t>‹#›</a:t>
            </a:fld>
            <a:endParaRPr lang="en-GB"/>
          </a:p>
        </p:txBody>
      </p:sp>
    </p:spTree>
    <p:extLst>
      <p:ext uri="{BB962C8B-B14F-4D97-AF65-F5344CB8AC3E}">
        <p14:creationId xmlns:p14="http://schemas.microsoft.com/office/powerpoint/2010/main" val="30593944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112BE-6E07-4620-B55C-B4D45A2D3E5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08725BD-0176-40B2-86F3-B86D7C6F21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4B6DA8D-5515-48B1-ACB5-0F1A54D7FAD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A93E837-6479-4AA4-9EFA-831E1B6E634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1F0D354-4D8B-45BB-8916-E4631DBCEA1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DAA179A-AB5E-4B7D-A72C-2965EA7E018E}"/>
              </a:ext>
            </a:extLst>
          </p:cNvPr>
          <p:cNvSpPr>
            <a:spLocks noGrp="1"/>
          </p:cNvSpPr>
          <p:nvPr>
            <p:ph type="dt" sz="half" idx="10"/>
          </p:nvPr>
        </p:nvSpPr>
        <p:spPr/>
        <p:txBody>
          <a:bodyPr/>
          <a:lstStyle/>
          <a:p>
            <a:fld id="{7DD5DCB2-03D6-4252-9E80-8A8653B0F1EE}" type="datetimeFigureOut">
              <a:rPr lang="en-GB" smtClean="0"/>
              <a:t>16/06/2021</a:t>
            </a:fld>
            <a:endParaRPr lang="en-GB"/>
          </a:p>
        </p:txBody>
      </p:sp>
      <p:sp>
        <p:nvSpPr>
          <p:cNvPr id="8" name="Footer Placeholder 7">
            <a:extLst>
              <a:ext uri="{FF2B5EF4-FFF2-40B4-BE49-F238E27FC236}">
                <a16:creationId xmlns:a16="http://schemas.microsoft.com/office/drawing/2014/main" id="{99649799-8D8A-41AA-B9B1-797E6A4DF40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DC1D175-9338-44E2-8483-9FCD5C66E709}"/>
              </a:ext>
            </a:extLst>
          </p:cNvPr>
          <p:cNvSpPr>
            <a:spLocks noGrp="1"/>
          </p:cNvSpPr>
          <p:nvPr>
            <p:ph type="sldNum" sz="quarter" idx="12"/>
          </p:nvPr>
        </p:nvSpPr>
        <p:spPr/>
        <p:txBody>
          <a:bodyPr/>
          <a:lstStyle/>
          <a:p>
            <a:fld id="{99EAC6C9-BAE5-4F05-BE25-F35505EADD74}" type="slidenum">
              <a:rPr lang="en-GB" smtClean="0"/>
              <a:t>‹#›</a:t>
            </a:fld>
            <a:endParaRPr lang="en-GB"/>
          </a:p>
        </p:txBody>
      </p:sp>
    </p:spTree>
    <p:extLst>
      <p:ext uri="{BB962C8B-B14F-4D97-AF65-F5344CB8AC3E}">
        <p14:creationId xmlns:p14="http://schemas.microsoft.com/office/powerpoint/2010/main" val="10234465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D1B47-4A65-4BAA-9E1A-0EA068870E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2C8C22C-EC58-4992-873C-A18C4E547E7B}"/>
              </a:ext>
            </a:extLst>
          </p:cNvPr>
          <p:cNvSpPr>
            <a:spLocks noGrp="1"/>
          </p:cNvSpPr>
          <p:nvPr>
            <p:ph type="dt" sz="half" idx="10"/>
          </p:nvPr>
        </p:nvSpPr>
        <p:spPr/>
        <p:txBody>
          <a:bodyPr/>
          <a:lstStyle/>
          <a:p>
            <a:fld id="{7DD5DCB2-03D6-4252-9E80-8A8653B0F1EE}" type="datetimeFigureOut">
              <a:rPr lang="en-GB" smtClean="0"/>
              <a:t>16/06/2021</a:t>
            </a:fld>
            <a:endParaRPr lang="en-GB"/>
          </a:p>
        </p:txBody>
      </p:sp>
      <p:sp>
        <p:nvSpPr>
          <p:cNvPr id="4" name="Footer Placeholder 3">
            <a:extLst>
              <a:ext uri="{FF2B5EF4-FFF2-40B4-BE49-F238E27FC236}">
                <a16:creationId xmlns:a16="http://schemas.microsoft.com/office/drawing/2014/main" id="{D6384C92-E824-4BBF-A9BB-9D2497A39CD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7684333-54C3-4B13-93B5-4F0E0FAD4C6F}"/>
              </a:ext>
            </a:extLst>
          </p:cNvPr>
          <p:cNvSpPr>
            <a:spLocks noGrp="1"/>
          </p:cNvSpPr>
          <p:nvPr>
            <p:ph type="sldNum" sz="quarter" idx="12"/>
          </p:nvPr>
        </p:nvSpPr>
        <p:spPr/>
        <p:txBody>
          <a:bodyPr/>
          <a:lstStyle/>
          <a:p>
            <a:fld id="{99EAC6C9-BAE5-4F05-BE25-F35505EADD74}" type="slidenum">
              <a:rPr lang="en-GB" smtClean="0"/>
              <a:t>‹#›</a:t>
            </a:fld>
            <a:endParaRPr lang="en-GB"/>
          </a:p>
        </p:txBody>
      </p:sp>
    </p:spTree>
    <p:extLst>
      <p:ext uri="{BB962C8B-B14F-4D97-AF65-F5344CB8AC3E}">
        <p14:creationId xmlns:p14="http://schemas.microsoft.com/office/powerpoint/2010/main" val="31976237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05847B9-93A8-4C0A-AAA9-0A33901D718E}"/>
              </a:ext>
            </a:extLst>
          </p:cNvPr>
          <p:cNvSpPr>
            <a:spLocks noGrp="1"/>
          </p:cNvSpPr>
          <p:nvPr>
            <p:ph type="dt" sz="half" idx="10"/>
          </p:nvPr>
        </p:nvSpPr>
        <p:spPr/>
        <p:txBody>
          <a:bodyPr/>
          <a:lstStyle/>
          <a:p>
            <a:fld id="{7DD5DCB2-03D6-4252-9E80-8A8653B0F1EE}" type="datetimeFigureOut">
              <a:rPr lang="en-GB" smtClean="0"/>
              <a:t>16/06/2021</a:t>
            </a:fld>
            <a:endParaRPr lang="en-GB"/>
          </a:p>
        </p:txBody>
      </p:sp>
      <p:sp>
        <p:nvSpPr>
          <p:cNvPr id="3" name="Footer Placeholder 2">
            <a:extLst>
              <a:ext uri="{FF2B5EF4-FFF2-40B4-BE49-F238E27FC236}">
                <a16:creationId xmlns:a16="http://schemas.microsoft.com/office/drawing/2014/main" id="{71DB08B2-691A-400B-8A99-7F0754265BB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E422379-2961-4802-BACC-D67E5C5E1DC4}"/>
              </a:ext>
            </a:extLst>
          </p:cNvPr>
          <p:cNvSpPr>
            <a:spLocks noGrp="1"/>
          </p:cNvSpPr>
          <p:nvPr>
            <p:ph type="sldNum" sz="quarter" idx="12"/>
          </p:nvPr>
        </p:nvSpPr>
        <p:spPr/>
        <p:txBody>
          <a:bodyPr/>
          <a:lstStyle/>
          <a:p>
            <a:fld id="{99EAC6C9-BAE5-4F05-BE25-F35505EADD74}" type="slidenum">
              <a:rPr lang="en-GB" smtClean="0"/>
              <a:t>‹#›</a:t>
            </a:fld>
            <a:endParaRPr lang="en-GB"/>
          </a:p>
        </p:txBody>
      </p:sp>
    </p:spTree>
    <p:extLst>
      <p:ext uri="{BB962C8B-B14F-4D97-AF65-F5344CB8AC3E}">
        <p14:creationId xmlns:p14="http://schemas.microsoft.com/office/powerpoint/2010/main" val="1473625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C4C2E-9890-48A2-92B8-122E85D199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FA7711C-9EF6-419F-8924-463C9B69DA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0FDC8CC-DBCE-4355-9A13-9107032978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B277C82-6A84-485B-917D-ADF981BFECAA}"/>
              </a:ext>
            </a:extLst>
          </p:cNvPr>
          <p:cNvSpPr>
            <a:spLocks noGrp="1"/>
          </p:cNvSpPr>
          <p:nvPr>
            <p:ph type="dt" sz="half" idx="10"/>
          </p:nvPr>
        </p:nvSpPr>
        <p:spPr/>
        <p:txBody>
          <a:bodyPr/>
          <a:lstStyle/>
          <a:p>
            <a:fld id="{7DD5DCB2-03D6-4252-9E80-8A8653B0F1EE}" type="datetimeFigureOut">
              <a:rPr lang="en-GB" smtClean="0"/>
              <a:t>16/06/2021</a:t>
            </a:fld>
            <a:endParaRPr lang="en-GB"/>
          </a:p>
        </p:txBody>
      </p:sp>
      <p:sp>
        <p:nvSpPr>
          <p:cNvPr id="6" name="Footer Placeholder 5">
            <a:extLst>
              <a:ext uri="{FF2B5EF4-FFF2-40B4-BE49-F238E27FC236}">
                <a16:creationId xmlns:a16="http://schemas.microsoft.com/office/drawing/2014/main" id="{0491259E-C4A3-4639-B68F-6B913E61965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6B2B0C8-4855-4E5B-8E23-D55F1AA88454}"/>
              </a:ext>
            </a:extLst>
          </p:cNvPr>
          <p:cNvSpPr>
            <a:spLocks noGrp="1"/>
          </p:cNvSpPr>
          <p:nvPr>
            <p:ph type="sldNum" sz="quarter" idx="12"/>
          </p:nvPr>
        </p:nvSpPr>
        <p:spPr/>
        <p:txBody>
          <a:bodyPr/>
          <a:lstStyle/>
          <a:p>
            <a:fld id="{99EAC6C9-BAE5-4F05-BE25-F35505EADD74}" type="slidenum">
              <a:rPr lang="en-GB" smtClean="0"/>
              <a:t>‹#›</a:t>
            </a:fld>
            <a:endParaRPr lang="en-GB"/>
          </a:p>
        </p:txBody>
      </p:sp>
    </p:spTree>
    <p:extLst>
      <p:ext uri="{BB962C8B-B14F-4D97-AF65-F5344CB8AC3E}">
        <p14:creationId xmlns:p14="http://schemas.microsoft.com/office/powerpoint/2010/main" val="4388583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75148-2AF2-4E15-8FF5-BBD2DD96FD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6864970-EB07-4D16-83EC-5505E84F3E3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B5CA08E-8B72-4A70-87B8-F8A2C4C6A7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4DD7EB-F5CC-4EA2-9BFA-AD29417B383F}"/>
              </a:ext>
            </a:extLst>
          </p:cNvPr>
          <p:cNvSpPr>
            <a:spLocks noGrp="1"/>
          </p:cNvSpPr>
          <p:nvPr>
            <p:ph type="dt" sz="half" idx="10"/>
          </p:nvPr>
        </p:nvSpPr>
        <p:spPr/>
        <p:txBody>
          <a:bodyPr/>
          <a:lstStyle/>
          <a:p>
            <a:fld id="{7DD5DCB2-03D6-4252-9E80-8A8653B0F1EE}" type="datetimeFigureOut">
              <a:rPr lang="en-GB" smtClean="0"/>
              <a:t>16/06/2021</a:t>
            </a:fld>
            <a:endParaRPr lang="en-GB"/>
          </a:p>
        </p:txBody>
      </p:sp>
      <p:sp>
        <p:nvSpPr>
          <p:cNvPr id="6" name="Footer Placeholder 5">
            <a:extLst>
              <a:ext uri="{FF2B5EF4-FFF2-40B4-BE49-F238E27FC236}">
                <a16:creationId xmlns:a16="http://schemas.microsoft.com/office/drawing/2014/main" id="{F64A128A-65F6-4A3C-9D61-74CAE80FA1E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4E01713-9AFB-4354-A5E7-9757C114129D}"/>
              </a:ext>
            </a:extLst>
          </p:cNvPr>
          <p:cNvSpPr>
            <a:spLocks noGrp="1"/>
          </p:cNvSpPr>
          <p:nvPr>
            <p:ph type="sldNum" sz="quarter" idx="12"/>
          </p:nvPr>
        </p:nvSpPr>
        <p:spPr/>
        <p:txBody>
          <a:bodyPr/>
          <a:lstStyle/>
          <a:p>
            <a:fld id="{99EAC6C9-BAE5-4F05-BE25-F35505EADD74}" type="slidenum">
              <a:rPr lang="en-GB" smtClean="0"/>
              <a:t>‹#›</a:t>
            </a:fld>
            <a:endParaRPr lang="en-GB"/>
          </a:p>
        </p:txBody>
      </p:sp>
    </p:spTree>
    <p:extLst>
      <p:ext uri="{BB962C8B-B14F-4D97-AF65-F5344CB8AC3E}">
        <p14:creationId xmlns:p14="http://schemas.microsoft.com/office/powerpoint/2010/main" val="22096155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03FF1-1D0D-4670-A7BC-3A023F39234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1CBA649-DF2A-4688-A779-ED7708B704A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071EA25-1054-4AAA-B7AD-1E3A1423AA91}"/>
              </a:ext>
            </a:extLst>
          </p:cNvPr>
          <p:cNvSpPr>
            <a:spLocks noGrp="1"/>
          </p:cNvSpPr>
          <p:nvPr>
            <p:ph type="dt" sz="half" idx="10"/>
          </p:nvPr>
        </p:nvSpPr>
        <p:spPr/>
        <p:txBody>
          <a:bodyPr/>
          <a:lstStyle/>
          <a:p>
            <a:fld id="{7DD5DCB2-03D6-4252-9E80-8A8653B0F1EE}" type="datetimeFigureOut">
              <a:rPr lang="en-GB" smtClean="0"/>
              <a:t>16/06/2021</a:t>
            </a:fld>
            <a:endParaRPr lang="en-GB"/>
          </a:p>
        </p:txBody>
      </p:sp>
      <p:sp>
        <p:nvSpPr>
          <p:cNvPr id="5" name="Footer Placeholder 4">
            <a:extLst>
              <a:ext uri="{FF2B5EF4-FFF2-40B4-BE49-F238E27FC236}">
                <a16:creationId xmlns:a16="http://schemas.microsoft.com/office/drawing/2014/main" id="{A72E4178-6A94-430E-AE52-D1AA88DB473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0A58B13-962D-4F8B-B826-727BEDA794B4}"/>
              </a:ext>
            </a:extLst>
          </p:cNvPr>
          <p:cNvSpPr>
            <a:spLocks noGrp="1"/>
          </p:cNvSpPr>
          <p:nvPr>
            <p:ph type="sldNum" sz="quarter" idx="12"/>
          </p:nvPr>
        </p:nvSpPr>
        <p:spPr/>
        <p:txBody>
          <a:bodyPr/>
          <a:lstStyle/>
          <a:p>
            <a:fld id="{99EAC6C9-BAE5-4F05-BE25-F35505EADD74}" type="slidenum">
              <a:rPr lang="en-GB" smtClean="0"/>
              <a:t>‹#›</a:t>
            </a:fld>
            <a:endParaRPr lang="en-GB"/>
          </a:p>
        </p:txBody>
      </p:sp>
    </p:spTree>
    <p:extLst>
      <p:ext uri="{BB962C8B-B14F-4D97-AF65-F5344CB8AC3E}">
        <p14:creationId xmlns:p14="http://schemas.microsoft.com/office/powerpoint/2010/main" val="2503665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74B6442-C395-4B5A-A820-C1E53F43212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74BA8EF-AEA4-4E50-9B8B-860DA5C4ED9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C20EFC0-C38D-44B4-8EFE-FC2CD1EE60D7}"/>
              </a:ext>
            </a:extLst>
          </p:cNvPr>
          <p:cNvSpPr>
            <a:spLocks noGrp="1"/>
          </p:cNvSpPr>
          <p:nvPr>
            <p:ph type="dt" sz="half" idx="10"/>
          </p:nvPr>
        </p:nvSpPr>
        <p:spPr/>
        <p:txBody>
          <a:bodyPr/>
          <a:lstStyle/>
          <a:p>
            <a:fld id="{7DD5DCB2-03D6-4252-9E80-8A8653B0F1EE}" type="datetimeFigureOut">
              <a:rPr lang="en-GB" smtClean="0"/>
              <a:t>16/06/2021</a:t>
            </a:fld>
            <a:endParaRPr lang="en-GB"/>
          </a:p>
        </p:txBody>
      </p:sp>
      <p:sp>
        <p:nvSpPr>
          <p:cNvPr id="5" name="Footer Placeholder 4">
            <a:extLst>
              <a:ext uri="{FF2B5EF4-FFF2-40B4-BE49-F238E27FC236}">
                <a16:creationId xmlns:a16="http://schemas.microsoft.com/office/drawing/2014/main" id="{2FDAD19A-CE0E-4AC7-A929-97452F627E9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6E4E1B3-CDFC-40ED-9778-FD59767F7525}"/>
              </a:ext>
            </a:extLst>
          </p:cNvPr>
          <p:cNvSpPr>
            <a:spLocks noGrp="1"/>
          </p:cNvSpPr>
          <p:nvPr>
            <p:ph type="sldNum" sz="quarter" idx="12"/>
          </p:nvPr>
        </p:nvSpPr>
        <p:spPr/>
        <p:txBody>
          <a:bodyPr/>
          <a:lstStyle/>
          <a:p>
            <a:fld id="{99EAC6C9-BAE5-4F05-BE25-F35505EADD74}" type="slidenum">
              <a:rPr lang="en-GB" smtClean="0"/>
              <a:t>‹#›</a:t>
            </a:fld>
            <a:endParaRPr lang="en-GB"/>
          </a:p>
        </p:txBody>
      </p:sp>
    </p:spTree>
    <p:extLst>
      <p:ext uri="{BB962C8B-B14F-4D97-AF65-F5344CB8AC3E}">
        <p14:creationId xmlns:p14="http://schemas.microsoft.com/office/powerpoint/2010/main" val="4164995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F7F7340-ED02-4827-8702-B2DB7341BE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FF96002-A424-4F3D-95B1-AC894BB393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DD53AC1-1DC9-4322-8AF4-034DE317BA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D5DCB2-03D6-4252-9E80-8A8653B0F1EE}" type="datetimeFigureOut">
              <a:rPr lang="en-GB" smtClean="0"/>
              <a:t>16/06/2021</a:t>
            </a:fld>
            <a:endParaRPr lang="en-GB"/>
          </a:p>
        </p:txBody>
      </p:sp>
      <p:sp>
        <p:nvSpPr>
          <p:cNvPr id="5" name="Footer Placeholder 4">
            <a:extLst>
              <a:ext uri="{FF2B5EF4-FFF2-40B4-BE49-F238E27FC236}">
                <a16:creationId xmlns:a16="http://schemas.microsoft.com/office/drawing/2014/main" id="{40316191-FB59-464F-A8FB-79B0D12B44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06CB210-5EF0-4EC1-AB99-261539B765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EAC6C9-BAE5-4F05-BE25-F35505EADD74}" type="slidenum">
              <a:rPr lang="en-GB" smtClean="0"/>
              <a:t>‹#›</a:t>
            </a:fld>
            <a:endParaRPr lang="en-GB"/>
          </a:p>
        </p:txBody>
      </p:sp>
    </p:spTree>
    <p:extLst>
      <p:ext uri="{BB962C8B-B14F-4D97-AF65-F5344CB8AC3E}">
        <p14:creationId xmlns:p14="http://schemas.microsoft.com/office/powerpoint/2010/main" val="32698877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2.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2.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2.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2.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2.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2.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2.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2.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2.pn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2.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2.pn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2.pn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2.pn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png"/><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2.png"/><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2.pn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7174D41-46B7-4D87-BF30-3A75B799C810}"/>
              </a:ext>
            </a:extLst>
          </p:cNvPr>
          <p:cNvSpPr txBox="1"/>
          <p:nvPr/>
        </p:nvSpPr>
        <p:spPr>
          <a:xfrm>
            <a:off x="3140764" y="2663687"/>
            <a:ext cx="7566992" cy="923330"/>
          </a:xfrm>
          <a:prstGeom prst="rect">
            <a:avLst/>
          </a:prstGeom>
          <a:noFill/>
        </p:spPr>
        <p:txBody>
          <a:bodyPr wrap="square" rtlCol="0">
            <a:spAutoFit/>
          </a:bodyPr>
          <a:lstStyle/>
          <a:p>
            <a:r>
              <a:rPr lang="en-GB" sz="5400" b="1" dirty="0"/>
              <a:t>Hotel &amp; Catering Law</a:t>
            </a:r>
          </a:p>
        </p:txBody>
      </p:sp>
      <p:sp>
        <p:nvSpPr>
          <p:cNvPr id="7" name="TextBox 6">
            <a:extLst>
              <a:ext uri="{FF2B5EF4-FFF2-40B4-BE49-F238E27FC236}">
                <a16:creationId xmlns:a16="http://schemas.microsoft.com/office/drawing/2014/main" id="{84BE29AF-003D-49F7-93ED-66130F9D6A55}"/>
              </a:ext>
            </a:extLst>
          </p:cNvPr>
          <p:cNvSpPr txBox="1"/>
          <p:nvPr/>
        </p:nvSpPr>
        <p:spPr>
          <a:xfrm>
            <a:off x="3295508" y="3587017"/>
            <a:ext cx="7566992" cy="707886"/>
          </a:xfrm>
          <a:prstGeom prst="rect">
            <a:avLst/>
          </a:prstGeom>
          <a:noFill/>
        </p:spPr>
        <p:txBody>
          <a:bodyPr wrap="square" rtlCol="0">
            <a:spAutoFit/>
          </a:bodyPr>
          <a:lstStyle/>
          <a:p>
            <a:r>
              <a:rPr lang="en-GB" sz="4000" dirty="0"/>
              <a:t>       An Examiner Guide</a:t>
            </a:r>
          </a:p>
        </p:txBody>
      </p:sp>
      <p:sp>
        <p:nvSpPr>
          <p:cNvPr id="8" name="TextBox 7">
            <a:extLst>
              <a:ext uri="{FF2B5EF4-FFF2-40B4-BE49-F238E27FC236}">
                <a16:creationId xmlns:a16="http://schemas.microsoft.com/office/drawing/2014/main" id="{EEEC1732-2264-4B84-A999-0A094209BF0C}"/>
              </a:ext>
            </a:extLst>
          </p:cNvPr>
          <p:cNvSpPr txBox="1"/>
          <p:nvPr/>
        </p:nvSpPr>
        <p:spPr>
          <a:xfrm>
            <a:off x="4040689" y="4294903"/>
            <a:ext cx="7566992" cy="707886"/>
          </a:xfrm>
          <a:prstGeom prst="rect">
            <a:avLst/>
          </a:prstGeom>
          <a:noFill/>
        </p:spPr>
        <p:txBody>
          <a:bodyPr wrap="square" rtlCol="0">
            <a:spAutoFit/>
          </a:bodyPr>
          <a:lstStyle/>
          <a:p>
            <a:r>
              <a:rPr lang="en-GB" sz="4000" dirty="0"/>
              <a:t>      </a:t>
            </a:r>
            <a:r>
              <a:rPr lang="en-GB" sz="2800" dirty="0"/>
              <a:t>March 2021 series</a:t>
            </a:r>
          </a:p>
        </p:txBody>
      </p:sp>
      <p:pic>
        <p:nvPicPr>
          <p:cNvPr id="10" name="Picture 9">
            <a:extLst>
              <a:ext uri="{FF2B5EF4-FFF2-40B4-BE49-F238E27FC236}">
                <a16:creationId xmlns:a16="http://schemas.microsoft.com/office/drawing/2014/main" id="{DC9E3021-A559-42DF-ACA6-26F0573AB78B}"/>
              </a:ext>
            </a:extLst>
          </p:cNvPr>
          <p:cNvPicPr>
            <a:picLocks noChangeAspect="1"/>
          </p:cNvPicPr>
          <p:nvPr/>
        </p:nvPicPr>
        <p:blipFill>
          <a:blip r:embed="rId4"/>
          <a:stretch>
            <a:fillRect/>
          </a:stretch>
        </p:blipFill>
        <p:spPr>
          <a:xfrm>
            <a:off x="807646" y="713203"/>
            <a:ext cx="1685925" cy="704850"/>
          </a:xfrm>
          <a:prstGeom prst="rect">
            <a:avLst/>
          </a:prstGeom>
          <a:solidFill>
            <a:schemeClr val="accent1">
              <a:lumMod val="40000"/>
              <a:lumOff val="60000"/>
            </a:schemeClr>
          </a:solidFill>
        </p:spPr>
      </p:pic>
      <p:pic>
        <p:nvPicPr>
          <p:cNvPr id="2" name="Recorded Sound">
            <a:hlinkClick r:id="" action="ppaction://media"/>
            <a:extLst>
              <a:ext uri="{FF2B5EF4-FFF2-40B4-BE49-F238E27FC236}">
                <a16:creationId xmlns:a16="http://schemas.microsoft.com/office/drawing/2014/main" id="{8B1E2DC9-D3FA-41C6-B391-529A14E414A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84354" y="128221"/>
            <a:ext cx="609600" cy="609600"/>
          </a:xfrm>
          <a:prstGeom prst="rect">
            <a:avLst/>
          </a:prstGeom>
        </p:spPr>
      </p:pic>
    </p:spTree>
    <p:extLst>
      <p:ext uri="{BB962C8B-B14F-4D97-AF65-F5344CB8AC3E}">
        <p14:creationId xmlns:p14="http://schemas.microsoft.com/office/powerpoint/2010/main" val="1721323691"/>
      </p:ext>
    </p:extLst>
  </p:cSld>
  <p:clrMapOvr>
    <a:masterClrMapping/>
  </p:clrMapOvr>
  <mc:AlternateContent xmlns:mc="http://schemas.openxmlformats.org/markup-compatibility/2006" xmlns:p14="http://schemas.microsoft.com/office/powerpoint/2010/main">
    <mc:Choice Requires="p14">
      <p:transition spd="slow" p14:dur="2000" advClick="0" advTm="35000"/>
    </mc:Choice>
    <mc:Fallback xmlns="">
      <p:transition spd="slow" advClick="0" advTm="3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47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0AE4FCB-5444-4F4E-B0AE-72B8536EEE63}"/>
              </a:ext>
            </a:extLst>
          </p:cNvPr>
          <p:cNvPicPr>
            <a:picLocks noChangeAspect="1"/>
          </p:cNvPicPr>
          <p:nvPr/>
        </p:nvPicPr>
        <p:blipFill>
          <a:blip r:embed="rId4"/>
          <a:stretch>
            <a:fillRect/>
          </a:stretch>
        </p:blipFill>
        <p:spPr>
          <a:xfrm>
            <a:off x="807646" y="713203"/>
            <a:ext cx="1685925" cy="704850"/>
          </a:xfrm>
          <a:prstGeom prst="rect">
            <a:avLst/>
          </a:prstGeom>
          <a:solidFill>
            <a:schemeClr val="accent1">
              <a:lumMod val="40000"/>
              <a:lumOff val="60000"/>
            </a:schemeClr>
          </a:solidFill>
        </p:spPr>
      </p:pic>
      <p:sp>
        <p:nvSpPr>
          <p:cNvPr id="4" name="TextBox 3">
            <a:extLst>
              <a:ext uri="{FF2B5EF4-FFF2-40B4-BE49-F238E27FC236}">
                <a16:creationId xmlns:a16="http://schemas.microsoft.com/office/drawing/2014/main" id="{96D98FBF-F5D7-4583-A6FA-6EE9532D4D21}"/>
              </a:ext>
            </a:extLst>
          </p:cNvPr>
          <p:cNvSpPr txBox="1"/>
          <p:nvPr/>
        </p:nvSpPr>
        <p:spPr>
          <a:xfrm>
            <a:off x="4744482" y="1418053"/>
            <a:ext cx="7566992" cy="769441"/>
          </a:xfrm>
          <a:prstGeom prst="rect">
            <a:avLst/>
          </a:prstGeom>
          <a:noFill/>
        </p:spPr>
        <p:txBody>
          <a:bodyPr wrap="square" rtlCol="0">
            <a:spAutoFit/>
          </a:bodyPr>
          <a:lstStyle/>
          <a:p>
            <a:r>
              <a:rPr lang="en-GB" sz="4400" b="1" dirty="0"/>
              <a:t>Synopsis:</a:t>
            </a:r>
          </a:p>
        </p:txBody>
      </p:sp>
      <p:sp>
        <p:nvSpPr>
          <p:cNvPr id="5" name="TextBox 4">
            <a:extLst>
              <a:ext uri="{FF2B5EF4-FFF2-40B4-BE49-F238E27FC236}">
                <a16:creationId xmlns:a16="http://schemas.microsoft.com/office/drawing/2014/main" id="{439421F2-3DD0-48C1-A9D2-4C1C3E133F71}"/>
              </a:ext>
            </a:extLst>
          </p:cNvPr>
          <p:cNvSpPr txBox="1"/>
          <p:nvPr/>
        </p:nvSpPr>
        <p:spPr>
          <a:xfrm>
            <a:off x="540690" y="2831875"/>
            <a:ext cx="11901268" cy="4739759"/>
          </a:xfrm>
          <a:prstGeom prst="rect">
            <a:avLst/>
          </a:prstGeom>
          <a:noFill/>
        </p:spPr>
        <p:txBody>
          <a:bodyPr wrap="square" rtlCol="0">
            <a:spAutoFit/>
          </a:bodyPr>
          <a:lstStyle/>
          <a:p>
            <a:pPr marL="457200" indent="-457200">
              <a:buFont typeface="Arial" panose="020B0604020202020204" pitchFamily="34" charset="0"/>
              <a:buChar char="•"/>
            </a:pPr>
            <a:r>
              <a:rPr lang="en-GB" sz="3000" dirty="0"/>
              <a:t>Examination areas where candidates showed good practice</a:t>
            </a:r>
          </a:p>
          <a:p>
            <a:endParaRPr lang="en-GB" sz="3000" dirty="0"/>
          </a:p>
          <a:p>
            <a:pPr marL="457200" indent="-457200">
              <a:buFont typeface="Arial" panose="020B0604020202020204" pitchFamily="34" charset="0"/>
              <a:buChar char="•"/>
            </a:pPr>
            <a:r>
              <a:rPr lang="en-GB" sz="3000" dirty="0"/>
              <a:t>Examination areas for candidate development</a:t>
            </a:r>
          </a:p>
          <a:p>
            <a:pPr marL="457200" indent="-457200">
              <a:buFont typeface="Arial" panose="020B0604020202020204" pitchFamily="34" charset="0"/>
              <a:buChar char="•"/>
            </a:pPr>
            <a:endParaRPr lang="en-GB" sz="3000" dirty="0"/>
          </a:p>
          <a:p>
            <a:pPr marL="457200" indent="-457200">
              <a:buFont typeface="Arial" panose="020B0604020202020204" pitchFamily="34" charset="0"/>
              <a:buChar char="•"/>
            </a:pPr>
            <a:r>
              <a:rPr lang="en-GB" sz="3000" dirty="0"/>
              <a:t>Individual question breakdown</a:t>
            </a:r>
          </a:p>
          <a:p>
            <a:pPr marL="457200" indent="-457200">
              <a:buFont typeface="Arial" panose="020B0604020202020204" pitchFamily="34" charset="0"/>
              <a:buChar char="•"/>
            </a:pPr>
            <a:endParaRPr lang="en-GB" sz="3000" dirty="0"/>
          </a:p>
          <a:p>
            <a:pPr marL="457200" indent="-457200">
              <a:buFont typeface="Arial" panose="020B0604020202020204" pitchFamily="34" charset="0"/>
              <a:buChar char="•"/>
            </a:pPr>
            <a:r>
              <a:rPr lang="en-GB" sz="3000" dirty="0"/>
              <a:t>Recommendations</a:t>
            </a:r>
          </a:p>
          <a:p>
            <a:endParaRPr lang="en-GB" sz="3000" dirty="0"/>
          </a:p>
          <a:p>
            <a:endParaRPr lang="en-GB" sz="3000" dirty="0"/>
          </a:p>
          <a:p>
            <a:pPr marL="457200" indent="-457200">
              <a:buFont typeface="Arial" panose="020B0604020202020204" pitchFamily="34" charset="0"/>
              <a:buChar char="•"/>
            </a:pPr>
            <a:endParaRPr lang="en-GB" sz="3200" b="1" dirty="0"/>
          </a:p>
        </p:txBody>
      </p:sp>
      <p:pic>
        <p:nvPicPr>
          <p:cNvPr id="2" name="Slide2">
            <a:hlinkClick r:id="" action="ppaction://media"/>
            <a:extLst>
              <a:ext uri="{FF2B5EF4-FFF2-40B4-BE49-F238E27FC236}">
                <a16:creationId xmlns:a16="http://schemas.microsoft.com/office/drawing/2014/main" id="{FEA95E41-97EA-4EC7-8F1F-3E0AB20F65D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63532" y="184492"/>
            <a:ext cx="609600" cy="609600"/>
          </a:xfrm>
          <a:prstGeom prst="rect">
            <a:avLst/>
          </a:prstGeom>
        </p:spPr>
      </p:pic>
    </p:spTree>
    <p:extLst>
      <p:ext uri="{BB962C8B-B14F-4D97-AF65-F5344CB8AC3E}">
        <p14:creationId xmlns:p14="http://schemas.microsoft.com/office/powerpoint/2010/main" val="293722053"/>
      </p:ext>
    </p:extLst>
  </p:cSld>
  <p:clrMapOvr>
    <a:masterClrMapping/>
  </p:clrMapOvr>
  <mc:AlternateContent xmlns:mc="http://schemas.openxmlformats.org/markup-compatibility/2006" xmlns:p14="http://schemas.microsoft.com/office/powerpoint/2010/main">
    <mc:Choice Requires="p14">
      <p:transition spd="slow" p14:dur="2000" advClick="0" advTm="30000"/>
    </mc:Choice>
    <mc:Fallback xmlns="">
      <p:transition spd="slow" advClick="0"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66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C9CAAFA-DDEB-405B-B851-7D464AB2AF09}"/>
              </a:ext>
            </a:extLst>
          </p:cNvPr>
          <p:cNvPicPr>
            <a:picLocks noChangeAspect="1"/>
          </p:cNvPicPr>
          <p:nvPr/>
        </p:nvPicPr>
        <p:blipFill>
          <a:blip r:embed="rId4"/>
          <a:stretch>
            <a:fillRect/>
          </a:stretch>
        </p:blipFill>
        <p:spPr>
          <a:xfrm>
            <a:off x="807646" y="713203"/>
            <a:ext cx="1685925" cy="704850"/>
          </a:xfrm>
          <a:prstGeom prst="rect">
            <a:avLst/>
          </a:prstGeom>
          <a:solidFill>
            <a:schemeClr val="accent1">
              <a:lumMod val="40000"/>
              <a:lumOff val="60000"/>
            </a:schemeClr>
          </a:solidFill>
        </p:spPr>
      </p:pic>
      <p:sp>
        <p:nvSpPr>
          <p:cNvPr id="3" name="TextBox 2">
            <a:extLst>
              <a:ext uri="{FF2B5EF4-FFF2-40B4-BE49-F238E27FC236}">
                <a16:creationId xmlns:a16="http://schemas.microsoft.com/office/drawing/2014/main" id="{F176E29F-3BB4-4435-83A9-6D63BDE392ED}"/>
              </a:ext>
            </a:extLst>
          </p:cNvPr>
          <p:cNvSpPr txBox="1"/>
          <p:nvPr/>
        </p:nvSpPr>
        <p:spPr>
          <a:xfrm>
            <a:off x="580445" y="1760223"/>
            <a:ext cx="4244773" cy="553998"/>
          </a:xfrm>
          <a:prstGeom prst="rect">
            <a:avLst/>
          </a:prstGeom>
          <a:noFill/>
        </p:spPr>
        <p:txBody>
          <a:bodyPr wrap="square" rtlCol="0">
            <a:spAutoFit/>
          </a:bodyPr>
          <a:lstStyle/>
          <a:p>
            <a:r>
              <a:rPr lang="en-GB" sz="3000" u="sng" dirty="0"/>
              <a:t>Areas of good practice</a:t>
            </a:r>
          </a:p>
        </p:txBody>
      </p:sp>
      <p:sp>
        <p:nvSpPr>
          <p:cNvPr id="4" name="TextBox 3">
            <a:extLst>
              <a:ext uri="{FF2B5EF4-FFF2-40B4-BE49-F238E27FC236}">
                <a16:creationId xmlns:a16="http://schemas.microsoft.com/office/drawing/2014/main" id="{55BC1639-04CD-4845-8AFE-16CC21F8371C}"/>
              </a:ext>
            </a:extLst>
          </p:cNvPr>
          <p:cNvSpPr txBox="1"/>
          <p:nvPr/>
        </p:nvSpPr>
        <p:spPr>
          <a:xfrm>
            <a:off x="984736" y="2700997"/>
            <a:ext cx="9988064" cy="4801314"/>
          </a:xfrm>
          <a:prstGeom prst="rect">
            <a:avLst/>
          </a:prstGeom>
          <a:noFill/>
        </p:spPr>
        <p:txBody>
          <a:bodyPr wrap="square" rtlCol="0">
            <a:spAutoFit/>
          </a:bodyPr>
          <a:lstStyle/>
          <a:p>
            <a:pPr marL="342900" indent="-342900">
              <a:buFontTx/>
              <a:buChar char="-"/>
            </a:pPr>
            <a:r>
              <a:rPr lang="en-GB" sz="2400" b="1" dirty="0"/>
              <a:t>Gross Misconduct </a:t>
            </a:r>
            <a:r>
              <a:rPr lang="en-GB" dirty="0"/>
              <a:t>(Question 1) </a:t>
            </a:r>
            <a:endParaRPr lang="en-GB" b="1" dirty="0"/>
          </a:p>
          <a:p>
            <a:pPr marL="342900" indent="-342900">
              <a:buFontTx/>
              <a:buChar char="-"/>
            </a:pPr>
            <a:endParaRPr lang="en-GB" sz="2400" b="1" dirty="0"/>
          </a:p>
          <a:p>
            <a:pPr marL="342900" indent="-342900">
              <a:buFontTx/>
              <a:buChar char="-"/>
            </a:pPr>
            <a:r>
              <a:rPr lang="en-GB" sz="2400" b="1" dirty="0"/>
              <a:t>Fire safety legislation </a:t>
            </a:r>
            <a:r>
              <a:rPr lang="en-GB" dirty="0"/>
              <a:t>(Question 6(a)) </a:t>
            </a:r>
          </a:p>
          <a:p>
            <a:endParaRPr lang="en-GB" sz="2400" b="1" dirty="0"/>
          </a:p>
          <a:p>
            <a:pPr marL="342900" indent="-342900">
              <a:buFontTx/>
              <a:buChar char="-"/>
            </a:pPr>
            <a:r>
              <a:rPr lang="en-GB" sz="2400" b="1" dirty="0"/>
              <a:t>An employer’s health, safety and welfare responsibilities in the workplace</a:t>
            </a:r>
          </a:p>
          <a:p>
            <a:pPr marL="342900" indent="-342900">
              <a:buFontTx/>
              <a:buChar char="-"/>
            </a:pPr>
            <a:r>
              <a:rPr lang="en-GB" dirty="0"/>
              <a:t>(Question 6(b))</a:t>
            </a:r>
          </a:p>
          <a:p>
            <a:endParaRPr lang="en-GB" sz="2400" b="1" dirty="0"/>
          </a:p>
          <a:p>
            <a:pPr marL="342900" indent="-342900">
              <a:buFontTx/>
              <a:buChar char="-"/>
            </a:pPr>
            <a:r>
              <a:rPr lang="en-GB" sz="2400" b="1" dirty="0"/>
              <a:t>Protected characteristics under disability legislation </a:t>
            </a:r>
            <a:r>
              <a:rPr lang="en-GB" dirty="0"/>
              <a:t>(Question 7(a))</a:t>
            </a:r>
          </a:p>
          <a:p>
            <a:endParaRPr lang="en-GB" sz="2400" b="1" dirty="0"/>
          </a:p>
          <a:p>
            <a:pPr marL="342900" indent="-342900">
              <a:buFontTx/>
              <a:buChar char="-"/>
            </a:pPr>
            <a:r>
              <a:rPr lang="en-GB" sz="2400" b="1" dirty="0"/>
              <a:t>Prohibited sale of alcohol </a:t>
            </a:r>
            <a:r>
              <a:rPr lang="en-GB" dirty="0"/>
              <a:t>(Question 8(b))</a:t>
            </a:r>
          </a:p>
          <a:p>
            <a:pPr marL="342900" indent="-342900">
              <a:buFontTx/>
              <a:buChar char="-"/>
            </a:pPr>
            <a:endParaRPr lang="en-GB" sz="2400" b="1" dirty="0"/>
          </a:p>
          <a:p>
            <a:endParaRPr lang="en-GB" sz="2400" b="1" dirty="0"/>
          </a:p>
          <a:p>
            <a:endParaRPr lang="en-GB" sz="2400" b="1" dirty="0"/>
          </a:p>
        </p:txBody>
      </p:sp>
      <p:pic>
        <p:nvPicPr>
          <p:cNvPr id="5" name="Slide3">
            <a:hlinkClick r:id="" action="ppaction://media"/>
            <a:extLst>
              <a:ext uri="{FF2B5EF4-FFF2-40B4-BE49-F238E27FC236}">
                <a16:creationId xmlns:a16="http://schemas.microsoft.com/office/drawing/2014/main" id="{004742F6-A5A2-41E5-909C-0FE954344BF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49465" y="226255"/>
            <a:ext cx="609600" cy="609600"/>
          </a:xfrm>
          <a:prstGeom prst="rect">
            <a:avLst/>
          </a:prstGeom>
        </p:spPr>
      </p:pic>
    </p:spTree>
    <p:extLst>
      <p:ext uri="{BB962C8B-B14F-4D97-AF65-F5344CB8AC3E}">
        <p14:creationId xmlns:p14="http://schemas.microsoft.com/office/powerpoint/2010/main" val="4163281388"/>
      </p:ext>
    </p:extLst>
  </p:cSld>
  <p:clrMapOvr>
    <a:masterClrMapping/>
  </p:clrMapOvr>
  <mc:AlternateContent xmlns:mc="http://schemas.openxmlformats.org/markup-compatibility/2006" xmlns:p14="http://schemas.microsoft.com/office/powerpoint/2010/main">
    <mc:Choice Requires="p14">
      <p:transition spd="slow" p14:dur="2000" advClick="0" advTm="38000"/>
    </mc:Choice>
    <mc:Fallback xmlns="">
      <p:transition spd="slow" advClick="0" advTm="38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458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C9CAAFA-DDEB-405B-B851-7D464AB2AF09}"/>
              </a:ext>
            </a:extLst>
          </p:cNvPr>
          <p:cNvPicPr>
            <a:picLocks noChangeAspect="1"/>
          </p:cNvPicPr>
          <p:nvPr/>
        </p:nvPicPr>
        <p:blipFill>
          <a:blip r:embed="rId4"/>
          <a:stretch>
            <a:fillRect/>
          </a:stretch>
        </p:blipFill>
        <p:spPr>
          <a:xfrm>
            <a:off x="807646" y="713203"/>
            <a:ext cx="1685925" cy="704850"/>
          </a:xfrm>
          <a:prstGeom prst="rect">
            <a:avLst/>
          </a:prstGeom>
          <a:solidFill>
            <a:schemeClr val="accent1">
              <a:lumMod val="40000"/>
              <a:lumOff val="60000"/>
            </a:schemeClr>
          </a:solidFill>
        </p:spPr>
      </p:pic>
      <p:sp>
        <p:nvSpPr>
          <p:cNvPr id="3" name="TextBox 2">
            <a:extLst>
              <a:ext uri="{FF2B5EF4-FFF2-40B4-BE49-F238E27FC236}">
                <a16:creationId xmlns:a16="http://schemas.microsoft.com/office/drawing/2014/main" id="{F176E29F-3BB4-4435-83A9-6D63BDE392ED}"/>
              </a:ext>
            </a:extLst>
          </p:cNvPr>
          <p:cNvSpPr txBox="1"/>
          <p:nvPr/>
        </p:nvSpPr>
        <p:spPr>
          <a:xfrm>
            <a:off x="580445" y="1760223"/>
            <a:ext cx="5412392" cy="553998"/>
          </a:xfrm>
          <a:prstGeom prst="rect">
            <a:avLst/>
          </a:prstGeom>
          <a:noFill/>
        </p:spPr>
        <p:txBody>
          <a:bodyPr wrap="square" rtlCol="0">
            <a:spAutoFit/>
          </a:bodyPr>
          <a:lstStyle/>
          <a:p>
            <a:r>
              <a:rPr lang="en-GB" sz="3000" u="sng" dirty="0"/>
              <a:t>Areas for candidate development</a:t>
            </a:r>
          </a:p>
        </p:txBody>
      </p:sp>
      <p:sp>
        <p:nvSpPr>
          <p:cNvPr id="4" name="TextBox 3">
            <a:extLst>
              <a:ext uri="{FF2B5EF4-FFF2-40B4-BE49-F238E27FC236}">
                <a16:creationId xmlns:a16="http://schemas.microsoft.com/office/drawing/2014/main" id="{55BC1639-04CD-4845-8AFE-16CC21F8371C}"/>
              </a:ext>
            </a:extLst>
          </p:cNvPr>
          <p:cNvSpPr txBox="1"/>
          <p:nvPr/>
        </p:nvSpPr>
        <p:spPr>
          <a:xfrm>
            <a:off x="984736" y="2700997"/>
            <a:ext cx="9988064" cy="4801314"/>
          </a:xfrm>
          <a:prstGeom prst="rect">
            <a:avLst/>
          </a:prstGeom>
          <a:noFill/>
        </p:spPr>
        <p:txBody>
          <a:bodyPr wrap="square" rtlCol="0">
            <a:spAutoFit/>
          </a:bodyPr>
          <a:lstStyle/>
          <a:p>
            <a:pPr marL="342900" indent="-342900">
              <a:buFontTx/>
              <a:buChar char="-"/>
            </a:pPr>
            <a:r>
              <a:rPr lang="en-GB" sz="2400" b="1" dirty="0"/>
              <a:t>The Sale of Goods Act 1979 </a:t>
            </a:r>
            <a:r>
              <a:rPr lang="en-GB" dirty="0"/>
              <a:t>(Question 4) </a:t>
            </a:r>
            <a:endParaRPr lang="en-GB" b="1" dirty="0"/>
          </a:p>
          <a:p>
            <a:pPr marL="342900" indent="-342900">
              <a:buFontTx/>
              <a:buChar char="-"/>
            </a:pPr>
            <a:endParaRPr lang="en-GB" sz="2400" b="1" dirty="0"/>
          </a:p>
          <a:p>
            <a:pPr marL="342900" indent="-342900">
              <a:buFontTx/>
              <a:buChar char="-"/>
            </a:pPr>
            <a:r>
              <a:rPr lang="en-GB" sz="2400" b="1" dirty="0"/>
              <a:t>Breach of The Sale of Goods Act 1979 </a:t>
            </a:r>
            <a:r>
              <a:rPr lang="en-GB" dirty="0"/>
              <a:t>(Question 4) </a:t>
            </a:r>
          </a:p>
          <a:p>
            <a:endParaRPr lang="en-GB" sz="2400" b="1" dirty="0"/>
          </a:p>
          <a:p>
            <a:pPr marL="342900" indent="-342900">
              <a:buFontTx/>
              <a:buChar char="-"/>
            </a:pPr>
            <a:r>
              <a:rPr lang="en-GB" sz="2400" b="1" dirty="0"/>
              <a:t>Advantages and Disadvantages of setting up and running a limited company </a:t>
            </a:r>
            <a:r>
              <a:rPr lang="en-GB" dirty="0"/>
              <a:t>(Question 5)</a:t>
            </a:r>
          </a:p>
          <a:p>
            <a:endParaRPr lang="en-GB" sz="2400" b="1" dirty="0"/>
          </a:p>
          <a:p>
            <a:pPr marL="342900" indent="-342900">
              <a:buFontTx/>
              <a:buChar char="-"/>
            </a:pPr>
            <a:r>
              <a:rPr lang="en-GB" sz="2400" b="1" dirty="0"/>
              <a:t>Permitted hours on licensed premises; the sale of draught beer; music licensing in a restaurant setting </a:t>
            </a:r>
            <a:r>
              <a:rPr lang="en-GB" dirty="0"/>
              <a:t>(Question 8(a), (c), (d))</a:t>
            </a:r>
          </a:p>
          <a:p>
            <a:endParaRPr lang="en-GB" dirty="0"/>
          </a:p>
          <a:p>
            <a:pPr marL="342900" indent="-342900">
              <a:buFontTx/>
              <a:buChar char="-"/>
            </a:pPr>
            <a:endParaRPr lang="en-GB" sz="2400" b="1" dirty="0"/>
          </a:p>
          <a:p>
            <a:endParaRPr lang="en-GB" sz="2400" b="1" dirty="0"/>
          </a:p>
          <a:p>
            <a:endParaRPr lang="en-GB" sz="2400" b="1" dirty="0"/>
          </a:p>
        </p:txBody>
      </p:sp>
      <p:pic>
        <p:nvPicPr>
          <p:cNvPr id="6" name="Slide4">
            <a:hlinkClick r:id="" action="ppaction://media"/>
            <a:extLst>
              <a:ext uri="{FF2B5EF4-FFF2-40B4-BE49-F238E27FC236}">
                <a16:creationId xmlns:a16="http://schemas.microsoft.com/office/drawing/2014/main" id="{46F4DA87-9B4D-4647-B9E2-6C4C29860CA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93194" y="296594"/>
            <a:ext cx="609600" cy="609600"/>
          </a:xfrm>
          <a:prstGeom prst="rect">
            <a:avLst/>
          </a:prstGeom>
        </p:spPr>
      </p:pic>
    </p:spTree>
    <p:extLst>
      <p:ext uri="{BB962C8B-B14F-4D97-AF65-F5344CB8AC3E}">
        <p14:creationId xmlns:p14="http://schemas.microsoft.com/office/powerpoint/2010/main" val="2336708925"/>
      </p:ext>
    </p:extLst>
  </p:cSld>
  <p:clrMapOvr>
    <a:masterClrMapping/>
  </p:clrMapOvr>
  <mc:AlternateContent xmlns:mc="http://schemas.openxmlformats.org/markup-compatibility/2006" xmlns:p14="http://schemas.microsoft.com/office/powerpoint/2010/main">
    <mc:Choice Requires="p14">
      <p:transition spd="slow" p14:dur="2000" advClick="0" advTm="48000"/>
    </mc:Choice>
    <mc:Fallback xmlns="">
      <p:transition spd="slow" advClick="0" advTm="48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524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C9CAAFA-DDEB-405B-B851-7D464AB2AF09}"/>
              </a:ext>
            </a:extLst>
          </p:cNvPr>
          <p:cNvPicPr>
            <a:picLocks noChangeAspect="1"/>
          </p:cNvPicPr>
          <p:nvPr/>
        </p:nvPicPr>
        <p:blipFill>
          <a:blip r:embed="rId4"/>
          <a:stretch>
            <a:fillRect/>
          </a:stretch>
        </p:blipFill>
        <p:spPr>
          <a:xfrm>
            <a:off x="807646" y="713203"/>
            <a:ext cx="1685925" cy="704850"/>
          </a:xfrm>
          <a:prstGeom prst="rect">
            <a:avLst/>
          </a:prstGeom>
          <a:solidFill>
            <a:schemeClr val="accent1">
              <a:lumMod val="40000"/>
              <a:lumOff val="60000"/>
            </a:schemeClr>
          </a:solidFill>
        </p:spPr>
      </p:pic>
      <p:sp>
        <p:nvSpPr>
          <p:cNvPr id="3" name="TextBox 2">
            <a:extLst>
              <a:ext uri="{FF2B5EF4-FFF2-40B4-BE49-F238E27FC236}">
                <a16:creationId xmlns:a16="http://schemas.microsoft.com/office/drawing/2014/main" id="{F176E29F-3BB4-4435-83A9-6D63BDE392ED}"/>
              </a:ext>
            </a:extLst>
          </p:cNvPr>
          <p:cNvSpPr txBox="1"/>
          <p:nvPr/>
        </p:nvSpPr>
        <p:spPr>
          <a:xfrm>
            <a:off x="580445" y="1760223"/>
            <a:ext cx="6059506" cy="553998"/>
          </a:xfrm>
          <a:prstGeom prst="rect">
            <a:avLst/>
          </a:prstGeom>
          <a:noFill/>
        </p:spPr>
        <p:txBody>
          <a:bodyPr wrap="square" rtlCol="0">
            <a:spAutoFit/>
          </a:bodyPr>
          <a:lstStyle/>
          <a:p>
            <a:r>
              <a:rPr lang="en-GB" sz="3000" u="sng" dirty="0"/>
              <a:t>Individual Question Breakdown</a:t>
            </a:r>
          </a:p>
        </p:txBody>
      </p:sp>
      <p:sp>
        <p:nvSpPr>
          <p:cNvPr id="4" name="TextBox 3">
            <a:extLst>
              <a:ext uri="{FF2B5EF4-FFF2-40B4-BE49-F238E27FC236}">
                <a16:creationId xmlns:a16="http://schemas.microsoft.com/office/drawing/2014/main" id="{55BC1639-04CD-4845-8AFE-16CC21F8371C}"/>
              </a:ext>
            </a:extLst>
          </p:cNvPr>
          <p:cNvSpPr txBox="1"/>
          <p:nvPr/>
        </p:nvSpPr>
        <p:spPr>
          <a:xfrm>
            <a:off x="152398" y="2419087"/>
            <a:ext cx="11887204" cy="1231106"/>
          </a:xfrm>
          <a:prstGeom prst="rect">
            <a:avLst/>
          </a:prstGeom>
          <a:noFill/>
          <a:ln w="3175">
            <a:noFill/>
          </a:ln>
        </p:spPr>
        <p:txBody>
          <a:bodyPr wrap="square" rtlCol="0">
            <a:spAutoFit/>
          </a:bodyPr>
          <a:lstStyle/>
          <a:p>
            <a:r>
              <a:rPr lang="en-GB" b="1" dirty="0"/>
              <a:t>Question 1: </a:t>
            </a:r>
            <a:endParaRPr lang="en-GB" dirty="0"/>
          </a:p>
          <a:p>
            <a:r>
              <a:rPr lang="en-GB" sz="1600" b="0" i="0" u="none" strike="noStrike" baseline="0" dirty="0">
                <a:solidFill>
                  <a:srgbClr val="000000"/>
                </a:solidFill>
                <a:latin typeface="Calibri" panose="020F0502020204030204" pitchFamily="34" charset="0"/>
              </a:rPr>
              <a:t>An employer may state that certain types of employee behaviour are so serious that they constitute gross misconduct. Describe </a:t>
            </a:r>
            <a:r>
              <a:rPr lang="en-GB" sz="1600" b="0" dirty="0">
                <a:solidFill>
                  <a:srgbClr val="000000"/>
                </a:solidFill>
                <a:latin typeface="Calibri" panose="020F0502020204030204" pitchFamily="34" charset="0"/>
              </a:rPr>
              <a:t>ten</a:t>
            </a:r>
            <a:r>
              <a:rPr lang="en-GB" sz="1600" b="1" i="0" u="none" strike="noStrike" baseline="0" dirty="0">
                <a:solidFill>
                  <a:srgbClr val="000000"/>
                </a:solidFill>
                <a:latin typeface="Calibri" panose="020F0502020204030204" pitchFamily="34" charset="0"/>
              </a:rPr>
              <a:t> </a:t>
            </a:r>
            <a:r>
              <a:rPr lang="en-GB" sz="1600" b="0" i="0" u="none" strike="noStrike" baseline="0" dirty="0">
                <a:solidFill>
                  <a:srgbClr val="000000"/>
                </a:solidFill>
                <a:latin typeface="Calibri" panose="020F0502020204030204" pitchFamily="34" charset="0"/>
              </a:rPr>
              <a:t>actions that an employer would consider to be gross misconduct. Use examples to support your description. </a:t>
            </a:r>
            <a:r>
              <a:rPr lang="en-GB" sz="1600" b="1" i="0" u="none" strike="noStrike" baseline="0" dirty="0">
                <a:solidFill>
                  <a:srgbClr val="000000"/>
                </a:solidFill>
                <a:latin typeface="Calibri" panose="020F0502020204030204" pitchFamily="34" charset="0"/>
              </a:rPr>
              <a:t>[20 marks] </a:t>
            </a:r>
            <a:r>
              <a:rPr lang="en-GB" sz="1600" b="0" i="0" u="none" strike="noStrike" baseline="0" dirty="0">
                <a:solidFill>
                  <a:srgbClr val="000000"/>
                </a:solidFill>
                <a:latin typeface="Calibri" panose="020F0502020204030204" pitchFamily="34" charset="0"/>
              </a:rPr>
              <a:t>	</a:t>
            </a:r>
          </a:p>
          <a:p>
            <a:endParaRPr lang="en-GB" sz="2400" b="1" dirty="0"/>
          </a:p>
        </p:txBody>
      </p:sp>
      <p:sp>
        <p:nvSpPr>
          <p:cNvPr id="6" name="TextBox 5">
            <a:extLst>
              <a:ext uri="{FF2B5EF4-FFF2-40B4-BE49-F238E27FC236}">
                <a16:creationId xmlns:a16="http://schemas.microsoft.com/office/drawing/2014/main" id="{49DE90F9-2009-4E2C-BDA3-26FDE25D3432}"/>
              </a:ext>
            </a:extLst>
          </p:cNvPr>
          <p:cNvSpPr txBox="1"/>
          <p:nvPr/>
        </p:nvSpPr>
        <p:spPr>
          <a:xfrm>
            <a:off x="152398" y="4214618"/>
            <a:ext cx="11708298" cy="1477328"/>
          </a:xfrm>
          <a:prstGeom prst="rect">
            <a:avLst/>
          </a:prstGeom>
          <a:noFill/>
          <a:ln w="3175">
            <a:solidFill>
              <a:schemeClr val="tx1"/>
            </a:solidFill>
          </a:ln>
        </p:spPr>
        <p:txBody>
          <a:bodyPr wrap="square" rtlCol="0">
            <a:spAutoFit/>
          </a:bodyPr>
          <a:lstStyle/>
          <a:p>
            <a:r>
              <a:rPr lang="en-GB" b="1" dirty="0"/>
              <a:t>Introduction:</a:t>
            </a:r>
          </a:p>
          <a:p>
            <a:endParaRPr lang="en-GB" dirty="0"/>
          </a:p>
          <a:p>
            <a:r>
              <a:rPr lang="en-GB" dirty="0"/>
              <a:t>An employee is culpable for </a:t>
            </a:r>
            <a:r>
              <a:rPr lang="en-GB" u="sng" dirty="0"/>
              <a:t>gross misconduct</a:t>
            </a:r>
            <a:r>
              <a:rPr lang="en-GB" dirty="0"/>
              <a:t> if they have breached a term or condition within their contract of employment by engaging in </a:t>
            </a:r>
            <a:r>
              <a:rPr lang="en-GB" u="sng" dirty="0"/>
              <a:t>behaviour</a:t>
            </a:r>
            <a:r>
              <a:rPr lang="en-GB" dirty="0"/>
              <a:t> so grave that the employer is entitled to bring their contract to an end without notice. This is known as summary dismissal. </a:t>
            </a:r>
            <a:r>
              <a:rPr lang="en-GB" b="1" dirty="0"/>
              <a:t>1 mark</a:t>
            </a:r>
          </a:p>
        </p:txBody>
      </p:sp>
      <p:sp>
        <p:nvSpPr>
          <p:cNvPr id="7" name="TextBox 6">
            <a:extLst>
              <a:ext uri="{FF2B5EF4-FFF2-40B4-BE49-F238E27FC236}">
                <a16:creationId xmlns:a16="http://schemas.microsoft.com/office/drawing/2014/main" id="{477CAAE8-A796-462F-8FF2-BFB1DC1AE3D2}"/>
              </a:ext>
            </a:extLst>
          </p:cNvPr>
          <p:cNvSpPr txBox="1"/>
          <p:nvPr/>
        </p:nvSpPr>
        <p:spPr>
          <a:xfrm>
            <a:off x="3551581" y="6256371"/>
            <a:ext cx="10151165" cy="307777"/>
          </a:xfrm>
          <a:prstGeom prst="rect">
            <a:avLst/>
          </a:prstGeom>
          <a:noFill/>
        </p:spPr>
        <p:txBody>
          <a:bodyPr wrap="square" rtlCol="0">
            <a:spAutoFit/>
          </a:bodyPr>
          <a:lstStyle/>
          <a:p>
            <a:r>
              <a:rPr lang="en-GB" sz="1400" b="1" dirty="0"/>
              <a:t>Source: Principles of Hospitality Law, Michael </a:t>
            </a:r>
            <a:r>
              <a:rPr lang="en-GB" sz="1400" b="1" dirty="0" err="1"/>
              <a:t>Boella</a:t>
            </a:r>
            <a:r>
              <a:rPr lang="en-GB" sz="1400" b="1" dirty="0"/>
              <a:t> and Alan </a:t>
            </a:r>
            <a:r>
              <a:rPr lang="en-GB" sz="1400" b="1" dirty="0" err="1"/>
              <a:t>Pannett</a:t>
            </a:r>
            <a:r>
              <a:rPr lang="en-GB" sz="1400" b="1" dirty="0"/>
              <a:t>, </a:t>
            </a:r>
            <a:r>
              <a:rPr lang="en-GB" sz="1400" b="1" dirty="0">
                <a:solidFill>
                  <a:srgbClr val="0F1111"/>
                </a:solidFill>
                <a:latin typeface="Amazon Ember"/>
              </a:rPr>
              <a:t>Second</a:t>
            </a:r>
            <a:r>
              <a:rPr lang="en-GB" sz="1400" b="1" i="0" dirty="0">
                <a:solidFill>
                  <a:srgbClr val="0F1111"/>
                </a:solidFill>
                <a:effectLst/>
                <a:latin typeface="Amazon Ember"/>
              </a:rPr>
              <a:t> edition (1999), p301</a:t>
            </a:r>
            <a:endParaRPr lang="en-GB" sz="1400" b="1" dirty="0"/>
          </a:p>
        </p:txBody>
      </p:sp>
      <p:sp>
        <p:nvSpPr>
          <p:cNvPr id="8" name="TextBox 7">
            <a:extLst>
              <a:ext uri="{FF2B5EF4-FFF2-40B4-BE49-F238E27FC236}">
                <a16:creationId xmlns:a16="http://schemas.microsoft.com/office/drawing/2014/main" id="{664A0D9C-A2BF-4555-AE5F-6DC8A8F272FE}"/>
              </a:ext>
            </a:extLst>
          </p:cNvPr>
          <p:cNvSpPr txBox="1"/>
          <p:nvPr/>
        </p:nvSpPr>
        <p:spPr>
          <a:xfrm>
            <a:off x="152398" y="3450138"/>
            <a:ext cx="8189843" cy="400110"/>
          </a:xfrm>
          <a:prstGeom prst="rect">
            <a:avLst/>
          </a:prstGeom>
          <a:noFill/>
        </p:spPr>
        <p:txBody>
          <a:bodyPr wrap="square" rtlCol="0">
            <a:spAutoFit/>
          </a:bodyPr>
          <a:lstStyle/>
          <a:p>
            <a:r>
              <a:rPr lang="en-GB" sz="2000" i="1" dirty="0"/>
              <a:t>QUESTION 1 PART ANSWER EXAMPLE</a:t>
            </a:r>
            <a:r>
              <a:rPr lang="en-GB" sz="2000" b="1" dirty="0"/>
              <a:t>:</a:t>
            </a:r>
          </a:p>
        </p:txBody>
      </p:sp>
      <p:pic>
        <p:nvPicPr>
          <p:cNvPr id="5" name="Slide5">
            <a:hlinkClick r:id="" action="ppaction://media"/>
            <a:extLst>
              <a:ext uri="{FF2B5EF4-FFF2-40B4-BE49-F238E27FC236}">
                <a16:creationId xmlns:a16="http://schemas.microsoft.com/office/drawing/2014/main" id="{6ED439B4-8853-494D-A974-0BBEF01B020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12056" y="201598"/>
            <a:ext cx="609600" cy="609600"/>
          </a:xfrm>
          <a:prstGeom prst="rect">
            <a:avLst/>
          </a:prstGeom>
        </p:spPr>
      </p:pic>
    </p:spTree>
    <p:extLst>
      <p:ext uri="{BB962C8B-B14F-4D97-AF65-F5344CB8AC3E}">
        <p14:creationId xmlns:p14="http://schemas.microsoft.com/office/powerpoint/2010/main" val="3109789021"/>
      </p:ext>
    </p:extLst>
  </p:cSld>
  <p:clrMapOvr>
    <a:masterClrMapping/>
  </p:clrMapOvr>
  <mc:AlternateContent xmlns:mc="http://schemas.openxmlformats.org/markup-compatibility/2006" xmlns:p14="http://schemas.microsoft.com/office/powerpoint/2010/main">
    <mc:Choice Requires="p14">
      <p:transition spd="slow" p14:dur="2000" advClick="0" advTm="45000"/>
    </mc:Choice>
    <mc:Fallback xmlns="">
      <p:transition spd="slow" advClick="0" advTm="4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9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C9CAAFA-DDEB-405B-B851-7D464AB2AF09}"/>
              </a:ext>
            </a:extLst>
          </p:cNvPr>
          <p:cNvPicPr>
            <a:picLocks noChangeAspect="1"/>
          </p:cNvPicPr>
          <p:nvPr/>
        </p:nvPicPr>
        <p:blipFill>
          <a:blip r:embed="rId4"/>
          <a:stretch>
            <a:fillRect/>
          </a:stretch>
        </p:blipFill>
        <p:spPr>
          <a:xfrm>
            <a:off x="807646" y="713203"/>
            <a:ext cx="1685925" cy="704850"/>
          </a:xfrm>
          <a:prstGeom prst="rect">
            <a:avLst/>
          </a:prstGeom>
          <a:solidFill>
            <a:schemeClr val="accent1">
              <a:lumMod val="40000"/>
              <a:lumOff val="60000"/>
            </a:schemeClr>
          </a:solidFill>
        </p:spPr>
      </p:pic>
      <p:sp>
        <p:nvSpPr>
          <p:cNvPr id="3" name="TextBox 2">
            <a:extLst>
              <a:ext uri="{FF2B5EF4-FFF2-40B4-BE49-F238E27FC236}">
                <a16:creationId xmlns:a16="http://schemas.microsoft.com/office/drawing/2014/main" id="{F176E29F-3BB4-4435-83A9-6D63BDE392ED}"/>
              </a:ext>
            </a:extLst>
          </p:cNvPr>
          <p:cNvSpPr txBox="1"/>
          <p:nvPr/>
        </p:nvSpPr>
        <p:spPr>
          <a:xfrm>
            <a:off x="580445" y="1760223"/>
            <a:ext cx="6059506" cy="553998"/>
          </a:xfrm>
          <a:prstGeom prst="rect">
            <a:avLst/>
          </a:prstGeom>
          <a:noFill/>
        </p:spPr>
        <p:txBody>
          <a:bodyPr wrap="square" rtlCol="0">
            <a:spAutoFit/>
          </a:bodyPr>
          <a:lstStyle/>
          <a:p>
            <a:r>
              <a:rPr lang="en-GB" sz="3000" u="sng" dirty="0"/>
              <a:t>Individual Question Breakdown cont.</a:t>
            </a:r>
          </a:p>
        </p:txBody>
      </p:sp>
      <p:sp>
        <p:nvSpPr>
          <p:cNvPr id="5" name="TextBox 4">
            <a:extLst>
              <a:ext uri="{FF2B5EF4-FFF2-40B4-BE49-F238E27FC236}">
                <a16:creationId xmlns:a16="http://schemas.microsoft.com/office/drawing/2014/main" id="{6F45F669-C021-411F-86DC-50E07FACD775}"/>
              </a:ext>
            </a:extLst>
          </p:cNvPr>
          <p:cNvSpPr txBox="1"/>
          <p:nvPr/>
        </p:nvSpPr>
        <p:spPr>
          <a:xfrm>
            <a:off x="241851" y="2626419"/>
            <a:ext cx="8189843" cy="400110"/>
          </a:xfrm>
          <a:prstGeom prst="rect">
            <a:avLst/>
          </a:prstGeom>
          <a:noFill/>
        </p:spPr>
        <p:txBody>
          <a:bodyPr wrap="square" rtlCol="0">
            <a:spAutoFit/>
          </a:bodyPr>
          <a:lstStyle/>
          <a:p>
            <a:r>
              <a:rPr lang="en-GB" sz="2000" i="1" dirty="0"/>
              <a:t>QUESTION 1 PART ANSWER EXAMPLE continued</a:t>
            </a:r>
            <a:r>
              <a:rPr lang="en-GB" sz="2000" b="1" dirty="0"/>
              <a:t>:</a:t>
            </a:r>
          </a:p>
        </p:txBody>
      </p:sp>
      <p:sp>
        <p:nvSpPr>
          <p:cNvPr id="6" name="TextBox 5">
            <a:extLst>
              <a:ext uri="{FF2B5EF4-FFF2-40B4-BE49-F238E27FC236}">
                <a16:creationId xmlns:a16="http://schemas.microsoft.com/office/drawing/2014/main" id="{49DE90F9-2009-4E2C-BDA3-26FDE25D3432}"/>
              </a:ext>
            </a:extLst>
          </p:cNvPr>
          <p:cNvSpPr txBox="1"/>
          <p:nvPr/>
        </p:nvSpPr>
        <p:spPr>
          <a:xfrm>
            <a:off x="241851" y="3269478"/>
            <a:ext cx="11708298" cy="2862322"/>
          </a:xfrm>
          <a:prstGeom prst="rect">
            <a:avLst/>
          </a:prstGeom>
          <a:noFill/>
          <a:ln w="3175">
            <a:solidFill>
              <a:schemeClr val="tx1"/>
            </a:solidFill>
          </a:ln>
        </p:spPr>
        <p:txBody>
          <a:bodyPr wrap="square" rtlCol="0">
            <a:spAutoFit/>
          </a:bodyPr>
          <a:lstStyle/>
          <a:p>
            <a:pPr marL="342900" indent="-342900">
              <a:buAutoNum type="arabicParenR"/>
            </a:pPr>
            <a:r>
              <a:rPr lang="en-GB" sz="2000" dirty="0"/>
              <a:t>Refusal to carry out the employer’s reasonable instructions </a:t>
            </a:r>
            <a:r>
              <a:rPr lang="en-GB" sz="2000" b="1" dirty="0"/>
              <a:t>1 mark</a:t>
            </a:r>
          </a:p>
          <a:p>
            <a:pPr marL="342900" indent="-342900">
              <a:buAutoNum type="arabicParenR"/>
            </a:pPr>
            <a:endParaRPr lang="en-GB" sz="2000" dirty="0"/>
          </a:p>
          <a:p>
            <a:r>
              <a:rPr lang="en-GB" sz="2000" dirty="0"/>
              <a:t>An employer may consider an employee’s refusal to comply with a reasonable request to be gross misconduct. </a:t>
            </a:r>
            <a:r>
              <a:rPr lang="en-GB" sz="2000" dirty="0">
                <a:latin typeface="-apple-system"/>
              </a:rPr>
              <a:t>In the case</a:t>
            </a:r>
            <a:r>
              <a:rPr lang="en-GB" sz="2000" b="0" i="0" dirty="0">
                <a:effectLst/>
                <a:latin typeface="-apple-system"/>
              </a:rPr>
              <a:t> Pepper v Webb [1969], a gardener’s refusal to obey instructions was held to be a breach of his implied duty and warranted his summary dismissal. </a:t>
            </a:r>
            <a:r>
              <a:rPr lang="en-GB" sz="2000" b="1" i="0" dirty="0">
                <a:effectLst/>
                <a:latin typeface="-apple-system"/>
              </a:rPr>
              <a:t>1 mark</a:t>
            </a:r>
            <a:endParaRPr lang="en-GB" sz="2000" b="1" dirty="0"/>
          </a:p>
          <a:p>
            <a:pPr marL="342900" indent="-342900">
              <a:buAutoNum type="arabicParenR"/>
            </a:pPr>
            <a:endParaRPr lang="en-GB" sz="2000" dirty="0"/>
          </a:p>
          <a:p>
            <a:r>
              <a:rPr lang="en-GB" sz="2000" dirty="0"/>
              <a:t>However, an employer must be shown to have exercised professional judgement. For example, if an employee fails to adhere to policies and procedures but is not adequately supervised, the employee’s action may not constitute gross misconduct. </a:t>
            </a:r>
            <a:r>
              <a:rPr lang="en-GB" sz="2000" b="1" dirty="0"/>
              <a:t>1 mark</a:t>
            </a:r>
          </a:p>
        </p:txBody>
      </p:sp>
      <p:sp>
        <p:nvSpPr>
          <p:cNvPr id="7" name="TextBox 6">
            <a:extLst>
              <a:ext uri="{FF2B5EF4-FFF2-40B4-BE49-F238E27FC236}">
                <a16:creationId xmlns:a16="http://schemas.microsoft.com/office/drawing/2014/main" id="{477CAAE8-A796-462F-8FF2-BFB1DC1AE3D2}"/>
              </a:ext>
            </a:extLst>
          </p:cNvPr>
          <p:cNvSpPr txBox="1"/>
          <p:nvPr/>
        </p:nvSpPr>
        <p:spPr>
          <a:xfrm>
            <a:off x="3734461" y="6374749"/>
            <a:ext cx="10151165" cy="307777"/>
          </a:xfrm>
          <a:prstGeom prst="rect">
            <a:avLst/>
          </a:prstGeom>
          <a:noFill/>
        </p:spPr>
        <p:txBody>
          <a:bodyPr wrap="square" rtlCol="0">
            <a:spAutoFit/>
          </a:bodyPr>
          <a:lstStyle/>
          <a:p>
            <a:r>
              <a:rPr lang="en-GB" sz="1400" b="1" dirty="0"/>
              <a:t>Source: Principles of Hospitality Law, Michael </a:t>
            </a:r>
            <a:r>
              <a:rPr lang="en-GB" sz="1400" b="1" dirty="0" err="1"/>
              <a:t>Boella</a:t>
            </a:r>
            <a:r>
              <a:rPr lang="en-GB" sz="1400" b="1" dirty="0"/>
              <a:t> and Alan </a:t>
            </a:r>
            <a:r>
              <a:rPr lang="en-GB" sz="1400" b="1" dirty="0" err="1"/>
              <a:t>Pannett</a:t>
            </a:r>
            <a:r>
              <a:rPr lang="en-GB" sz="1400" b="1" dirty="0"/>
              <a:t>, </a:t>
            </a:r>
            <a:r>
              <a:rPr lang="en-GB" sz="1400" b="1" dirty="0">
                <a:solidFill>
                  <a:srgbClr val="0F1111"/>
                </a:solidFill>
                <a:latin typeface="Amazon Ember"/>
              </a:rPr>
              <a:t>Second</a:t>
            </a:r>
            <a:r>
              <a:rPr lang="en-GB" sz="1400" b="1" i="0" dirty="0">
                <a:solidFill>
                  <a:srgbClr val="0F1111"/>
                </a:solidFill>
                <a:effectLst/>
                <a:latin typeface="Amazon Ember"/>
              </a:rPr>
              <a:t> edition (1999), pp.301-2</a:t>
            </a:r>
            <a:endParaRPr lang="en-GB" sz="1400" b="1" dirty="0"/>
          </a:p>
        </p:txBody>
      </p:sp>
      <p:pic>
        <p:nvPicPr>
          <p:cNvPr id="4" name="Slide6">
            <a:hlinkClick r:id="" action="ppaction://media"/>
            <a:extLst>
              <a:ext uri="{FF2B5EF4-FFF2-40B4-BE49-F238E27FC236}">
                <a16:creationId xmlns:a16="http://schemas.microsoft.com/office/drawing/2014/main" id="{47B2744C-1998-4250-B7D2-9E62949BA8B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40549" y="175474"/>
            <a:ext cx="609600" cy="609600"/>
          </a:xfrm>
          <a:prstGeom prst="rect">
            <a:avLst/>
          </a:prstGeom>
        </p:spPr>
      </p:pic>
    </p:spTree>
    <p:extLst>
      <p:ext uri="{BB962C8B-B14F-4D97-AF65-F5344CB8AC3E}">
        <p14:creationId xmlns:p14="http://schemas.microsoft.com/office/powerpoint/2010/main" val="4026487638"/>
      </p:ext>
    </p:extLst>
  </p:cSld>
  <p:clrMapOvr>
    <a:masterClrMapping/>
  </p:clrMapOvr>
  <mc:AlternateContent xmlns:mc="http://schemas.openxmlformats.org/markup-compatibility/2006" xmlns:p14="http://schemas.microsoft.com/office/powerpoint/2010/main">
    <mc:Choice Requires="p14">
      <p:transition spd="slow" p14:dur="2000" advClick="0" advTm="31000"/>
    </mc:Choice>
    <mc:Fallback xmlns="">
      <p:transition spd="slow" advClick="0" advTm="3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01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C9CAAFA-DDEB-405B-B851-7D464AB2AF09}"/>
              </a:ext>
            </a:extLst>
          </p:cNvPr>
          <p:cNvPicPr>
            <a:picLocks noChangeAspect="1"/>
          </p:cNvPicPr>
          <p:nvPr/>
        </p:nvPicPr>
        <p:blipFill>
          <a:blip r:embed="rId4"/>
          <a:stretch>
            <a:fillRect/>
          </a:stretch>
        </p:blipFill>
        <p:spPr>
          <a:xfrm>
            <a:off x="807646" y="713203"/>
            <a:ext cx="1685925" cy="704850"/>
          </a:xfrm>
          <a:prstGeom prst="rect">
            <a:avLst/>
          </a:prstGeom>
          <a:solidFill>
            <a:schemeClr val="accent1">
              <a:lumMod val="40000"/>
              <a:lumOff val="60000"/>
            </a:schemeClr>
          </a:solidFill>
        </p:spPr>
      </p:pic>
      <p:sp>
        <p:nvSpPr>
          <p:cNvPr id="3" name="TextBox 2">
            <a:extLst>
              <a:ext uri="{FF2B5EF4-FFF2-40B4-BE49-F238E27FC236}">
                <a16:creationId xmlns:a16="http://schemas.microsoft.com/office/drawing/2014/main" id="{F176E29F-3BB4-4435-83A9-6D63BDE392ED}"/>
              </a:ext>
            </a:extLst>
          </p:cNvPr>
          <p:cNvSpPr txBox="1"/>
          <p:nvPr/>
        </p:nvSpPr>
        <p:spPr>
          <a:xfrm>
            <a:off x="294695" y="1641890"/>
            <a:ext cx="6059506" cy="553998"/>
          </a:xfrm>
          <a:prstGeom prst="rect">
            <a:avLst/>
          </a:prstGeom>
          <a:noFill/>
        </p:spPr>
        <p:txBody>
          <a:bodyPr wrap="square" rtlCol="0">
            <a:spAutoFit/>
          </a:bodyPr>
          <a:lstStyle/>
          <a:p>
            <a:r>
              <a:rPr lang="en-GB" sz="3000" u="sng" dirty="0"/>
              <a:t>Individual Question Breakdown cont.</a:t>
            </a:r>
          </a:p>
        </p:txBody>
      </p:sp>
      <p:pic>
        <p:nvPicPr>
          <p:cNvPr id="8" name="Picture 7">
            <a:extLst>
              <a:ext uri="{FF2B5EF4-FFF2-40B4-BE49-F238E27FC236}">
                <a16:creationId xmlns:a16="http://schemas.microsoft.com/office/drawing/2014/main" id="{2D8B31E7-A945-43F5-AD86-C9A612F42D17}"/>
              </a:ext>
            </a:extLst>
          </p:cNvPr>
          <p:cNvPicPr>
            <a:picLocks noChangeAspect="1"/>
          </p:cNvPicPr>
          <p:nvPr/>
        </p:nvPicPr>
        <p:blipFill>
          <a:blip r:embed="rId5"/>
          <a:stretch>
            <a:fillRect/>
          </a:stretch>
        </p:blipFill>
        <p:spPr>
          <a:xfrm>
            <a:off x="6900863" y="114300"/>
            <a:ext cx="4996442" cy="6586538"/>
          </a:xfrm>
          <a:prstGeom prst="rect">
            <a:avLst/>
          </a:prstGeom>
        </p:spPr>
      </p:pic>
      <p:cxnSp>
        <p:nvCxnSpPr>
          <p:cNvPr id="11" name="Straight Connector 10">
            <a:extLst>
              <a:ext uri="{FF2B5EF4-FFF2-40B4-BE49-F238E27FC236}">
                <a16:creationId xmlns:a16="http://schemas.microsoft.com/office/drawing/2014/main" id="{EC569520-25F8-4FE0-B581-DFD178C8FE51}"/>
              </a:ext>
            </a:extLst>
          </p:cNvPr>
          <p:cNvCxnSpPr/>
          <p:nvPr/>
        </p:nvCxnSpPr>
        <p:spPr>
          <a:xfrm flipH="1">
            <a:off x="7429500" y="600075"/>
            <a:ext cx="700088" cy="0"/>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9F8696D3-CDB0-465D-B2F1-AC63A01EA969}"/>
              </a:ext>
            </a:extLst>
          </p:cNvPr>
          <p:cNvCxnSpPr>
            <a:cxnSpLocks/>
          </p:cNvCxnSpPr>
          <p:nvPr/>
        </p:nvCxnSpPr>
        <p:spPr>
          <a:xfrm flipH="1">
            <a:off x="7429500" y="1176337"/>
            <a:ext cx="1557338" cy="0"/>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cxnSp>
        <p:nvCxnSpPr>
          <p:cNvPr id="14" name="Straight Connector 13">
            <a:extLst>
              <a:ext uri="{FF2B5EF4-FFF2-40B4-BE49-F238E27FC236}">
                <a16:creationId xmlns:a16="http://schemas.microsoft.com/office/drawing/2014/main" id="{62CA7E4D-ABED-4A5F-AA28-29FAEB6031D9}"/>
              </a:ext>
            </a:extLst>
          </p:cNvPr>
          <p:cNvCxnSpPr>
            <a:cxnSpLocks/>
          </p:cNvCxnSpPr>
          <p:nvPr/>
        </p:nvCxnSpPr>
        <p:spPr>
          <a:xfrm flipH="1">
            <a:off x="7491412" y="1928813"/>
            <a:ext cx="2709863" cy="0"/>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62BA0492-2E54-4CBB-9B8F-0335040A83A5}"/>
              </a:ext>
            </a:extLst>
          </p:cNvPr>
          <p:cNvCxnSpPr>
            <a:cxnSpLocks/>
          </p:cNvCxnSpPr>
          <p:nvPr/>
        </p:nvCxnSpPr>
        <p:spPr>
          <a:xfrm flipH="1">
            <a:off x="7491412" y="2867025"/>
            <a:ext cx="790576" cy="0"/>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cxnSp>
        <p:nvCxnSpPr>
          <p:cNvPr id="16" name="Straight Connector 15">
            <a:extLst>
              <a:ext uri="{FF2B5EF4-FFF2-40B4-BE49-F238E27FC236}">
                <a16:creationId xmlns:a16="http://schemas.microsoft.com/office/drawing/2014/main" id="{6C6A9832-CACC-46DD-9FB3-5D7D90201608}"/>
              </a:ext>
            </a:extLst>
          </p:cNvPr>
          <p:cNvCxnSpPr>
            <a:cxnSpLocks/>
          </p:cNvCxnSpPr>
          <p:nvPr/>
        </p:nvCxnSpPr>
        <p:spPr>
          <a:xfrm flipH="1">
            <a:off x="7429500" y="3648075"/>
            <a:ext cx="457200" cy="0"/>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AB72DCA4-3E84-409D-9835-49EF6C228ECE}"/>
              </a:ext>
            </a:extLst>
          </p:cNvPr>
          <p:cNvCxnSpPr>
            <a:cxnSpLocks/>
          </p:cNvCxnSpPr>
          <p:nvPr/>
        </p:nvCxnSpPr>
        <p:spPr>
          <a:xfrm flipH="1">
            <a:off x="7536656" y="4014788"/>
            <a:ext cx="592932" cy="0"/>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cxnSp>
        <p:nvCxnSpPr>
          <p:cNvPr id="18" name="Straight Connector 17">
            <a:extLst>
              <a:ext uri="{FF2B5EF4-FFF2-40B4-BE49-F238E27FC236}">
                <a16:creationId xmlns:a16="http://schemas.microsoft.com/office/drawing/2014/main" id="{913EDB15-3839-4071-BBEA-7107E94739BD}"/>
              </a:ext>
            </a:extLst>
          </p:cNvPr>
          <p:cNvCxnSpPr>
            <a:cxnSpLocks/>
          </p:cNvCxnSpPr>
          <p:nvPr/>
        </p:nvCxnSpPr>
        <p:spPr>
          <a:xfrm flipH="1">
            <a:off x="7536656" y="4581525"/>
            <a:ext cx="897732" cy="0"/>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5722FA7F-8FE7-4178-9DA6-2E3FB687BF13}"/>
              </a:ext>
            </a:extLst>
          </p:cNvPr>
          <p:cNvCxnSpPr/>
          <p:nvPr/>
        </p:nvCxnSpPr>
        <p:spPr>
          <a:xfrm flipH="1">
            <a:off x="7491412" y="5162550"/>
            <a:ext cx="700088" cy="0"/>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cxnSp>
        <p:nvCxnSpPr>
          <p:cNvPr id="20" name="Straight Connector 19">
            <a:extLst>
              <a:ext uri="{FF2B5EF4-FFF2-40B4-BE49-F238E27FC236}">
                <a16:creationId xmlns:a16="http://schemas.microsoft.com/office/drawing/2014/main" id="{2FEF02EC-6BBD-4082-83E8-0B21CD7930A9}"/>
              </a:ext>
            </a:extLst>
          </p:cNvPr>
          <p:cNvCxnSpPr>
            <a:cxnSpLocks/>
          </p:cNvCxnSpPr>
          <p:nvPr/>
        </p:nvCxnSpPr>
        <p:spPr>
          <a:xfrm flipH="1">
            <a:off x="7536656" y="5714999"/>
            <a:ext cx="592932" cy="0"/>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sp>
        <p:nvSpPr>
          <p:cNvPr id="28" name="TextBox 27">
            <a:extLst>
              <a:ext uri="{FF2B5EF4-FFF2-40B4-BE49-F238E27FC236}">
                <a16:creationId xmlns:a16="http://schemas.microsoft.com/office/drawing/2014/main" id="{5117D27B-1F59-4482-8CF8-AD3FCB1BB87A}"/>
              </a:ext>
            </a:extLst>
          </p:cNvPr>
          <p:cNvSpPr txBox="1"/>
          <p:nvPr/>
        </p:nvSpPr>
        <p:spPr>
          <a:xfrm>
            <a:off x="211031" y="2911334"/>
            <a:ext cx="6636544" cy="2800767"/>
          </a:xfrm>
          <a:prstGeom prst="rect">
            <a:avLst/>
          </a:prstGeom>
          <a:noFill/>
        </p:spPr>
        <p:txBody>
          <a:bodyPr wrap="square" rtlCol="0">
            <a:spAutoFit/>
          </a:bodyPr>
          <a:lstStyle/>
          <a:p>
            <a:r>
              <a:rPr lang="en-GB" b="1" dirty="0"/>
              <a:t>Areas of good practice:                    Areas for candidate development:</a:t>
            </a:r>
          </a:p>
          <a:p>
            <a:endParaRPr lang="en-GB" b="1" dirty="0"/>
          </a:p>
          <a:p>
            <a:r>
              <a:rPr lang="en-GB" sz="1400" dirty="0"/>
              <a:t>                                                                                  No introduction or conclusion</a:t>
            </a:r>
          </a:p>
          <a:p>
            <a:endParaRPr lang="en-GB" sz="1400" dirty="0"/>
          </a:p>
          <a:p>
            <a:r>
              <a:rPr lang="en-GB" sz="1400" dirty="0"/>
              <a:t>Excellent structure</a:t>
            </a:r>
          </a:p>
          <a:p>
            <a:endParaRPr lang="en-GB" sz="1400" dirty="0"/>
          </a:p>
          <a:p>
            <a:r>
              <a:rPr lang="en-GB" sz="1400" dirty="0"/>
              <a:t>Has demonstrated clear and succinct </a:t>
            </a:r>
          </a:p>
          <a:p>
            <a:r>
              <a:rPr lang="en-GB" sz="1400" dirty="0"/>
              <a:t>knowledge of actions that constitute </a:t>
            </a:r>
          </a:p>
          <a:p>
            <a:r>
              <a:rPr lang="en-GB" sz="1400" dirty="0"/>
              <a:t>gross dismissal		                                    </a:t>
            </a:r>
          </a:p>
          <a:p>
            <a:endParaRPr lang="en-GB" sz="1400" dirty="0"/>
          </a:p>
          <a:p>
            <a:r>
              <a:rPr lang="en-GB" sz="1400" dirty="0"/>
              <a:t>	  	  	            Insufficient supporting detail or depth (see  </a:t>
            </a:r>
          </a:p>
          <a:p>
            <a:r>
              <a:rPr lang="en-GB" sz="1400" dirty="0"/>
              <a:t>                                                                                 previous slide)</a:t>
            </a:r>
          </a:p>
        </p:txBody>
      </p:sp>
      <p:sp>
        <p:nvSpPr>
          <p:cNvPr id="29" name="TextBox 28">
            <a:extLst>
              <a:ext uri="{FF2B5EF4-FFF2-40B4-BE49-F238E27FC236}">
                <a16:creationId xmlns:a16="http://schemas.microsoft.com/office/drawing/2014/main" id="{3BF66439-DD88-4480-9557-6BBC454652B2}"/>
              </a:ext>
            </a:extLst>
          </p:cNvPr>
          <p:cNvSpPr txBox="1"/>
          <p:nvPr/>
        </p:nvSpPr>
        <p:spPr>
          <a:xfrm>
            <a:off x="1875389" y="2353556"/>
            <a:ext cx="3415749" cy="400110"/>
          </a:xfrm>
          <a:prstGeom prst="rect">
            <a:avLst/>
          </a:prstGeom>
          <a:noFill/>
        </p:spPr>
        <p:txBody>
          <a:bodyPr wrap="square" rtlCol="0">
            <a:spAutoFit/>
          </a:bodyPr>
          <a:lstStyle/>
          <a:p>
            <a:r>
              <a:rPr lang="en-GB" sz="2000" i="1" dirty="0"/>
              <a:t>QUESTION 1 – Candidate paper</a:t>
            </a:r>
            <a:endParaRPr lang="en-GB" sz="2000" b="1" dirty="0"/>
          </a:p>
        </p:txBody>
      </p:sp>
      <p:pic>
        <p:nvPicPr>
          <p:cNvPr id="4" name="Slide7">
            <a:hlinkClick r:id="" action="ppaction://media"/>
            <a:extLst>
              <a:ext uri="{FF2B5EF4-FFF2-40B4-BE49-F238E27FC236}">
                <a16:creationId xmlns:a16="http://schemas.microsoft.com/office/drawing/2014/main" id="{AF366D0C-F806-424A-B163-1BBC175A26C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80335" y="0"/>
            <a:ext cx="609600" cy="609600"/>
          </a:xfrm>
          <a:prstGeom prst="rect">
            <a:avLst/>
          </a:prstGeom>
        </p:spPr>
      </p:pic>
    </p:spTree>
    <p:extLst>
      <p:ext uri="{BB962C8B-B14F-4D97-AF65-F5344CB8AC3E}">
        <p14:creationId xmlns:p14="http://schemas.microsoft.com/office/powerpoint/2010/main" val="1205946706"/>
      </p:ext>
    </p:extLst>
  </p:cSld>
  <p:clrMapOvr>
    <a:masterClrMapping/>
  </p:clrMapOvr>
  <mc:AlternateContent xmlns:mc="http://schemas.openxmlformats.org/markup-compatibility/2006" xmlns:p14="http://schemas.microsoft.com/office/powerpoint/2010/main">
    <mc:Choice Requires="p14">
      <p:transition spd="slow" p14:dur="2000" advClick="0" advTm="80000"/>
    </mc:Choice>
    <mc:Fallback xmlns="">
      <p:transition spd="slow" advClick="0" advTm="8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647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C9CAAFA-DDEB-405B-B851-7D464AB2AF09}"/>
              </a:ext>
            </a:extLst>
          </p:cNvPr>
          <p:cNvPicPr>
            <a:picLocks noChangeAspect="1"/>
          </p:cNvPicPr>
          <p:nvPr/>
        </p:nvPicPr>
        <p:blipFill>
          <a:blip r:embed="rId4"/>
          <a:stretch>
            <a:fillRect/>
          </a:stretch>
        </p:blipFill>
        <p:spPr>
          <a:xfrm>
            <a:off x="807646" y="713203"/>
            <a:ext cx="1685925" cy="704850"/>
          </a:xfrm>
          <a:prstGeom prst="rect">
            <a:avLst/>
          </a:prstGeom>
          <a:solidFill>
            <a:schemeClr val="accent1">
              <a:lumMod val="40000"/>
              <a:lumOff val="60000"/>
            </a:schemeClr>
          </a:solidFill>
        </p:spPr>
      </p:pic>
      <p:sp>
        <p:nvSpPr>
          <p:cNvPr id="3" name="TextBox 2">
            <a:extLst>
              <a:ext uri="{FF2B5EF4-FFF2-40B4-BE49-F238E27FC236}">
                <a16:creationId xmlns:a16="http://schemas.microsoft.com/office/drawing/2014/main" id="{F176E29F-3BB4-4435-83A9-6D63BDE392ED}"/>
              </a:ext>
            </a:extLst>
          </p:cNvPr>
          <p:cNvSpPr txBox="1"/>
          <p:nvPr/>
        </p:nvSpPr>
        <p:spPr>
          <a:xfrm>
            <a:off x="397565" y="1356231"/>
            <a:ext cx="6059506" cy="553998"/>
          </a:xfrm>
          <a:prstGeom prst="rect">
            <a:avLst/>
          </a:prstGeom>
          <a:noFill/>
        </p:spPr>
        <p:txBody>
          <a:bodyPr wrap="square" rtlCol="0">
            <a:spAutoFit/>
          </a:bodyPr>
          <a:lstStyle/>
          <a:p>
            <a:r>
              <a:rPr lang="en-GB" sz="3000" u="sng" dirty="0"/>
              <a:t>Individual Question Breakdown cont.</a:t>
            </a:r>
          </a:p>
        </p:txBody>
      </p:sp>
      <p:sp>
        <p:nvSpPr>
          <p:cNvPr id="4" name="TextBox 3">
            <a:extLst>
              <a:ext uri="{FF2B5EF4-FFF2-40B4-BE49-F238E27FC236}">
                <a16:creationId xmlns:a16="http://schemas.microsoft.com/office/drawing/2014/main" id="{55BC1639-04CD-4845-8AFE-16CC21F8371C}"/>
              </a:ext>
            </a:extLst>
          </p:cNvPr>
          <p:cNvSpPr txBox="1"/>
          <p:nvPr/>
        </p:nvSpPr>
        <p:spPr>
          <a:xfrm>
            <a:off x="152398" y="2049755"/>
            <a:ext cx="11887204" cy="2369880"/>
          </a:xfrm>
          <a:prstGeom prst="rect">
            <a:avLst/>
          </a:prstGeom>
          <a:noFill/>
          <a:ln w="3175">
            <a:noFill/>
          </a:ln>
        </p:spPr>
        <p:txBody>
          <a:bodyPr wrap="square" rtlCol="0">
            <a:spAutoFit/>
          </a:bodyPr>
          <a:lstStyle/>
          <a:p>
            <a:r>
              <a:rPr lang="en-GB" b="1" dirty="0"/>
              <a:t>Question 2: </a:t>
            </a:r>
            <a:endParaRPr lang="en-GB" dirty="0"/>
          </a:p>
          <a:p>
            <a:r>
              <a:rPr lang="en-GB" sz="1800" b="0" i="0" u="none" strike="noStrike" baseline="0" dirty="0">
                <a:solidFill>
                  <a:srgbClr val="000000"/>
                </a:solidFill>
                <a:latin typeface="Calibri" panose="020F0502020204030204" pitchFamily="34" charset="0"/>
              </a:rPr>
              <a:t>When disputes arise between businesses, clients, customers or departments the parties involved have to decide how the dispute can be resolved. 	</a:t>
            </a:r>
          </a:p>
          <a:p>
            <a:endParaRPr lang="en-GB" sz="1800" b="0" i="0" u="none" strike="noStrike" baseline="0" dirty="0">
              <a:solidFill>
                <a:srgbClr val="000000"/>
              </a:solidFill>
              <a:latin typeface="Calibri" panose="020F0502020204030204" pitchFamily="34" charset="0"/>
            </a:endParaRPr>
          </a:p>
          <a:p>
            <a:r>
              <a:rPr lang="en-GB" sz="1800" b="0" i="0" u="none" strike="noStrike" baseline="0" dirty="0">
                <a:solidFill>
                  <a:srgbClr val="000000"/>
                </a:solidFill>
                <a:latin typeface="Calibri" panose="020F0502020204030204" pitchFamily="34" charset="0"/>
              </a:rPr>
              <a:t>(a) Explain the process that a business would follow when resolving a dispute. 	</a:t>
            </a:r>
            <a:r>
              <a:rPr lang="en-GB" sz="1800" b="1" i="0" u="none" strike="noStrike" baseline="0" dirty="0">
                <a:solidFill>
                  <a:srgbClr val="000000"/>
                </a:solidFill>
                <a:latin typeface="Calibri" panose="020F0502020204030204" pitchFamily="34" charset="0"/>
              </a:rPr>
              <a:t>[6 marks] </a:t>
            </a:r>
            <a:r>
              <a:rPr lang="en-GB" sz="1800" b="0" i="0" u="none" strike="noStrike" baseline="0" dirty="0">
                <a:solidFill>
                  <a:srgbClr val="000000"/>
                </a:solidFill>
                <a:latin typeface="Calibri" panose="020F0502020204030204" pitchFamily="34" charset="0"/>
              </a:rPr>
              <a:t>	</a:t>
            </a:r>
          </a:p>
          <a:p>
            <a:r>
              <a:rPr lang="en-GB" sz="1800" b="0" i="0" u="none" strike="noStrike" baseline="0" dirty="0">
                <a:solidFill>
                  <a:srgbClr val="000000"/>
                </a:solidFill>
                <a:latin typeface="Calibri" panose="020F0502020204030204" pitchFamily="34" charset="0"/>
              </a:rPr>
              <a:t>(b) Describe </a:t>
            </a:r>
            <a:r>
              <a:rPr lang="en-GB" sz="1800" i="0" u="none" strike="noStrike" baseline="0" dirty="0">
                <a:solidFill>
                  <a:srgbClr val="000000"/>
                </a:solidFill>
                <a:latin typeface="Calibri" panose="020F0502020204030204" pitchFamily="34" charset="0"/>
              </a:rPr>
              <a:t>seven</a:t>
            </a:r>
            <a:r>
              <a:rPr lang="en-GB" sz="1800" b="1" i="0" u="none" strike="noStrike" baseline="0" dirty="0">
                <a:solidFill>
                  <a:srgbClr val="000000"/>
                </a:solidFill>
                <a:latin typeface="Calibri" panose="020F0502020204030204" pitchFamily="34" charset="0"/>
              </a:rPr>
              <a:t> </a:t>
            </a:r>
            <a:r>
              <a:rPr lang="en-GB" sz="1800" b="0" i="0" u="none" strike="noStrike" baseline="0" dirty="0">
                <a:solidFill>
                  <a:srgbClr val="000000"/>
                </a:solidFill>
                <a:latin typeface="Calibri" panose="020F0502020204030204" pitchFamily="34" charset="0"/>
              </a:rPr>
              <a:t>processes that must be followed during arbitration. 	</a:t>
            </a:r>
            <a:r>
              <a:rPr lang="en-GB" sz="1800" b="1" i="0" u="none" strike="noStrike" baseline="0" dirty="0">
                <a:solidFill>
                  <a:srgbClr val="000000"/>
                </a:solidFill>
                <a:latin typeface="Calibri" panose="020F0502020204030204" pitchFamily="34" charset="0"/>
              </a:rPr>
              <a:t>[14 marks] </a:t>
            </a:r>
            <a:r>
              <a:rPr lang="en-GB" sz="1800" b="0" i="0" u="none" strike="noStrike" baseline="0" dirty="0">
                <a:solidFill>
                  <a:srgbClr val="000000"/>
                </a:solidFill>
                <a:latin typeface="Calibri" panose="020F0502020204030204" pitchFamily="34" charset="0"/>
              </a:rPr>
              <a:t>	</a:t>
            </a:r>
          </a:p>
          <a:p>
            <a:r>
              <a:rPr lang="en-GB" sz="1600" b="0" i="0" u="none" strike="noStrike" baseline="0" dirty="0">
                <a:solidFill>
                  <a:srgbClr val="000000"/>
                </a:solidFill>
                <a:latin typeface="Calibri" panose="020F0502020204030204" pitchFamily="34" charset="0"/>
              </a:rPr>
              <a:t>	</a:t>
            </a:r>
          </a:p>
          <a:p>
            <a:endParaRPr lang="en-GB" sz="2400" b="1" dirty="0"/>
          </a:p>
        </p:txBody>
      </p:sp>
      <p:sp>
        <p:nvSpPr>
          <p:cNvPr id="12" name="TextBox 11">
            <a:extLst>
              <a:ext uri="{FF2B5EF4-FFF2-40B4-BE49-F238E27FC236}">
                <a16:creationId xmlns:a16="http://schemas.microsoft.com/office/drawing/2014/main" id="{5BA71B4B-C6B3-4B47-BBCB-5116B017465C}"/>
              </a:ext>
            </a:extLst>
          </p:cNvPr>
          <p:cNvSpPr txBox="1"/>
          <p:nvPr/>
        </p:nvSpPr>
        <p:spPr>
          <a:xfrm>
            <a:off x="4170559" y="6360682"/>
            <a:ext cx="10151165" cy="307777"/>
          </a:xfrm>
          <a:prstGeom prst="rect">
            <a:avLst/>
          </a:prstGeom>
          <a:noFill/>
        </p:spPr>
        <p:txBody>
          <a:bodyPr wrap="square" rtlCol="0">
            <a:spAutoFit/>
          </a:bodyPr>
          <a:lstStyle/>
          <a:p>
            <a:r>
              <a:rPr lang="en-GB" sz="1400" b="1" dirty="0"/>
              <a:t>Source: Principles of Hospitality Law, Michael </a:t>
            </a:r>
            <a:r>
              <a:rPr lang="en-GB" sz="1400" b="1" dirty="0" err="1"/>
              <a:t>Boella</a:t>
            </a:r>
            <a:r>
              <a:rPr lang="en-GB" sz="1400" b="1" dirty="0"/>
              <a:t> and Alan </a:t>
            </a:r>
            <a:r>
              <a:rPr lang="en-GB" sz="1400" b="1" dirty="0" err="1"/>
              <a:t>Pannett</a:t>
            </a:r>
            <a:r>
              <a:rPr lang="en-GB" sz="1400" b="1" dirty="0"/>
              <a:t>, </a:t>
            </a:r>
            <a:r>
              <a:rPr lang="en-GB" sz="1400" b="1" dirty="0">
                <a:solidFill>
                  <a:srgbClr val="0F1111"/>
                </a:solidFill>
                <a:latin typeface="Amazon Ember"/>
              </a:rPr>
              <a:t>Second</a:t>
            </a:r>
            <a:r>
              <a:rPr lang="en-GB" sz="1400" b="1" i="0" dirty="0">
                <a:solidFill>
                  <a:srgbClr val="0F1111"/>
                </a:solidFill>
                <a:effectLst/>
                <a:latin typeface="Amazon Ember"/>
              </a:rPr>
              <a:t> edition (1999), pp.27-28</a:t>
            </a:r>
            <a:endParaRPr lang="en-GB" sz="1400" b="1" dirty="0"/>
          </a:p>
        </p:txBody>
      </p:sp>
      <p:sp>
        <p:nvSpPr>
          <p:cNvPr id="7" name="TextBox 6">
            <a:extLst>
              <a:ext uri="{FF2B5EF4-FFF2-40B4-BE49-F238E27FC236}">
                <a16:creationId xmlns:a16="http://schemas.microsoft.com/office/drawing/2014/main" id="{9B014754-F346-4C27-BF86-779D9489F7EB}"/>
              </a:ext>
            </a:extLst>
          </p:cNvPr>
          <p:cNvSpPr txBox="1"/>
          <p:nvPr/>
        </p:nvSpPr>
        <p:spPr>
          <a:xfrm>
            <a:off x="9246141" y="3050029"/>
            <a:ext cx="2264898" cy="369332"/>
          </a:xfrm>
          <a:prstGeom prst="rect">
            <a:avLst/>
          </a:prstGeom>
          <a:noFill/>
        </p:spPr>
        <p:txBody>
          <a:bodyPr wrap="square" rtlCol="0">
            <a:spAutoFit/>
          </a:bodyPr>
          <a:lstStyle/>
          <a:p>
            <a:r>
              <a:rPr lang="en-GB" b="1" dirty="0"/>
              <a:t>TEXTBOOK REVISION!</a:t>
            </a:r>
          </a:p>
        </p:txBody>
      </p:sp>
      <p:sp>
        <p:nvSpPr>
          <p:cNvPr id="8" name="TextBox 7">
            <a:extLst>
              <a:ext uri="{FF2B5EF4-FFF2-40B4-BE49-F238E27FC236}">
                <a16:creationId xmlns:a16="http://schemas.microsoft.com/office/drawing/2014/main" id="{013D2CE8-8DF2-459C-A674-88472CAF1C5D}"/>
              </a:ext>
            </a:extLst>
          </p:cNvPr>
          <p:cNvSpPr txBox="1"/>
          <p:nvPr/>
        </p:nvSpPr>
        <p:spPr>
          <a:xfrm>
            <a:off x="32823" y="3881791"/>
            <a:ext cx="8189843" cy="400110"/>
          </a:xfrm>
          <a:prstGeom prst="rect">
            <a:avLst/>
          </a:prstGeom>
          <a:noFill/>
        </p:spPr>
        <p:txBody>
          <a:bodyPr wrap="square" rtlCol="0">
            <a:spAutoFit/>
          </a:bodyPr>
          <a:lstStyle/>
          <a:p>
            <a:r>
              <a:rPr lang="en-GB" sz="2000" i="1" dirty="0"/>
              <a:t>QUESTION 2(b) PART ANSWER EXAMPLE</a:t>
            </a:r>
            <a:r>
              <a:rPr lang="en-GB" sz="2000" b="1" dirty="0"/>
              <a:t>:</a:t>
            </a:r>
          </a:p>
        </p:txBody>
      </p:sp>
      <p:sp>
        <p:nvSpPr>
          <p:cNvPr id="10" name="TextBox 9">
            <a:extLst>
              <a:ext uri="{FF2B5EF4-FFF2-40B4-BE49-F238E27FC236}">
                <a16:creationId xmlns:a16="http://schemas.microsoft.com/office/drawing/2014/main" id="{3A379275-0D11-4DD1-B50F-FE89EE620C3A}"/>
              </a:ext>
            </a:extLst>
          </p:cNvPr>
          <p:cNvSpPr txBox="1"/>
          <p:nvPr/>
        </p:nvSpPr>
        <p:spPr>
          <a:xfrm>
            <a:off x="152398" y="4419635"/>
            <a:ext cx="11708298" cy="1754326"/>
          </a:xfrm>
          <a:prstGeom prst="rect">
            <a:avLst/>
          </a:prstGeom>
          <a:noFill/>
          <a:ln w="3175">
            <a:solidFill>
              <a:schemeClr val="tx1"/>
            </a:solidFill>
          </a:ln>
        </p:spPr>
        <p:txBody>
          <a:bodyPr wrap="square" rtlCol="0">
            <a:spAutoFit/>
          </a:bodyPr>
          <a:lstStyle/>
          <a:p>
            <a:r>
              <a:rPr lang="en-GB" u="sng" dirty="0"/>
              <a:t>Introduction</a:t>
            </a:r>
            <a:r>
              <a:rPr lang="en-GB" dirty="0"/>
              <a:t>: Arbitration is a contract-based form of dispute resolution, which lies outside the court system, whereby parties agree to be bound by the decision of an appointed sole arbitrator or arbitration panel. </a:t>
            </a:r>
            <a:r>
              <a:rPr lang="en-GB" b="1" dirty="0"/>
              <a:t>1 mark</a:t>
            </a:r>
          </a:p>
          <a:p>
            <a:endParaRPr lang="en-GB" b="1" dirty="0"/>
          </a:p>
          <a:p>
            <a:r>
              <a:rPr lang="en-GB" dirty="0"/>
              <a:t>One process that must be followed during arbitration is that the issues for determination should be identified.</a:t>
            </a:r>
            <a:r>
              <a:rPr lang="en-GB" b="1" dirty="0"/>
              <a:t> 1 mark </a:t>
            </a:r>
            <a:r>
              <a:rPr lang="en-GB" dirty="0"/>
              <a:t>These can be issues of fact, law or damages payable </a:t>
            </a:r>
            <a:r>
              <a:rPr lang="en-GB" b="1" dirty="0"/>
              <a:t>1 mark </a:t>
            </a:r>
            <a:r>
              <a:rPr lang="en-GB" dirty="0"/>
              <a:t>and parties may contest the arbitrator’s jurisdiction to decide part or all of a particular issue. </a:t>
            </a:r>
            <a:r>
              <a:rPr lang="en-GB" b="1" dirty="0"/>
              <a:t>1 mark</a:t>
            </a:r>
          </a:p>
        </p:txBody>
      </p:sp>
      <p:pic>
        <p:nvPicPr>
          <p:cNvPr id="5" name="Slide8">
            <a:hlinkClick r:id="" action="ppaction://media"/>
            <a:extLst>
              <a:ext uri="{FF2B5EF4-FFF2-40B4-BE49-F238E27FC236}">
                <a16:creationId xmlns:a16="http://schemas.microsoft.com/office/drawing/2014/main" id="{1618FA64-359F-4A49-92E9-6714FE42D2E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83921" y="193879"/>
            <a:ext cx="609600" cy="609600"/>
          </a:xfrm>
          <a:prstGeom prst="rect">
            <a:avLst/>
          </a:prstGeom>
        </p:spPr>
      </p:pic>
    </p:spTree>
    <p:extLst>
      <p:ext uri="{BB962C8B-B14F-4D97-AF65-F5344CB8AC3E}">
        <p14:creationId xmlns:p14="http://schemas.microsoft.com/office/powerpoint/2010/main" val="3987279597"/>
      </p:ext>
    </p:extLst>
  </p:cSld>
  <p:clrMapOvr>
    <a:masterClrMapping/>
  </p:clrMapOvr>
  <mc:AlternateContent xmlns:mc="http://schemas.openxmlformats.org/markup-compatibility/2006" xmlns:p14="http://schemas.microsoft.com/office/powerpoint/2010/main">
    <mc:Choice Requires="p14">
      <p:transition spd="slow" p14:dur="2000" advClick="0" advTm="40000"/>
    </mc:Choice>
    <mc:Fallback xmlns="">
      <p:transition spd="slow" advClick="0" advTm="4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32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C9CAAFA-DDEB-405B-B851-7D464AB2AF09}"/>
              </a:ext>
            </a:extLst>
          </p:cNvPr>
          <p:cNvPicPr>
            <a:picLocks noChangeAspect="1"/>
          </p:cNvPicPr>
          <p:nvPr/>
        </p:nvPicPr>
        <p:blipFill>
          <a:blip r:embed="rId4"/>
          <a:stretch>
            <a:fillRect/>
          </a:stretch>
        </p:blipFill>
        <p:spPr>
          <a:xfrm>
            <a:off x="807646" y="713203"/>
            <a:ext cx="1685925" cy="704850"/>
          </a:xfrm>
          <a:prstGeom prst="rect">
            <a:avLst/>
          </a:prstGeom>
          <a:solidFill>
            <a:schemeClr val="accent1">
              <a:lumMod val="40000"/>
              <a:lumOff val="60000"/>
            </a:schemeClr>
          </a:solidFill>
        </p:spPr>
      </p:pic>
      <p:sp>
        <p:nvSpPr>
          <p:cNvPr id="3" name="TextBox 2">
            <a:extLst>
              <a:ext uri="{FF2B5EF4-FFF2-40B4-BE49-F238E27FC236}">
                <a16:creationId xmlns:a16="http://schemas.microsoft.com/office/drawing/2014/main" id="{F176E29F-3BB4-4435-83A9-6D63BDE392ED}"/>
              </a:ext>
            </a:extLst>
          </p:cNvPr>
          <p:cNvSpPr txBox="1"/>
          <p:nvPr/>
        </p:nvSpPr>
        <p:spPr>
          <a:xfrm>
            <a:off x="580445" y="1760223"/>
            <a:ext cx="6059506" cy="553998"/>
          </a:xfrm>
          <a:prstGeom prst="rect">
            <a:avLst/>
          </a:prstGeom>
          <a:noFill/>
        </p:spPr>
        <p:txBody>
          <a:bodyPr wrap="square" rtlCol="0">
            <a:spAutoFit/>
          </a:bodyPr>
          <a:lstStyle/>
          <a:p>
            <a:r>
              <a:rPr lang="en-GB" sz="3000" u="sng" dirty="0"/>
              <a:t>Individual Question Breakdown cont.</a:t>
            </a:r>
          </a:p>
        </p:txBody>
      </p:sp>
      <p:sp>
        <p:nvSpPr>
          <p:cNvPr id="4" name="TextBox 3">
            <a:extLst>
              <a:ext uri="{FF2B5EF4-FFF2-40B4-BE49-F238E27FC236}">
                <a16:creationId xmlns:a16="http://schemas.microsoft.com/office/drawing/2014/main" id="{55BC1639-04CD-4845-8AFE-16CC21F8371C}"/>
              </a:ext>
            </a:extLst>
          </p:cNvPr>
          <p:cNvSpPr txBox="1"/>
          <p:nvPr/>
        </p:nvSpPr>
        <p:spPr>
          <a:xfrm>
            <a:off x="152398" y="2419087"/>
            <a:ext cx="11887204" cy="1754326"/>
          </a:xfrm>
          <a:prstGeom prst="rect">
            <a:avLst/>
          </a:prstGeom>
          <a:noFill/>
          <a:ln w="3175">
            <a:noFill/>
          </a:ln>
        </p:spPr>
        <p:txBody>
          <a:bodyPr wrap="square" rtlCol="0">
            <a:spAutoFit/>
          </a:bodyPr>
          <a:lstStyle/>
          <a:p>
            <a:r>
              <a:rPr lang="en-GB" b="1" dirty="0"/>
              <a:t>Question 3: </a:t>
            </a:r>
            <a:endParaRPr lang="en-GB" dirty="0"/>
          </a:p>
          <a:p>
            <a:r>
              <a:rPr lang="en-GB" sz="1800" b="0" i="0" u="none" strike="noStrike" baseline="0" dirty="0">
                <a:solidFill>
                  <a:srgbClr val="000000"/>
                </a:solidFill>
                <a:latin typeface="Calibri" panose="020F0502020204030204" pitchFamily="34" charset="0"/>
              </a:rPr>
              <a:t>Security concerns can affect many areas of a business. 	</a:t>
            </a:r>
          </a:p>
          <a:p>
            <a:r>
              <a:rPr lang="en-GB" sz="1800" b="0" i="0" u="none" strike="noStrike" baseline="0" dirty="0">
                <a:solidFill>
                  <a:srgbClr val="000000"/>
                </a:solidFill>
                <a:latin typeface="Calibri" panose="020F0502020204030204" pitchFamily="34" charset="0"/>
              </a:rPr>
              <a:t>(a) Describe the contents of a security policy. 	</a:t>
            </a:r>
            <a:r>
              <a:rPr lang="en-GB" sz="1800" b="1" i="0" u="none" strike="noStrike" baseline="0" dirty="0">
                <a:solidFill>
                  <a:srgbClr val="000000"/>
                </a:solidFill>
                <a:latin typeface="Calibri" panose="020F0502020204030204" pitchFamily="34" charset="0"/>
              </a:rPr>
              <a:t>[10 marks] </a:t>
            </a:r>
            <a:r>
              <a:rPr lang="en-GB" sz="1800" b="0" i="0" u="none" strike="noStrike" baseline="0" dirty="0">
                <a:solidFill>
                  <a:srgbClr val="000000"/>
                </a:solidFill>
                <a:latin typeface="Calibri" panose="020F0502020204030204" pitchFamily="34" charset="0"/>
              </a:rPr>
              <a:t>	</a:t>
            </a:r>
          </a:p>
          <a:p>
            <a:r>
              <a:rPr lang="en-GB" sz="1800" b="0" i="0" u="none" strike="noStrike" baseline="0" dirty="0">
                <a:solidFill>
                  <a:srgbClr val="000000"/>
                </a:solidFill>
                <a:latin typeface="Calibri" panose="020F0502020204030204" pitchFamily="34" charset="0"/>
              </a:rPr>
              <a:t>(b) Explain factors the management of a hotel must consider when offering car parking facilities to its guests.    </a:t>
            </a:r>
            <a:r>
              <a:rPr lang="en-GB" sz="1800" b="1" i="0" u="none" strike="noStrike" baseline="0" dirty="0">
                <a:solidFill>
                  <a:srgbClr val="000000"/>
                </a:solidFill>
                <a:latin typeface="Calibri" panose="020F0502020204030204" pitchFamily="34" charset="0"/>
              </a:rPr>
              <a:t>[5 marks] </a:t>
            </a:r>
            <a:endParaRPr lang="en-GB" sz="1800" b="0" i="0" u="none" strike="noStrike" baseline="0" dirty="0">
              <a:solidFill>
                <a:srgbClr val="000000"/>
              </a:solidFill>
              <a:latin typeface="Calibri" panose="020F0502020204030204" pitchFamily="34" charset="0"/>
            </a:endParaRPr>
          </a:p>
          <a:p>
            <a:r>
              <a:rPr lang="en-GB" sz="1800" b="0" i="0" u="none" strike="noStrike" baseline="0" dirty="0">
                <a:solidFill>
                  <a:srgbClr val="000000"/>
                </a:solidFill>
                <a:latin typeface="Calibri" panose="020F0502020204030204" pitchFamily="34" charset="0"/>
              </a:rPr>
              <a:t>(c) Explain the importance of a hotel security policy.       </a:t>
            </a:r>
            <a:r>
              <a:rPr lang="en-GB" sz="1800" b="1" i="0" u="none" strike="noStrike" baseline="0" dirty="0">
                <a:solidFill>
                  <a:srgbClr val="000000"/>
                </a:solidFill>
                <a:latin typeface="Calibri" panose="020F0502020204030204" pitchFamily="34" charset="0"/>
              </a:rPr>
              <a:t>[5 marks] </a:t>
            </a:r>
            <a:r>
              <a:rPr lang="en-GB" sz="1800" b="0" i="0" u="none" strike="noStrike" baseline="0" dirty="0">
                <a:solidFill>
                  <a:srgbClr val="000000"/>
                </a:solidFill>
                <a:latin typeface="Calibri" panose="020F0502020204030204" pitchFamily="34" charset="0"/>
              </a:rPr>
              <a:t>	</a:t>
            </a:r>
          </a:p>
          <a:p>
            <a:endParaRPr lang="en-GB" sz="1800" b="0" i="0" u="none" strike="noStrike" baseline="0" dirty="0">
              <a:solidFill>
                <a:srgbClr val="000000"/>
              </a:solidFill>
              <a:latin typeface="Calibri" panose="020F0502020204030204" pitchFamily="34" charset="0"/>
            </a:endParaRPr>
          </a:p>
        </p:txBody>
      </p:sp>
      <p:sp>
        <p:nvSpPr>
          <p:cNvPr id="7" name="TextBox 6">
            <a:extLst>
              <a:ext uri="{FF2B5EF4-FFF2-40B4-BE49-F238E27FC236}">
                <a16:creationId xmlns:a16="http://schemas.microsoft.com/office/drawing/2014/main" id="{EE6DC48A-C7AF-4225-962A-41D62207ED85}"/>
              </a:ext>
            </a:extLst>
          </p:cNvPr>
          <p:cNvSpPr txBox="1"/>
          <p:nvPr/>
        </p:nvSpPr>
        <p:spPr>
          <a:xfrm>
            <a:off x="152398" y="4173413"/>
            <a:ext cx="8189843" cy="400110"/>
          </a:xfrm>
          <a:prstGeom prst="rect">
            <a:avLst/>
          </a:prstGeom>
          <a:noFill/>
        </p:spPr>
        <p:txBody>
          <a:bodyPr wrap="square" rtlCol="0">
            <a:spAutoFit/>
          </a:bodyPr>
          <a:lstStyle/>
          <a:p>
            <a:r>
              <a:rPr lang="en-GB" sz="2000" i="1" dirty="0"/>
              <a:t>QUESTION 3(a) PART ANSWER EXAMPLE</a:t>
            </a:r>
            <a:r>
              <a:rPr lang="en-GB" sz="2000" b="1" dirty="0"/>
              <a:t>:</a:t>
            </a:r>
          </a:p>
        </p:txBody>
      </p:sp>
      <p:sp>
        <p:nvSpPr>
          <p:cNvPr id="8" name="TextBox 7">
            <a:extLst>
              <a:ext uri="{FF2B5EF4-FFF2-40B4-BE49-F238E27FC236}">
                <a16:creationId xmlns:a16="http://schemas.microsoft.com/office/drawing/2014/main" id="{B97499BA-B2AB-4B96-B942-9280C98603F3}"/>
              </a:ext>
            </a:extLst>
          </p:cNvPr>
          <p:cNvSpPr txBox="1"/>
          <p:nvPr/>
        </p:nvSpPr>
        <p:spPr>
          <a:xfrm>
            <a:off x="152398" y="4732518"/>
            <a:ext cx="11708298" cy="1631216"/>
          </a:xfrm>
          <a:prstGeom prst="rect">
            <a:avLst/>
          </a:prstGeom>
          <a:noFill/>
          <a:ln w="3175">
            <a:solidFill>
              <a:schemeClr val="tx1"/>
            </a:solidFill>
          </a:ln>
        </p:spPr>
        <p:txBody>
          <a:bodyPr wrap="square" rtlCol="0">
            <a:spAutoFit/>
          </a:bodyPr>
          <a:lstStyle/>
          <a:p>
            <a:r>
              <a:rPr lang="en-GB" sz="2000" dirty="0"/>
              <a:t>Aspect of security policy: Money handling </a:t>
            </a:r>
            <a:r>
              <a:rPr lang="en-GB" sz="2000" b="1" dirty="0"/>
              <a:t>1 mark</a:t>
            </a:r>
          </a:p>
          <a:p>
            <a:endParaRPr lang="en-GB" sz="2000" dirty="0"/>
          </a:p>
          <a:p>
            <a:r>
              <a:rPr lang="en-GB" sz="2000" dirty="0"/>
              <a:t>Most major companies will account for money handling as part of their security policy. This will likely include information on the handling and banking of cash, retaining cash on the premises, use of the safe and tills and wages for manual staff. </a:t>
            </a:r>
            <a:r>
              <a:rPr lang="en-GB" sz="2000" b="1" dirty="0"/>
              <a:t>1 mark</a:t>
            </a:r>
          </a:p>
        </p:txBody>
      </p:sp>
      <p:sp>
        <p:nvSpPr>
          <p:cNvPr id="10" name="TextBox 9">
            <a:extLst>
              <a:ext uri="{FF2B5EF4-FFF2-40B4-BE49-F238E27FC236}">
                <a16:creationId xmlns:a16="http://schemas.microsoft.com/office/drawing/2014/main" id="{44AE998F-1E87-4D3F-997D-F0BB7E76FE33}"/>
              </a:ext>
            </a:extLst>
          </p:cNvPr>
          <p:cNvSpPr txBox="1"/>
          <p:nvPr/>
        </p:nvSpPr>
        <p:spPr>
          <a:xfrm>
            <a:off x="3849349" y="6327849"/>
            <a:ext cx="10151165" cy="307777"/>
          </a:xfrm>
          <a:prstGeom prst="rect">
            <a:avLst/>
          </a:prstGeom>
          <a:noFill/>
        </p:spPr>
        <p:txBody>
          <a:bodyPr wrap="square" rtlCol="0">
            <a:spAutoFit/>
          </a:bodyPr>
          <a:lstStyle/>
          <a:p>
            <a:r>
              <a:rPr lang="en-GB" sz="1400" b="1" dirty="0"/>
              <a:t>Source: Principles of Hospitality Law, Michael </a:t>
            </a:r>
            <a:r>
              <a:rPr lang="en-GB" sz="1400" b="1" dirty="0" err="1"/>
              <a:t>Boella</a:t>
            </a:r>
            <a:r>
              <a:rPr lang="en-GB" sz="1400" b="1" dirty="0"/>
              <a:t> and Alan </a:t>
            </a:r>
            <a:r>
              <a:rPr lang="en-GB" sz="1400" b="1" dirty="0" err="1"/>
              <a:t>Pannett</a:t>
            </a:r>
            <a:r>
              <a:rPr lang="en-GB" sz="1400" b="1" dirty="0"/>
              <a:t>, </a:t>
            </a:r>
            <a:r>
              <a:rPr lang="en-GB" sz="1400" b="1" dirty="0">
                <a:solidFill>
                  <a:srgbClr val="0F1111"/>
                </a:solidFill>
                <a:latin typeface="Amazon Ember"/>
              </a:rPr>
              <a:t>Second</a:t>
            </a:r>
            <a:r>
              <a:rPr lang="en-GB" sz="1400" b="1" i="0" dirty="0">
                <a:solidFill>
                  <a:srgbClr val="0F1111"/>
                </a:solidFill>
                <a:effectLst/>
                <a:latin typeface="Amazon Ember"/>
              </a:rPr>
              <a:t> edition (1999), pp.98-101</a:t>
            </a:r>
            <a:endParaRPr lang="en-GB" sz="1400" b="1" dirty="0"/>
          </a:p>
        </p:txBody>
      </p:sp>
      <p:pic>
        <p:nvPicPr>
          <p:cNvPr id="5" name="Slide9">
            <a:hlinkClick r:id="" action="ppaction://media"/>
            <a:extLst>
              <a:ext uri="{FF2B5EF4-FFF2-40B4-BE49-F238E27FC236}">
                <a16:creationId xmlns:a16="http://schemas.microsoft.com/office/drawing/2014/main" id="{12B41874-656D-4D3B-86BC-6DE9384AC9C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84354" y="189466"/>
            <a:ext cx="609600" cy="609600"/>
          </a:xfrm>
          <a:prstGeom prst="rect">
            <a:avLst/>
          </a:prstGeom>
        </p:spPr>
      </p:pic>
    </p:spTree>
    <p:extLst>
      <p:ext uri="{BB962C8B-B14F-4D97-AF65-F5344CB8AC3E}">
        <p14:creationId xmlns:p14="http://schemas.microsoft.com/office/powerpoint/2010/main" val="2215862918"/>
      </p:ext>
    </p:extLst>
  </p:cSld>
  <p:clrMapOvr>
    <a:masterClrMapping/>
  </p:clrMapOvr>
  <mc:AlternateContent xmlns:mc="http://schemas.openxmlformats.org/markup-compatibility/2006" xmlns:p14="http://schemas.microsoft.com/office/powerpoint/2010/main">
    <mc:Choice Requires="p14">
      <p:transition spd="slow" p14:dur="2000" advClick="0" advTm="54000"/>
    </mc:Choice>
    <mc:Fallback xmlns="">
      <p:transition spd="slow" advClick="0" advTm="5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113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852ABB5-CBD4-41C1-9FD2-9E2ADCA4BAE7}"/>
              </a:ext>
            </a:extLst>
          </p:cNvPr>
          <p:cNvPicPr>
            <a:picLocks noChangeAspect="1"/>
          </p:cNvPicPr>
          <p:nvPr/>
        </p:nvPicPr>
        <p:blipFill>
          <a:blip r:embed="rId4"/>
          <a:stretch>
            <a:fillRect/>
          </a:stretch>
        </p:blipFill>
        <p:spPr>
          <a:xfrm>
            <a:off x="807646" y="713203"/>
            <a:ext cx="1685925" cy="704850"/>
          </a:xfrm>
          <a:prstGeom prst="rect">
            <a:avLst/>
          </a:prstGeom>
          <a:solidFill>
            <a:schemeClr val="accent1">
              <a:lumMod val="40000"/>
              <a:lumOff val="60000"/>
            </a:schemeClr>
          </a:solidFill>
        </p:spPr>
      </p:pic>
      <p:sp>
        <p:nvSpPr>
          <p:cNvPr id="3" name="TextBox 2">
            <a:extLst>
              <a:ext uri="{FF2B5EF4-FFF2-40B4-BE49-F238E27FC236}">
                <a16:creationId xmlns:a16="http://schemas.microsoft.com/office/drawing/2014/main" id="{E7AFC54E-F467-4118-AC7F-F2E46D83729E}"/>
              </a:ext>
            </a:extLst>
          </p:cNvPr>
          <p:cNvSpPr txBox="1"/>
          <p:nvPr/>
        </p:nvSpPr>
        <p:spPr>
          <a:xfrm>
            <a:off x="580445" y="1760223"/>
            <a:ext cx="6059506" cy="553998"/>
          </a:xfrm>
          <a:prstGeom prst="rect">
            <a:avLst/>
          </a:prstGeom>
          <a:noFill/>
        </p:spPr>
        <p:txBody>
          <a:bodyPr wrap="square" rtlCol="0">
            <a:spAutoFit/>
          </a:bodyPr>
          <a:lstStyle/>
          <a:p>
            <a:r>
              <a:rPr lang="en-GB" sz="3000" u="sng" dirty="0"/>
              <a:t>Individual Question Breakdown cont.</a:t>
            </a:r>
          </a:p>
        </p:txBody>
      </p:sp>
      <p:sp>
        <p:nvSpPr>
          <p:cNvPr id="5" name="TextBox 4">
            <a:extLst>
              <a:ext uri="{FF2B5EF4-FFF2-40B4-BE49-F238E27FC236}">
                <a16:creationId xmlns:a16="http://schemas.microsoft.com/office/drawing/2014/main" id="{013F7EEA-3FDF-41A6-96B8-F470F5D1F9CB}"/>
              </a:ext>
            </a:extLst>
          </p:cNvPr>
          <p:cNvSpPr txBox="1"/>
          <p:nvPr/>
        </p:nvSpPr>
        <p:spPr>
          <a:xfrm>
            <a:off x="152398" y="2419087"/>
            <a:ext cx="11887204" cy="1754326"/>
          </a:xfrm>
          <a:prstGeom prst="rect">
            <a:avLst/>
          </a:prstGeom>
          <a:noFill/>
          <a:ln w="3175">
            <a:noFill/>
          </a:ln>
        </p:spPr>
        <p:txBody>
          <a:bodyPr wrap="square" rtlCol="0">
            <a:spAutoFit/>
          </a:bodyPr>
          <a:lstStyle/>
          <a:p>
            <a:r>
              <a:rPr lang="en-GB" b="1" dirty="0"/>
              <a:t>Question 4: </a:t>
            </a:r>
            <a:endParaRPr lang="en-GB" dirty="0"/>
          </a:p>
          <a:p>
            <a:r>
              <a:rPr lang="en-GB" sz="1800" b="0" i="0" u="none" strike="noStrike" baseline="0" dirty="0">
                <a:solidFill>
                  <a:srgbClr val="000000"/>
                </a:solidFill>
                <a:latin typeface="Calibri" panose="020F0502020204030204" pitchFamily="34" charset="0"/>
              </a:rPr>
              <a:t>A contract for the sale of food and drink is formed in different ways and at various times according to the nature of the establishment. Describe how The Sale of Goods Act 1979 operates and what possible offences can occur if the Act is not followed. Use examples to support your description. </a:t>
            </a:r>
            <a:r>
              <a:rPr lang="en-GB" sz="1800" b="1" i="0" u="none" strike="noStrike" baseline="0" dirty="0">
                <a:solidFill>
                  <a:srgbClr val="000000"/>
                </a:solidFill>
                <a:latin typeface="Calibri" panose="020F0502020204030204" pitchFamily="34" charset="0"/>
              </a:rPr>
              <a:t>[20 marks] </a:t>
            </a:r>
            <a:r>
              <a:rPr lang="en-GB" sz="1800" b="0" i="0" u="none" strike="noStrike" baseline="0" dirty="0">
                <a:solidFill>
                  <a:srgbClr val="000000"/>
                </a:solidFill>
                <a:latin typeface="Calibri" panose="020F0502020204030204" pitchFamily="34" charset="0"/>
              </a:rPr>
              <a:t>	</a:t>
            </a:r>
          </a:p>
          <a:p>
            <a:r>
              <a:rPr lang="en-GB" sz="1800" b="0" i="0" u="none" strike="noStrike" baseline="0" dirty="0">
                <a:solidFill>
                  <a:srgbClr val="000000"/>
                </a:solidFill>
                <a:latin typeface="Calibri" panose="020F0502020204030204" pitchFamily="34" charset="0"/>
              </a:rPr>
              <a:t>	</a:t>
            </a:r>
          </a:p>
          <a:p>
            <a:endParaRPr lang="en-GB" sz="1800" b="0" i="0" u="none" strike="noStrike" baseline="0" dirty="0">
              <a:solidFill>
                <a:srgbClr val="000000"/>
              </a:solidFill>
              <a:latin typeface="Calibri" panose="020F0502020204030204" pitchFamily="34" charset="0"/>
            </a:endParaRPr>
          </a:p>
        </p:txBody>
      </p:sp>
      <p:sp>
        <p:nvSpPr>
          <p:cNvPr id="7" name="TextBox 6">
            <a:extLst>
              <a:ext uri="{FF2B5EF4-FFF2-40B4-BE49-F238E27FC236}">
                <a16:creationId xmlns:a16="http://schemas.microsoft.com/office/drawing/2014/main" id="{C64032D3-0BA7-4A40-98CC-FD2AC0DE835D}"/>
              </a:ext>
            </a:extLst>
          </p:cNvPr>
          <p:cNvSpPr txBox="1"/>
          <p:nvPr/>
        </p:nvSpPr>
        <p:spPr>
          <a:xfrm>
            <a:off x="1195753" y="3988747"/>
            <a:ext cx="9931792" cy="1754326"/>
          </a:xfrm>
          <a:prstGeom prst="rect">
            <a:avLst/>
          </a:prstGeom>
          <a:noFill/>
        </p:spPr>
        <p:txBody>
          <a:bodyPr wrap="square" rtlCol="0">
            <a:spAutoFit/>
          </a:bodyPr>
          <a:lstStyle/>
          <a:p>
            <a:r>
              <a:rPr lang="en-GB" b="1" dirty="0"/>
              <a:t>STRUCTURE:</a:t>
            </a:r>
          </a:p>
          <a:p>
            <a:endParaRPr lang="en-GB" dirty="0"/>
          </a:p>
          <a:p>
            <a:pPr marL="285750" indent="-285750">
              <a:buFontTx/>
              <a:buChar char="-"/>
            </a:pPr>
            <a:r>
              <a:rPr lang="en-GB" dirty="0"/>
              <a:t>Overview of relevant legislation &gt; state the nature and varying functions of the Sale of Goods Act 1979  </a:t>
            </a:r>
          </a:p>
          <a:p>
            <a:pPr marL="285750" indent="-285750">
              <a:buFontTx/>
              <a:buChar char="-"/>
            </a:pPr>
            <a:r>
              <a:rPr lang="en-GB" dirty="0"/>
              <a:t>Incidents of non-compliance &gt; which offences do breach of legislation give rise to?</a:t>
            </a:r>
          </a:p>
          <a:p>
            <a:pPr marL="285750" indent="-285750">
              <a:buFontTx/>
              <a:buChar char="-"/>
            </a:pPr>
            <a:r>
              <a:rPr lang="en-GB" dirty="0"/>
              <a:t>Practical supporting examples </a:t>
            </a:r>
          </a:p>
        </p:txBody>
      </p:sp>
      <p:sp>
        <p:nvSpPr>
          <p:cNvPr id="8" name="TextBox 7">
            <a:extLst>
              <a:ext uri="{FF2B5EF4-FFF2-40B4-BE49-F238E27FC236}">
                <a16:creationId xmlns:a16="http://schemas.microsoft.com/office/drawing/2014/main" id="{81D1F172-9BAF-47B4-81BD-DAE057B43613}"/>
              </a:ext>
            </a:extLst>
          </p:cNvPr>
          <p:cNvSpPr txBox="1"/>
          <p:nvPr/>
        </p:nvSpPr>
        <p:spPr>
          <a:xfrm>
            <a:off x="3407235" y="6244126"/>
            <a:ext cx="10151165" cy="307777"/>
          </a:xfrm>
          <a:prstGeom prst="rect">
            <a:avLst/>
          </a:prstGeom>
          <a:noFill/>
        </p:spPr>
        <p:txBody>
          <a:bodyPr wrap="square" rtlCol="0">
            <a:spAutoFit/>
          </a:bodyPr>
          <a:lstStyle/>
          <a:p>
            <a:r>
              <a:rPr lang="en-GB" sz="1400" b="1" dirty="0"/>
              <a:t>Source: Principles of Hospitality Law, Michael </a:t>
            </a:r>
            <a:r>
              <a:rPr lang="en-GB" sz="1400" b="1" dirty="0" err="1"/>
              <a:t>Boella</a:t>
            </a:r>
            <a:r>
              <a:rPr lang="en-GB" sz="1400" b="1" dirty="0"/>
              <a:t> and Alan </a:t>
            </a:r>
            <a:r>
              <a:rPr lang="en-GB" sz="1400" b="1" dirty="0" err="1"/>
              <a:t>Pannett</a:t>
            </a:r>
            <a:r>
              <a:rPr lang="en-GB" sz="1400" b="1" dirty="0"/>
              <a:t>, </a:t>
            </a:r>
            <a:r>
              <a:rPr lang="en-GB" sz="1400" b="1" dirty="0">
                <a:solidFill>
                  <a:srgbClr val="0F1111"/>
                </a:solidFill>
                <a:latin typeface="Amazon Ember"/>
              </a:rPr>
              <a:t>Second</a:t>
            </a:r>
            <a:r>
              <a:rPr lang="en-GB" sz="1400" b="1" i="0" dirty="0">
                <a:solidFill>
                  <a:srgbClr val="0F1111"/>
                </a:solidFill>
                <a:effectLst/>
                <a:latin typeface="Amazon Ember"/>
              </a:rPr>
              <a:t> edition (1999), pp.223-227</a:t>
            </a:r>
            <a:endParaRPr lang="en-GB" sz="1400" b="1" dirty="0"/>
          </a:p>
        </p:txBody>
      </p:sp>
      <p:pic>
        <p:nvPicPr>
          <p:cNvPr id="4" name="Slide10">
            <a:hlinkClick r:id="" action="ppaction://media"/>
            <a:extLst>
              <a:ext uri="{FF2B5EF4-FFF2-40B4-BE49-F238E27FC236}">
                <a16:creationId xmlns:a16="http://schemas.microsoft.com/office/drawing/2014/main" id="{F240C0B8-E133-4CDC-BA5D-9BE156062B2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88505" y="208175"/>
            <a:ext cx="609600" cy="609600"/>
          </a:xfrm>
          <a:prstGeom prst="rect">
            <a:avLst/>
          </a:prstGeom>
        </p:spPr>
      </p:pic>
    </p:spTree>
    <p:extLst>
      <p:ext uri="{BB962C8B-B14F-4D97-AF65-F5344CB8AC3E}">
        <p14:creationId xmlns:p14="http://schemas.microsoft.com/office/powerpoint/2010/main" val="4155055208"/>
      </p:ext>
    </p:extLst>
  </p:cSld>
  <p:clrMapOvr>
    <a:masterClrMapping/>
  </p:clrMapOvr>
  <mc:AlternateContent xmlns:mc="http://schemas.openxmlformats.org/markup-compatibility/2006" xmlns:p14="http://schemas.microsoft.com/office/powerpoint/2010/main">
    <mc:Choice Requires="p14">
      <p:transition spd="slow" p14:dur="2000" advClick="0" advTm="20000"/>
    </mc:Choice>
    <mc:Fallback xmlns="">
      <p:transition spd="slow" advClick="0" advTm="2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35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C9CAAFA-DDEB-405B-B851-7D464AB2AF09}"/>
              </a:ext>
            </a:extLst>
          </p:cNvPr>
          <p:cNvPicPr>
            <a:picLocks noChangeAspect="1"/>
          </p:cNvPicPr>
          <p:nvPr/>
        </p:nvPicPr>
        <p:blipFill>
          <a:blip r:embed="rId4"/>
          <a:stretch>
            <a:fillRect/>
          </a:stretch>
        </p:blipFill>
        <p:spPr>
          <a:xfrm>
            <a:off x="807646" y="713203"/>
            <a:ext cx="1685925" cy="704850"/>
          </a:xfrm>
          <a:prstGeom prst="rect">
            <a:avLst/>
          </a:prstGeom>
          <a:solidFill>
            <a:schemeClr val="accent1">
              <a:lumMod val="40000"/>
              <a:lumOff val="60000"/>
            </a:schemeClr>
          </a:solidFill>
        </p:spPr>
      </p:pic>
      <p:sp>
        <p:nvSpPr>
          <p:cNvPr id="3" name="TextBox 2">
            <a:extLst>
              <a:ext uri="{FF2B5EF4-FFF2-40B4-BE49-F238E27FC236}">
                <a16:creationId xmlns:a16="http://schemas.microsoft.com/office/drawing/2014/main" id="{F176E29F-3BB4-4435-83A9-6D63BDE392ED}"/>
              </a:ext>
            </a:extLst>
          </p:cNvPr>
          <p:cNvSpPr txBox="1"/>
          <p:nvPr/>
        </p:nvSpPr>
        <p:spPr>
          <a:xfrm>
            <a:off x="580445" y="1760223"/>
            <a:ext cx="6059506" cy="553998"/>
          </a:xfrm>
          <a:prstGeom prst="rect">
            <a:avLst/>
          </a:prstGeom>
          <a:noFill/>
        </p:spPr>
        <p:txBody>
          <a:bodyPr wrap="square" rtlCol="0">
            <a:spAutoFit/>
          </a:bodyPr>
          <a:lstStyle/>
          <a:p>
            <a:r>
              <a:rPr lang="en-GB" sz="3000" u="sng" dirty="0"/>
              <a:t>Individual Question Breakdown cont.</a:t>
            </a:r>
          </a:p>
        </p:txBody>
      </p:sp>
      <p:sp>
        <p:nvSpPr>
          <p:cNvPr id="6" name="TextBox 5">
            <a:extLst>
              <a:ext uri="{FF2B5EF4-FFF2-40B4-BE49-F238E27FC236}">
                <a16:creationId xmlns:a16="http://schemas.microsoft.com/office/drawing/2014/main" id="{49DE90F9-2009-4E2C-BDA3-26FDE25D3432}"/>
              </a:ext>
            </a:extLst>
          </p:cNvPr>
          <p:cNvSpPr txBox="1"/>
          <p:nvPr/>
        </p:nvSpPr>
        <p:spPr>
          <a:xfrm>
            <a:off x="241851" y="2351569"/>
            <a:ext cx="11708298" cy="3696909"/>
          </a:xfrm>
          <a:prstGeom prst="rect">
            <a:avLst/>
          </a:prstGeom>
          <a:noFill/>
          <a:ln w="3175">
            <a:solidFill>
              <a:schemeClr val="tx1"/>
            </a:solidFill>
          </a:ln>
        </p:spPr>
        <p:txBody>
          <a:bodyPr wrap="square" rtlCol="0">
            <a:spAutoFit/>
          </a:bodyPr>
          <a:lstStyle/>
          <a:p>
            <a:pPr>
              <a:lnSpc>
                <a:spcPct val="107000"/>
              </a:lnSpc>
              <a:spcAft>
                <a:spcPts val="80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Develop good practice by:</a:t>
            </a:r>
          </a:p>
          <a:p>
            <a:pPr marL="342900" indent="-342900">
              <a:lnSpc>
                <a:spcPct val="107000"/>
              </a:lnSpc>
              <a:spcAft>
                <a:spcPts val="800"/>
              </a:spcAft>
              <a:buAutoNum type="arabicParenBoth"/>
            </a:pPr>
            <a:r>
              <a:rPr lang="en-GB"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Citing relevant legal provision </a:t>
            </a:r>
          </a:p>
          <a:p>
            <a:pPr marL="342900" indent="-342900">
              <a:lnSpc>
                <a:spcPct val="107000"/>
              </a:lnSpc>
              <a:spcAft>
                <a:spcPts val="800"/>
              </a:spcAft>
              <a:buAutoNum type="arabicParenBoth"/>
            </a:pPr>
            <a:r>
              <a:rPr lang="en-GB" sz="1600"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Demonstrating associated substantive detail </a:t>
            </a:r>
          </a:p>
          <a:p>
            <a:pPr marL="342900" indent="-342900">
              <a:lnSpc>
                <a:spcPct val="107000"/>
              </a:lnSpc>
              <a:spcAft>
                <a:spcPts val="800"/>
              </a:spcAft>
              <a:buAutoNum type="arabicParenBoth"/>
            </a:pPr>
            <a:r>
              <a:rPr lang="en-GB" sz="1600" dirty="0">
                <a:solidFill>
                  <a:schemeClr val="accent6">
                    <a:lumMod val="50000"/>
                  </a:schemeClr>
                </a:solidFill>
                <a:effectLst/>
                <a:latin typeface="Calibri" panose="020F0502020204030204" pitchFamily="34" charset="0"/>
                <a:ea typeface="Calibri" panose="020F0502020204030204" pitchFamily="34" charset="0"/>
                <a:cs typeface="Times New Roman" panose="02020603050405020304" pitchFamily="18" charset="0"/>
              </a:rPr>
              <a:t>Addressing specific element of question </a:t>
            </a:r>
          </a:p>
          <a:p>
            <a:pPr marL="342900" indent="-342900">
              <a:lnSpc>
                <a:spcPct val="107000"/>
              </a:lnSpc>
              <a:spcAft>
                <a:spcPts val="800"/>
              </a:spcAft>
              <a:buAutoNum type="arabicParenBoth"/>
            </a:pPr>
            <a:r>
              <a:rPr lang="en-GB" sz="1600"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Supplementing with example or practical detail</a:t>
            </a:r>
          </a:p>
          <a:p>
            <a:pPr>
              <a:lnSpc>
                <a:spcPct val="107000"/>
              </a:lnSpc>
              <a:spcAft>
                <a:spcPts val="800"/>
              </a:spcAft>
            </a:pPr>
            <a:endParaRPr lang="en-GB" sz="1600" dirty="0">
              <a:solidFill>
                <a:schemeClr val="accent2"/>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1600" dirty="0">
              <a:solidFill>
                <a:schemeClr val="accent2"/>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s.14 Sale of Goods Act 1979 (SOGA)</a:t>
            </a:r>
            <a:r>
              <a:rPr lang="en-GB" sz="1600" dirty="0">
                <a:effectLst/>
                <a:latin typeface="Calibri" panose="020F0502020204030204" pitchFamily="34" charset="0"/>
                <a:ea typeface="Calibri" panose="020F0502020204030204" pitchFamily="34" charset="0"/>
                <a:cs typeface="Times New Roman" panose="02020603050405020304" pitchFamily="18" charset="0"/>
              </a:rPr>
              <a:t> </a:t>
            </a:r>
            <a:r>
              <a:rPr lang="en-GB" sz="1600"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implies a contractual term of satisfactory quality for the sale of goods, according to the objective standard of a reasonable person. Influencing factors include description, price, fitness for purpose and durability. </a:t>
            </a:r>
            <a:r>
              <a:rPr lang="en-GB" sz="1600" dirty="0">
                <a:solidFill>
                  <a:schemeClr val="accent6">
                    <a:lumMod val="50000"/>
                  </a:schemeClr>
                </a:solidFill>
                <a:effectLst/>
                <a:latin typeface="Calibri" panose="020F0502020204030204" pitchFamily="34" charset="0"/>
                <a:ea typeface="Calibri" panose="020F0502020204030204" pitchFamily="34" charset="0"/>
                <a:cs typeface="Times New Roman" panose="02020603050405020304" pitchFamily="18" charset="0"/>
              </a:rPr>
              <a:t>Therefore, a possible offence under s.14 SOGA is the sale of incompatible goods which results in property damage</a:t>
            </a:r>
            <a:r>
              <a:rPr lang="en-GB" sz="1600" dirty="0">
                <a:effectLst/>
                <a:latin typeface="Calibri" panose="020F0502020204030204" pitchFamily="34" charset="0"/>
                <a:ea typeface="Calibri" panose="020F0502020204030204" pitchFamily="34" charset="0"/>
                <a:cs typeface="Times New Roman" panose="02020603050405020304" pitchFamily="18" charset="0"/>
              </a:rPr>
              <a:t>, </a:t>
            </a:r>
            <a:r>
              <a:rPr lang="en-GB" sz="1600"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(4) as such provision breaches the implied condition of fitness for purpose, as per the contaminated engine in the case of Bernstein v </a:t>
            </a:r>
            <a:r>
              <a:rPr lang="en-GB" sz="1600" dirty="0" err="1">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Pamson</a:t>
            </a:r>
            <a:r>
              <a:rPr lang="en-GB" sz="1600"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 Motors (Golders Green) Ltd [1987].</a:t>
            </a:r>
          </a:p>
        </p:txBody>
      </p:sp>
      <p:sp>
        <p:nvSpPr>
          <p:cNvPr id="7" name="TextBox 6">
            <a:extLst>
              <a:ext uri="{FF2B5EF4-FFF2-40B4-BE49-F238E27FC236}">
                <a16:creationId xmlns:a16="http://schemas.microsoft.com/office/drawing/2014/main" id="{477CAAE8-A796-462F-8FF2-BFB1DC1AE3D2}"/>
              </a:ext>
            </a:extLst>
          </p:cNvPr>
          <p:cNvSpPr txBox="1"/>
          <p:nvPr/>
        </p:nvSpPr>
        <p:spPr>
          <a:xfrm>
            <a:off x="3973611" y="6260890"/>
            <a:ext cx="10151165" cy="307777"/>
          </a:xfrm>
          <a:prstGeom prst="rect">
            <a:avLst/>
          </a:prstGeom>
          <a:noFill/>
        </p:spPr>
        <p:txBody>
          <a:bodyPr wrap="square" rtlCol="0">
            <a:spAutoFit/>
          </a:bodyPr>
          <a:lstStyle/>
          <a:p>
            <a:r>
              <a:rPr lang="en-GB" sz="1400" b="1" dirty="0"/>
              <a:t>Source: Principles of Hospitality Law, Michael </a:t>
            </a:r>
            <a:r>
              <a:rPr lang="en-GB" sz="1400" b="1" dirty="0" err="1"/>
              <a:t>Boella</a:t>
            </a:r>
            <a:r>
              <a:rPr lang="en-GB" sz="1400" b="1" dirty="0"/>
              <a:t> and Alan </a:t>
            </a:r>
            <a:r>
              <a:rPr lang="en-GB" sz="1400" b="1" dirty="0" err="1"/>
              <a:t>Pannett</a:t>
            </a:r>
            <a:r>
              <a:rPr lang="en-GB" sz="1400" b="1" dirty="0"/>
              <a:t>, </a:t>
            </a:r>
            <a:r>
              <a:rPr lang="en-GB" sz="1400" b="1" dirty="0">
                <a:solidFill>
                  <a:srgbClr val="0F1111"/>
                </a:solidFill>
                <a:latin typeface="Amazon Ember"/>
              </a:rPr>
              <a:t>Second</a:t>
            </a:r>
            <a:r>
              <a:rPr lang="en-GB" sz="1400" b="1" i="0" dirty="0">
                <a:solidFill>
                  <a:srgbClr val="0F1111"/>
                </a:solidFill>
                <a:effectLst/>
                <a:latin typeface="Amazon Ember"/>
              </a:rPr>
              <a:t> edition (1999), pp.223-227</a:t>
            </a:r>
            <a:endParaRPr lang="en-GB" sz="1400" b="1" dirty="0"/>
          </a:p>
        </p:txBody>
      </p:sp>
      <p:sp>
        <p:nvSpPr>
          <p:cNvPr id="4" name="TextBox 3">
            <a:extLst>
              <a:ext uri="{FF2B5EF4-FFF2-40B4-BE49-F238E27FC236}">
                <a16:creationId xmlns:a16="http://schemas.microsoft.com/office/drawing/2014/main" id="{79C13805-C4D6-4269-B4E5-2CE1C11D959D}"/>
              </a:ext>
            </a:extLst>
          </p:cNvPr>
          <p:cNvSpPr txBox="1"/>
          <p:nvPr/>
        </p:nvSpPr>
        <p:spPr>
          <a:xfrm>
            <a:off x="7529149" y="289333"/>
            <a:ext cx="4082406" cy="1754326"/>
          </a:xfrm>
          <a:prstGeom prst="rect">
            <a:avLst/>
          </a:prstGeom>
          <a:noFill/>
        </p:spPr>
        <p:txBody>
          <a:bodyPr wrap="square" rtlCol="0">
            <a:spAutoFit/>
          </a:bodyPr>
          <a:lstStyle/>
          <a:p>
            <a:r>
              <a:rPr lang="en-GB" dirty="0"/>
              <a:t>Key terms derived from question set:</a:t>
            </a:r>
          </a:p>
          <a:p>
            <a:endParaRPr lang="en-GB" dirty="0"/>
          </a:p>
          <a:p>
            <a:pPr marL="285750" indent="-285750">
              <a:buFontTx/>
              <a:buChar char="-"/>
            </a:pPr>
            <a:r>
              <a:rPr lang="en-GB" dirty="0"/>
              <a:t>Sale of Goods Act 1979</a:t>
            </a:r>
          </a:p>
          <a:p>
            <a:pPr marL="285750" indent="-285750">
              <a:buFontTx/>
              <a:buChar char="-"/>
            </a:pPr>
            <a:r>
              <a:rPr lang="en-GB" dirty="0"/>
              <a:t>Operation of the Act</a:t>
            </a:r>
          </a:p>
          <a:p>
            <a:pPr marL="285750" indent="-285750">
              <a:buFontTx/>
              <a:buChar char="-"/>
            </a:pPr>
            <a:r>
              <a:rPr lang="en-GB" dirty="0"/>
              <a:t>Possible offences</a:t>
            </a:r>
          </a:p>
          <a:p>
            <a:pPr marL="285750" indent="-285750">
              <a:buFontTx/>
              <a:buChar char="-"/>
            </a:pPr>
            <a:r>
              <a:rPr lang="en-GB" dirty="0"/>
              <a:t>Examples</a:t>
            </a:r>
          </a:p>
        </p:txBody>
      </p:sp>
      <p:sp>
        <p:nvSpPr>
          <p:cNvPr id="8" name="TextBox 7">
            <a:extLst>
              <a:ext uri="{FF2B5EF4-FFF2-40B4-BE49-F238E27FC236}">
                <a16:creationId xmlns:a16="http://schemas.microsoft.com/office/drawing/2014/main" id="{C1B4C79E-045F-473A-8C43-DC347775FFF6}"/>
              </a:ext>
            </a:extLst>
          </p:cNvPr>
          <p:cNvSpPr txBox="1"/>
          <p:nvPr/>
        </p:nvSpPr>
        <p:spPr>
          <a:xfrm>
            <a:off x="241851" y="4334749"/>
            <a:ext cx="8189843" cy="400110"/>
          </a:xfrm>
          <a:prstGeom prst="rect">
            <a:avLst/>
          </a:prstGeom>
          <a:noFill/>
        </p:spPr>
        <p:txBody>
          <a:bodyPr wrap="square" rtlCol="0">
            <a:spAutoFit/>
          </a:bodyPr>
          <a:lstStyle/>
          <a:p>
            <a:r>
              <a:rPr lang="en-GB" sz="2000" i="1" dirty="0"/>
              <a:t>QUESTION 4 PART ANSWER EXAMPLE</a:t>
            </a:r>
            <a:r>
              <a:rPr lang="en-GB" sz="2000" b="1" dirty="0"/>
              <a:t>:</a:t>
            </a:r>
          </a:p>
        </p:txBody>
      </p:sp>
      <p:pic>
        <p:nvPicPr>
          <p:cNvPr id="5" name="Slide11">
            <a:hlinkClick r:id="" action="ppaction://media"/>
            <a:extLst>
              <a:ext uri="{FF2B5EF4-FFF2-40B4-BE49-F238E27FC236}">
                <a16:creationId xmlns:a16="http://schemas.microsoft.com/office/drawing/2014/main" id="{36E2D436-006E-4F5E-AD43-27235522A27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82400" y="76921"/>
            <a:ext cx="609600" cy="609600"/>
          </a:xfrm>
          <a:prstGeom prst="rect">
            <a:avLst/>
          </a:prstGeom>
        </p:spPr>
      </p:pic>
    </p:spTree>
    <p:extLst>
      <p:ext uri="{BB962C8B-B14F-4D97-AF65-F5344CB8AC3E}">
        <p14:creationId xmlns:p14="http://schemas.microsoft.com/office/powerpoint/2010/main" val="3625886064"/>
      </p:ext>
    </p:extLst>
  </p:cSld>
  <p:clrMapOvr>
    <a:masterClrMapping/>
  </p:clrMapOvr>
  <mc:AlternateContent xmlns:mc="http://schemas.openxmlformats.org/markup-compatibility/2006" xmlns:p14="http://schemas.microsoft.com/office/powerpoint/2010/main">
    <mc:Choice Requires="p14">
      <p:transition spd="slow" p14:dur="2000" advClick="0" advTm="38000"/>
    </mc:Choice>
    <mc:Fallback xmlns="">
      <p:transition spd="slow" advClick="0" advTm="38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421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C9CAAFA-DDEB-405B-B851-7D464AB2AF09}"/>
              </a:ext>
            </a:extLst>
          </p:cNvPr>
          <p:cNvPicPr>
            <a:picLocks noChangeAspect="1"/>
          </p:cNvPicPr>
          <p:nvPr/>
        </p:nvPicPr>
        <p:blipFill>
          <a:blip r:embed="rId4"/>
          <a:stretch>
            <a:fillRect/>
          </a:stretch>
        </p:blipFill>
        <p:spPr>
          <a:xfrm>
            <a:off x="807646" y="713203"/>
            <a:ext cx="1685925" cy="704850"/>
          </a:xfrm>
          <a:prstGeom prst="rect">
            <a:avLst/>
          </a:prstGeom>
          <a:solidFill>
            <a:schemeClr val="accent1">
              <a:lumMod val="40000"/>
              <a:lumOff val="60000"/>
            </a:schemeClr>
          </a:solidFill>
        </p:spPr>
      </p:pic>
      <p:sp>
        <p:nvSpPr>
          <p:cNvPr id="3" name="TextBox 2">
            <a:extLst>
              <a:ext uri="{FF2B5EF4-FFF2-40B4-BE49-F238E27FC236}">
                <a16:creationId xmlns:a16="http://schemas.microsoft.com/office/drawing/2014/main" id="{F176E29F-3BB4-4435-83A9-6D63BDE392ED}"/>
              </a:ext>
            </a:extLst>
          </p:cNvPr>
          <p:cNvSpPr txBox="1"/>
          <p:nvPr/>
        </p:nvSpPr>
        <p:spPr>
          <a:xfrm>
            <a:off x="580445" y="1760223"/>
            <a:ext cx="6059506" cy="553998"/>
          </a:xfrm>
          <a:prstGeom prst="rect">
            <a:avLst/>
          </a:prstGeom>
          <a:noFill/>
        </p:spPr>
        <p:txBody>
          <a:bodyPr wrap="square" rtlCol="0">
            <a:spAutoFit/>
          </a:bodyPr>
          <a:lstStyle/>
          <a:p>
            <a:r>
              <a:rPr lang="en-GB" sz="3000" u="sng" dirty="0"/>
              <a:t>Individual Question Breakdown cont.</a:t>
            </a:r>
          </a:p>
        </p:txBody>
      </p:sp>
      <p:sp>
        <p:nvSpPr>
          <p:cNvPr id="4" name="TextBox 3">
            <a:extLst>
              <a:ext uri="{FF2B5EF4-FFF2-40B4-BE49-F238E27FC236}">
                <a16:creationId xmlns:a16="http://schemas.microsoft.com/office/drawing/2014/main" id="{55BC1639-04CD-4845-8AFE-16CC21F8371C}"/>
              </a:ext>
            </a:extLst>
          </p:cNvPr>
          <p:cNvSpPr txBox="1"/>
          <p:nvPr/>
        </p:nvSpPr>
        <p:spPr>
          <a:xfrm>
            <a:off x="152398" y="2419087"/>
            <a:ext cx="9483971" cy="923330"/>
          </a:xfrm>
          <a:prstGeom prst="rect">
            <a:avLst/>
          </a:prstGeom>
          <a:noFill/>
          <a:ln w="3175">
            <a:noFill/>
          </a:ln>
        </p:spPr>
        <p:txBody>
          <a:bodyPr wrap="square" rtlCol="0">
            <a:spAutoFit/>
          </a:bodyPr>
          <a:lstStyle/>
          <a:p>
            <a:r>
              <a:rPr lang="en-GB" b="1" dirty="0"/>
              <a:t>Question 5: </a:t>
            </a:r>
          </a:p>
          <a:p>
            <a:r>
              <a:rPr lang="en-GB" sz="1800" b="0" i="0" u="none" strike="noStrike" baseline="0" dirty="0">
                <a:solidFill>
                  <a:srgbClr val="000000"/>
                </a:solidFill>
                <a:latin typeface="Calibri" panose="020F0502020204030204" pitchFamily="34" charset="0"/>
              </a:rPr>
              <a:t>Explain the advantages and disadvantages of setting up and </a:t>
            </a:r>
          </a:p>
          <a:p>
            <a:r>
              <a:rPr lang="en-GB" sz="1800" b="0" i="0" u="none" strike="noStrike" baseline="0" dirty="0">
                <a:solidFill>
                  <a:srgbClr val="000000"/>
                </a:solidFill>
                <a:latin typeface="Calibri" panose="020F0502020204030204" pitchFamily="34" charset="0"/>
              </a:rPr>
              <a:t>running a limited company. 	</a:t>
            </a:r>
            <a:r>
              <a:rPr lang="en-GB" sz="1800" b="1" i="0" u="none" strike="noStrike" baseline="0" dirty="0">
                <a:solidFill>
                  <a:srgbClr val="000000"/>
                </a:solidFill>
                <a:latin typeface="Calibri" panose="020F0502020204030204" pitchFamily="34" charset="0"/>
              </a:rPr>
              <a:t>[20 marks] </a:t>
            </a:r>
            <a:r>
              <a:rPr lang="en-GB" sz="1800" b="0" i="0" u="none" strike="noStrike" baseline="0" dirty="0">
                <a:solidFill>
                  <a:srgbClr val="000000"/>
                </a:solidFill>
                <a:latin typeface="Calibri" panose="020F0502020204030204" pitchFamily="34" charset="0"/>
              </a:rPr>
              <a:t>	</a:t>
            </a:r>
          </a:p>
        </p:txBody>
      </p:sp>
      <p:sp>
        <p:nvSpPr>
          <p:cNvPr id="7" name="TextBox 6">
            <a:extLst>
              <a:ext uri="{FF2B5EF4-FFF2-40B4-BE49-F238E27FC236}">
                <a16:creationId xmlns:a16="http://schemas.microsoft.com/office/drawing/2014/main" id="{B548ECDD-D667-4802-B8E7-3026E330F164}"/>
              </a:ext>
            </a:extLst>
          </p:cNvPr>
          <p:cNvSpPr txBox="1"/>
          <p:nvPr/>
        </p:nvSpPr>
        <p:spPr>
          <a:xfrm>
            <a:off x="4102567" y="6412082"/>
            <a:ext cx="10151165" cy="307777"/>
          </a:xfrm>
          <a:prstGeom prst="rect">
            <a:avLst/>
          </a:prstGeom>
          <a:solidFill>
            <a:schemeClr val="accent1">
              <a:lumMod val="20000"/>
              <a:lumOff val="80000"/>
            </a:schemeClr>
          </a:solidFill>
        </p:spPr>
        <p:txBody>
          <a:bodyPr wrap="square" rtlCol="0">
            <a:spAutoFit/>
          </a:bodyPr>
          <a:lstStyle/>
          <a:p>
            <a:r>
              <a:rPr lang="en-GB" sz="1400" b="1" dirty="0"/>
              <a:t>Source: Principles of Hospitality Law, Michael </a:t>
            </a:r>
            <a:r>
              <a:rPr lang="en-GB" sz="1400" b="1" dirty="0" err="1"/>
              <a:t>Boella</a:t>
            </a:r>
            <a:r>
              <a:rPr lang="en-GB" sz="1400" b="1" dirty="0"/>
              <a:t> and Alan </a:t>
            </a:r>
            <a:r>
              <a:rPr lang="en-GB" sz="1400" b="1" dirty="0" err="1"/>
              <a:t>Pannett</a:t>
            </a:r>
            <a:r>
              <a:rPr lang="en-GB" sz="1400" b="1" dirty="0"/>
              <a:t>, </a:t>
            </a:r>
            <a:r>
              <a:rPr lang="en-GB" sz="1400" b="1" dirty="0">
                <a:solidFill>
                  <a:srgbClr val="0F1111"/>
                </a:solidFill>
                <a:latin typeface="Amazon Ember"/>
              </a:rPr>
              <a:t>Second</a:t>
            </a:r>
            <a:r>
              <a:rPr lang="en-GB" sz="1400" b="1" i="0" dirty="0">
                <a:solidFill>
                  <a:srgbClr val="0F1111"/>
                </a:solidFill>
                <a:effectLst/>
                <a:latin typeface="Amazon Ember"/>
              </a:rPr>
              <a:t> edition (1999), pp.46-48</a:t>
            </a:r>
            <a:endParaRPr lang="en-GB" sz="1400" b="1" dirty="0"/>
          </a:p>
        </p:txBody>
      </p:sp>
      <p:sp>
        <p:nvSpPr>
          <p:cNvPr id="10" name="TextBox 9">
            <a:extLst>
              <a:ext uri="{FF2B5EF4-FFF2-40B4-BE49-F238E27FC236}">
                <a16:creationId xmlns:a16="http://schemas.microsoft.com/office/drawing/2014/main" id="{8312B002-F941-47B5-87FC-AAF23FAB753C}"/>
              </a:ext>
            </a:extLst>
          </p:cNvPr>
          <p:cNvSpPr txBox="1"/>
          <p:nvPr/>
        </p:nvSpPr>
        <p:spPr>
          <a:xfrm>
            <a:off x="326486" y="3303539"/>
            <a:ext cx="9135794" cy="3416320"/>
          </a:xfrm>
          <a:prstGeom prst="rect">
            <a:avLst/>
          </a:prstGeom>
          <a:noFill/>
        </p:spPr>
        <p:txBody>
          <a:bodyPr wrap="square" rtlCol="0">
            <a:spAutoFit/>
          </a:bodyPr>
          <a:lstStyle/>
          <a:p>
            <a:r>
              <a:rPr lang="en-GB" b="1" dirty="0"/>
              <a:t>KEY CONSIDERATIONS:</a:t>
            </a:r>
          </a:p>
          <a:p>
            <a:endParaRPr lang="en-GB" b="1" dirty="0"/>
          </a:p>
          <a:p>
            <a:pPr marL="285750" indent="-285750">
              <a:buFont typeface="Arial" panose="020B0604020202020204" pitchFamily="34" charset="0"/>
              <a:buChar char="•"/>
            </a:pPr>
            <a:r>
              <a:rPr lang="en-GB" dirty="0"/>
              <a:t>Status						</a:t>
            </a:r>
          </a:p>
          <a:p>
            <a:pPr marL="285750" indent="-285750">
              <a:buFont typeface="Arial" panose="020B0604020202020204" pitchFamily="34" charset="0"/>
              <a:buChar char="•"/>
            </a:pPr>
            <a:r>
              <a:rPr lang="en-GB" dirty="0"/>
              <a:t>Security of company name</a:t>
            </a:r>
          </a:p>
          <a:p>
            <a:pPr marL="285750" indent="-285750">
              <a:buFont typeface="Arial" panose="020B0604020202020204" pitchFamily="34" charset="0"/>
              <a:buChar char="•"/>
            </a:pPr>
            <a:r>
              <a:rPr lang="en-GB" dirty="0"/>
              <a:t>Investment potential</a:t>
            </a:r>
          </a:p>
          <a:p>
            <a:pPr marL="285750" indent="-285750">
              <a:buFont typeface="Arial" panose="020B0604020202020204" pitchFamily="34" charset="0"/>
              <a:buChar char="•"/>
            </a:pPr>
            <a:r>
              <a:rPr lang="en-GB" dirty="0"/>
              <a:t>Securing finance</a:t>
            </a:r>
          </a:p>
          <a:p>
            <a:pPr marL="285750" indent="-285750">
              <a:buFont typeface="Arial" panose="020B0604020202020204" pitchFamily="34" charset="0"/>
              <a:buChar char="•"/>
            </a:pPr>
            <a:r>
              <a:rPr lang="en-GB" dirty="0"/>
              <a:t>Liability</a:t>
            </a:r>
          </a:p>
          <a:p>
            <a:pPr marL="285750" indent="-285750">
              <a:buFont typeface="Arial" panose="020B0604020202020204" pitchFamily="34" charset="0"/>
              <a:buChar char="•"/>
            </a:pPr>
            <a:r>
              <a:rPr lang="en-GB" dirty="0"/>
              <a:t>Taxation</a:t>
            </a:r>
          </a:p>
          <a:p>
            <a:pPr marL="285750" indent="-285750">
              <a:buFont typeface="Arial" panose="020B0604020202020204" pitchFamily="34" charset="0"/>
              <a:buChar char="•"/>
            </a:pPr>
            <a:r>
              <a:rPr lang="en-GB" dirty="0"/>
              <a:t>Administrative burden</a:t>
            </a:r>
          </a:p>
          <a:p>
            <a:pPr marL="285750" indent="-285750">
              <a:buFont typeface="Arial" panose="020B0604020202020204" pitchFamily="34" charset="0"/>
              <a:buChar char="•"/>
            </a:pPr>
            <a:r>
              <a:rPr lang="en-GB" dirty="0"/>
              <a:t>Responsibilities</a:t>
            </a:r>
          </a:p>
          <a:p>
            <a:pPr marL="285750" indent="-285750">
              <a:buFont typeface="Arial" panose="020B0604020202020204" pitchFamily="34" charset="0"/>
              <a:buChar char="•"/>
            </a:pPr>
            <a:r>
              <a:rPr lang="en-GB" dirty="0"/>
              <a:t>Privacy</a:t>
            </a:r>
          </a:p>
          <a:p>
            <a:pPr marL="285750" indent="-285750">
              <a:buFont typeface="Arial" panose="020B0604020202020204" pitchFamily="34" charset="0"/>
              <a:buChar char="•"/>
            </a:pPr>
            <a:r>
              <a:rPr lang="en-GB" dirty="0"/>
              <a:t>Fees</a:t>
            </a:r>
          </a:p>
        </p:txBody>
      </p:sp>
      <p:graphicFrame>
        <p:nvGraphicFramePr>
          <p:cNvPr id="6" name="Table 5">
            <a:extLst>
              <a:ext uri="{FF2B5EF4-FFF2-40B4-BE49-F238E27FC236}">
                <a16:creationId xmlns:a16="http://schemas.microsoft.com/office/drawing/2014/main" id="{88872A1A-7EFB-476F-A3F4-5039E194C37D}"/>
              </a:ext>
            </a:extLst>
          </p:cNvPr>
          <p:cNvGraphicFramePr>
            <a:graphicFrameLocks noGrp="1"/>
          </p:cNvGraphicFramePr>
          <p:nvPr>
            <p:extLst>
              <p:ext uri="{D42A27DB-BD31-4B8C-83A1-F6EECF244321}">
                <p14:modId xmlns:p14="http://schemas.microsoft.com/office/powerpoint/2010/main" val="1292145969"/>
              </p:ext>
            </p:extLst>
          </p:nvPr>
        </p:nvGraphicFramePr>
        <p:xfrm>
          <a:off x="6859836" y="437736"/>
          <a:ext cx="3733799" cy="5532120"/>
        </p:xfrm>
        <a:graphic>
          <a:graphicData uri="http://schemas.openxmlformats.org/drawingml/2006/table">
            <a:tbl>
              <a:tblPr firstRow="1" firstCol="1" bandRow="1">
                <a:tableStyleId>{5C22544A-7EE6-4342-B048-85BDC9FD1C3A}</a:tableStyleId>
              </a:tblPr>
              <a:tblGrid>
                <a:gridCol w="1860179">
                  <a:extLst>
                    <a:ext uri="{9D8B030D-6E8A-4147-A177-3AD203B41FA5}">
                      <a16:colId xmlns:a16="http://schemas.microsoft.com/office/drawing/2014/main" val="696956272"/>
                    </a:ext>
                  </a:extLst>
                </a:gridCol>
                <a:gridCol w="1873620">
                  <a:extLst>
                    <a:ext uri="{9D8B030D-6E8A-4147-A177-3AD203B41FA5}">
                      <a16:colId xmlns:a16="http://schemas.microsoft.com/office/drawing/2014/main" val="2365324902"/>
                    </a:ext>
                  </a:extLst>
                </a:gridCol>
              </a:tblGrid>
              <a:tr h="156520">
                <a:tc>
                  <a:txBody>
                    <a:bodyPr/>
                    <a:lstStyle/>
                    <a:p>
                      <a:r>
                        <a:rPr lang="en-GB" sz="1100">
                          <a:effectLst/>
                        </a:rPr>
                        <a:t>Advantages</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n-GB" sz="1100">
                          <a:effectLst/>
                        </a:rPr>
                        <a:t>Disadvantages</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3908048"/>
                  </a:ext>
                </a:extLst>
              </a:tr>
              <a:tr h="626081">
                <a:tc>
                  <a:txBody>
                    <a:bodyPr/>
                    <a:lstStyle/>
                    <a:p>
                      <a:r>
                        <a:rPr lang="en-GB" sz="1100">
                          <a:effectLst/>
                        </a:rPr>
                        <a:t>Status – </a:t>
                      </a:r>
                    </a:p>
                    <a:p>
                      <a:r>
                        <a:rPr lang="en-GB" sz="1100">
                          <a:effectLst/>
                        </a:rPr>
                        <a:t>gives the illusion of prestige and the business is large</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n-GB" sz="1100">
                          <a:effectLst/>
                        </a:rPr>
                        <a:t>Administrative burden –</a:t>
                      </a:r>
                    </a:p>
                    <a:p>
                      <a:r>
                        <a:rPr lang="en-GB" sz="1100">
                          <a:effectLst/>
                        </a:rPr>
                        <a:t>Tax return, annual accounts and annual return must be completed</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20167903"/>
                  </a:ext>
                </a:extLst>
              </a:tr>
              <a:tr h="1095641">
                <a:tc>
                  <a:txBody>
                    <a:bodyPr/>
                    <a:lstStyle/>
                    <a:p>
                      <a:r>
                        <a:rPr lang="en-GB" sz="1100">
                          <a:effectLst/>
                        </a:rPr>
                        <a:t>Company name – </a:t>
                      </a:r>
                    </a:p>
                    <a:p>
                      <a:r>
                        <a:rPr lang="en-GB" sz="1100">
                          <a:effectLst/>
                        </a:rPr>
                        <a:t>protected and no other company can be formed with the same name</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n-GB" sz="1100">
                          <a:effectLst/>
                        </a:rPr>
                        <a:t>Responsibilities-</a:t>
                      </a:r>
                    </a:p>
                    <a:p>
                      <a:r>
                        <a:rPr lang="en-GB" sz="1100">
                          <a:effectLst/>
                        </a:rPr>
                        <a:t>Directors have a personal responsibility to deliver statutory documents to Companies House, failure is a criminal offence &amp; penalties are applied</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6684851"/>
                  </a:ext>
                </a:extLst>
              </a:tr>
              <a:tr h="782601">
                <a:tc>
                  <a:txBody>
                    <a:bodyPr/>
                    <a:lstStyle/>
                    <a:p>
                      <a:r>
                        <a:rPr lang="en-GB" sz="1100">
                          <a:effectLst/>
                        </a:rPr>
                        <a:t>Investors – </a:t>
                      </a:r>
                    </a:p>
                    <a:p>
                      <a:r>
                        <a:rPr lang="en-GB" sz="1100">
                          <a:effectLst/>
                        </a:rPr>
                        <a:t>attracts more investors than a sole trade or partnership since investments have more protection and security</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n-GB" sz="1100" dirty="0">
                          <a:effectLst/>
                        </a:rPr>
                        <a:t>Less privacy –</a:t>
                      </a:r>
                    </a:p>
                    <a:p>
                      <a:r>
                        <a:rPr lang="en-GB" sz="1100" dirty="0">
                          <a:effectLst/>
                        </a:rPr>
                        <a:t>Company details are held on public record</a:t>
                      </a:r>
                    </a:p>
                    <a:p>
                      <a:r>
                        <a:rPr lang="en-GB" sz="1100" dirty="0">
                          <a:effectLst/>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18562820"/>
                  </a:ext>
                </a:extLst>
              </a:tr>
              <a:tr h="782601">
                <a:tc>
                  <a:txBody>
                    <a:bodyPr/>
                    <a:lstStyle/>
                    <a:p>
                      <a:r>
                        <a:rPr lang="en-GB" sz="1100" dirty="0">
                          <a:effectLst/>
                        </a:rPr>
                        <a:t>Finance –</a:t>
                      </a:r>
                    </a:p>
                    <a:p>
                      <a:r>
                        <a:rPr lang="en-GB" sz="1100" dirty="0">
                          <a:effectLst/>
                        </a:rPr>
                        <a:t>Banks are more likely to lend money for similar reasons as investors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n-GB" sz="1100">
                          <a:effectLst/>
                        </a:rPr>
                        <a:t>Finance –</a:t>
                      </a:r>
                    </a:p>
                    <a:p>
                      <a:r>
                        <a:rPr lang="en-GB" sz="1100">
                          <a:effectLst/>
                        </a:rPr>
                        <a:t>Personal guarantees from Directors may be required making Directors liable for debts</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42884832"/>
                  </a:ext>
                </a:extLst>
              </a:tr>
              <a:tr h="782601">
                <a:tc>
                  <a:txBody>
                    <a:bodyPr/>
                    <a:lstStyle/>
                    <a:p>
                      <a:r>
                        <a:rPr lang="en-GB" sz="1100">
                          <a:effectLst/>
                        </a:rPr>
                        <a:t>Liability is limited by the amount unpaid on shares</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n-GB" sz="1100">
                          <a:effectLst/>
                        </a:rPr>
                        <a:t>Accountancy fees – </a:t>
                      </a:r>
                    </a:p>
                    <a:p>
                      <a:r>
                        <a:rPr lang="en-GB" sz="1100">
                          <a:effectLst/>
                        </a:rPr>
                        <a:t>Often higher than an unincorporated company due to the number of reporting requirements</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35581736"/>
                  </a:ext>
                </a:extLst>
              </a:tr>
              <a:tr h="313040">
                <a:tc>
                  <a:txBody>
                    <a:bodyPr/>
                    <a:lstStyle/>
                    <a:p>
                      <a:r>
                        <a:rPr lang="en-GB" sz="1100">
                          <a:effectLst/>
                        </a:rPr>
                        <a:t>Liability may be limited by guarantee</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3415572"/>
                  </a:ext>
                </a:extLst>
              </a:tr>
              <a:tr h="626081">
                <a:tc>
                  <a:txBody>
                    <a:bodyPr/>
                    <a:lstStyle/>
                    <a:p>
                      <a:r>
                        <a:rPr lang="en-GB" sz="1100">
                          <a:effectLst/>
                        </a:rPr>
                        <a:t>Tax relief –</a:t>
                      </a:r>
                    </a:p>
                    <a:p>
                      <a:r>
                        <a:rPr lang="en-GB" sz="1100">
                          <a:effectLst/>
                        </a:rPr>
                        <a:t>Some expenses can attract tax relief subject to certain conditions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n-GB" sz="1100" dirty="0">
                          <a:effectLst/>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16426808"/>
                  </a:ext>
                </a:extLst>
              </a:tr>
            </a:tbl>
          </a:graphicData>
        </a:graphic>
      </p:graphicFrame>
      <p:pic>
        <p:nvPicPr>
          <p:cNvPr id="5" name="Slide12">
            <a:hlinkClick r:id="" action="ppaction://media"/>
            <a:extLst>
              <a:ext uri="{FF2B5EF4-FFF2-40B4-BE49-F238E27FC236}">
                <a16:creationId xmlns:a16="http://schemas.microsoft.com/office/drawing/2014/main" id="{8D2C8EE9-8841-4CCF-B7B8-9AB773C8FA4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84354" y="103603"/>
            <a:ext cx="609600" cy="609600"/>
          </a:xfrm>
          <a:prstGeom prst="rect">
            <a:avLst/>
          </a:prstGeom>
        </p:spPr>
      </p:pic>
    </p:spTree>
    <p:extLst>
      <p:ext uri="{BB962C8B-B14F-4D97-AF65-F5344CB8AC3E}">
        <p14:creationId xmlns:p14="http://schemas.microsoft.com/office/powerpoint/2010/main" val="22159813"/>
      </p:ext>
    </p:extLst>
  </p:cSld>
  <p:clrMapOvr>
    <a:masterClrMapping/>
  </p:clrMapOvr>
  <mc:AlternateContent xmlns:mc="http://schemas.openxmlformats.org/markup-compatibility/2006" xmlns:p14="http://schemas.microsoft.com/office/powerpoint/2010/main">
    <mc:Choice Requires="p14">
      <p:transition spd="slow" p14:dur="2000" advClick="0" advTm="47000"/>
    </mc:Choice>
    <mc:Fallback xmlns="">
      <p:transition spd="slow" advClick="0" advTm="47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68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852ABB5-CBD4-41C1-9FD2-9E2ADCA4BAE7}"/>
              </a:ext>
            </a:extLst>
          </p:cNvPr>
          <p:cNvPicPr>
            <a:picLocks noChangeAspect="1"/>
          </p:cNvPicPr>
          <p:nvPr/>
        </p:nvPicPr>
        <p:blipFill>
          <a:blip r:embed="rId4"/>
          <a:stretch>
            <a:fillRect/>
          </a:stretch>
        </p:blipFill>
        <p:spPr>
          <a:xfrm>
            <a:off x="807646" y="713203"/>
            <a:ext cx="1685925" cy="704850"/>
          </a:xfrm>
          <a:prstGeom prst="rect">
            <a:avLst/>
          </a:prstGeom>
          <a:solidFill>
            <a:schemeClr val="accent1">
              <a:lumMod val="40000"/>
              <a:lumOff val="60000"/>
            </a:schemeClr>
          </a:solidFill>
        </p:spPr>
      </p:pic>
      <p:sp>
        <p:nvSpPr>
          <p:cNvPr id="3" name="TextBox 2">
            <a:extLst>
              <a:ext uri="{FF2B5EF4-FFF2-40B4-BE49-F238E27FC236}">
                <a16:creationId xmlns:a16="http://schemas.microsoft.com/office/drawing/2014/main" id="{E7AFC54E-F467-4118-AC7F-F2E46D83729E}"/>
              </a:ext>
            </a:extLst>
          </p:cNvPr>
          <p:cNvSpPr txBox="1"/>
          <p:nvPr/>
        </p:nvSpPr>
        <p:spPr>
          <a:xfrm>
            <a:off x="152398" y="1294943"/>
            <a:ext cx="6059506" cy="553998"/>
          </a:xfrm>
          <a:prstGeom prst="rect">
            <a:avLst/>
          </a:prstGeom>
          <a:noFill/>
        </p:spPr>
        <p:txBody>
          <a:bodyPr wrap="square" rtlCol="0">
            <a:spAutoFit/>
          </a:bodyPr>
          <a:lstStyle/>
          <a:p>
            <a:r>
              <a:rPr lang="en-GB" sz="3000" u="sng" dirty="0"/>
              <a:t>Individual Question Breakdown cont.</a:t>
            </a:r>
          </a:p>
        </p:txBody>
      </p:sp>
      <p:sp>
        <p:nvSpPr>
          <p:cNvPr id="5" name="TextBox 4">
            <a:extLst>
              <a:ext uri="{FF2B5EF4-FFF2-40B4-BE49-F238E27FC236}">
                <a16:creationId xmlns:a16="http://schemas.microsoft.com/office/drawing/2014/main" id="{013F7EEA-3FDF-41A6-96B8-F470F5D1F9CB}"/>
              </a:ext>
            </a:extLst>
          </p:cNvPr>
          <p:cNvSpPr txBox="1"/>
          <p:nvPr/>
        </p:nvSpPr>
        <p:spPr>
          <a:xfrm>
            <a:off x="152398" y="1879717"/>
            <a:ext cx="11887204" cy="2308324"/>
          </a:xfrm>
          <a:prstGeom prst="rect">
            <a:avLst/>
          </a:prstGeom>
          <a:noFill/>
          <a:ln w="3175">
            <a:noFill/>
          </a:ln>
        </p:spPr>
        <p:txBody>
          <a:bodyPr wrap="square" rtlCol="0">
            <a:spAutoFit/>
          </a:bodyPr>
          <a:lstStyle/>
          <a:p>
            <a:r>
              <a:rPr lang="en-GB" b="1" dirty="0"/>
              <a:t>Question 6: </a:t>
            </a:r>
            <a:endParaRPr lang="en-GB" dirty="0"/>
          </a:p>
          <a:p>
            <a:r>
              <a:rPr lang="en-GB" sz="1800" b="0" i="0" u="none" strike="noStrike" baseline="0" dirty="0">
                <a:solidFill>
                  <a:srgbClr val="000000"/>
                </a:solidFill>
                <a:latin typeface="Calibri" panose="020F0502020204030204" pitchFamily="34" charset="0"/>
              </a:rPr>
              <a:t>Employers and employees have a legal duty to ensure the health, safety and welfare of every person on the premises. 	</a:t>
            </a:r>
          </a:p>
          <a:p>
            <a:r>
              <a:rPr lang="en-GB" sz="1800" b="0" i="0" u="none" strike="noStrike" baseline="0" dirty="0">
                <a:solidFill>
                  <a:srgbClr val="000000"/>
                </a:solidFill>
                <a:latin typeface="Calibri" panose="020F0502020204030204" pitchFamily="34" charset="0"/>
              </a:rPr>
              <a:t>(a) Discuss how each of the following must be inspected to ensure that premises comply with fire safety legislation: 	</a:t>
            </a:r>
          </a:p>
          <a:p>
            <a:r>
              <a:rPr lang="en-GB" sz="1800" b="0" i="0" u="none" strike="noStrike" baseline="0" dirty="0">
                <a:solidFill>
                  <a:srgbClr val="000000"/>
                </a:solidFill>
                <a:latin typeface="Calibri" panose="020F0502020204030204" pitchFamily="34" charset="0"/>
              </a:rPr>
              <a:t>(</a:t>
            </a:r>
            <a:r>
              <a:rPr lang="en-GB" sz="1800" b="0" i="0" u="none" strike="noStrike" baseline="0" dirty="0" err="1">
                <a:solidFill>
                  <a:srgbClr val="000000"/>
                </a:solidFill>
                <a:latin typeface="Calibri" panose="020F0502020204030204" pitchFamily="34" charset="0"/>
              </a:rPr>
              <a:t>i</a:t>
            </a:r>
            <a:r>
              <a:rPr lang="en-GB" sz="1800" b="0" i="0" u="none" strike="noStrike" baseline="0" dirty="0">
                <a:solidFill>
                  <a:srgbClr val="000000"/>
                </a:solidFill>
                <a:latin typeface="Calibri" panose="020F0502020204030204" pitchFamily="34" charset="0"/>
              </a:rPr>
              <a:t>)    Means of escape 	</a:t>
            </a:r>
          </a:p>
          <a:p>
            <a:pPr marL="400050" indent="-400050">
              <a:buAutoNum type="romanLcParenBoth" startAt="2"/>
            </a:pPr>
            <a:r>
              <a:rPr lang="en-GB" sz="1800" b="0" i="0" u="none" strike="noStrike" baseline="0" dirty="0">
                <a:solidFill>
                  <a:srgbClr val="000000"/>
                </a:solidFill>
                <a:latin typeface="Calibri" panose="020F0502020204030204" pitchFamily="34" charset="0"/>
              </a:rPr>
              <a:t>Methods of preventing fire from spreading 	</a:t>
            </a:r>
          </a:p>
          <a:p>
            <a:pPr marL="400050" indent="-400050">
              <a:buAutoNum type="romanLcParenBoth" startAt="2"/>
            </a:pPr>
            <a:r>
              <a:rPr lang="en-GB" b="0" i="0" u="none" strike="noStrike" baseline="0" dirty="0">
                <a:solidFill>
                  <a:srgbClr val="000000"/>
                </a:solidFill>
                <a:latin typeface="Calibri" panose="020F0502020204030204" pitchFamily="34" charset="0"/>
              </a:rPr>
              <a:t>Means of giving warning 	</a:t>
            </a:r>
            <a:r>
              <a:rPr lang="en-GB" b="1" i="0" u="none" strike="noStrike" baseline="0" dirty="0">
                <a:solidFill>
                  <a:srgbClr val="000000"/>
                </a:solidFill>
                <a:latin typeface="Calibri" panose="020F0502020204030204" pitchFamily="34" charset="0"/>
              </a:rPr>
              <a:t>[10 marks] </a:t>
            </a:r>
          </a:p>
          <a:p>
            <a:r>
              <a:rPr lang="en-GB" sz="1800" b="0" i="0" u="none" strike="noStrike" baseline="0" dirty="0">
                <a:solidFill>
                  <a:srgbClr val="000000"/>
                </a:solidFill>
                <a:latin typeface="Calibri" panose="020F0502020204030204" pitchFamily="34" charset="0"/>
              </a:rPr>
              <a:t>	</a:t>
            </a:r>
          </a:p>
          <a:p>
            <a:r>
              <a:rPr lang="en-GB" sz="1800" b="0" i="0" u="none" strike="noStrike" baseline="0" dirty="0">
                <a:solidFill>
                  <a:srgbClr val="000000"/>
                </a:solidFill>
                <a:latin typeface="Calibri" panose="020F0502020204030204" pitchFamily="34" charset="0"/>
              </a:rPr>
              <a:t>(b) Explain </a:t>
            </a:r>
            <a:r>
              <a:rPr lang="en-GB" sz="1800" i="0" u="none" strike="noStrike" baseline="0" dirty="0">
                <a:solidFill>
                  <a:srgbClr val="000000"/>
                </a:solidFill>
                <a:latin typeface="Calibri" panose="020F0502020204030204" pitchFamily="34" charset="0"/>
              </a:rPr>
              <a:t>five</a:t>
            </a:r>
            <a:r>
              <a:rPr lang="en-GB" sz="1800" b="1" i="0" u="none" strike="noStrike" baseline="0" dirty="0">
                <a:solidFill>
                  <a:srgbClr val="000000"/>
                </a:solidFill>
                <a:latin typeface="Calibri" panose="020F0502020204030204" pitchFamily="34" charset="0"/>
              </a:rPr>
              <a:t> </a:t>
            </a:r>
            <a:r>
              <a:rPr lang="en-GB" sz="1800" b="0" i="0" u="none" strike="noStrike" baseline="0" dirty="0">
                <a:solidFill>
                  <a:srgbClr val="000000"/>
                </a:solidFill>
                <a:latin typeface="Calibri" panose="020F0502020204030204" pitchFamily="34" charset="0"/>
              </a:rPr>
              <a:t>responsibilities an employer has to ensure the safety and welfare of employees in the workplace. </a:t>
            </a:r>
            <a:r>
              <a:rPr lang="en-GB" sz="1800" b="1" i="0" u="none" strike="noStrike" baseline="0" dirty="0">
                <a:solidFill>
                  <a:srgbClr val="000000"/>
                </a:solidFill>
                <a:latin typeface="Calibri" panose="020F0502020204030204" pitchFamily="34" charset="0"/>
              </a:rPr>
              <a:t>[10 marks] </a:t>
            </a:r>
            <a:endParaRPr lang="en-GB" sz="1800" b="0" i="0" u="none" strike="noStrike" baseline="0" dirty="0">
              <a:solidFill>
                <a:srgbClr val="000000"/>
              </a:solidFill>
              <a:latin typeface="Calibri" panose="020F0502020204030204" pitchFamily="34" charset="0"/>
            </a:endParaRPr>
          </a:p>
        </p:txBody>
      </p:sp>
      <p:sp>
        <p:nvSpPr>
          <p:cNvPr id="7" name="TextBox 6">
            <a:extLst>
              <a:ext uri="{FF2B5EF4-FFF2-40B4-BE49-F238E27FC236}">
                <a16:creationId xmlns:a16="http://schemas.microsoft.com/office/drawing/2014/main" id="{05AC545B-52F0-404B-8DA9-26BBE4799970}"/>
              </a:ext>
            </a:extLst>
          </p:cNvPr>
          <p:cNvSpPr txBox="1"/>
          <p:nvPr/>
        </p:nvSpPr>
        <p:spPr>
          <a:xfrm>
            <a:off x="3917036" y="6332569"/>
            <a:ext cx="10151165" cy="523220"/>
          </a:xfrm>
          <a:prstGeom prst="rect">
            <a:avLst/>
          </a:prstGeom>
          <a:solidFill>
            <a:schemeClr val="accent1">
              <a:lumMod val="20000"/>
              <a:lumOff val="80000"/>
            </a:schemeClr>
          </a:solidFill>
        </p:spPr>
        <p:txBody>
          <a:bodyPr wrap="square" rtlCol="0">
            <a:spAutoFit/>
          </a:bodyPr>
          <a:lstStyle/>
          <a:p>
            <a:r>
              <a:rPr lang="en-GB" sz="1400" b="1" dirty="0"/>
              <a:t>Source: Principles of Hospitality Law, Michael </a:t>
            </a:r>
            <a:r>
              <a:rPr lang="en-GB" sz="1400" b="1" dirty="0" err="1"/>
              <a:t>Boella</a:t>
            </a:r>
            <a:r>
              <a:rPr lang="en-GB" sz="1400" b="1" dirty="0"/>
              <a:t> and Alan </a:t>
            </a:r>
            <a:r>
              <a:rPr lang="en-GB" sz="1400" b="1" dirty="0" err="1"/>
              <a:t>Pannett</a:t>
            </a:r>
            <a:r>
              <a:rPr lang="en-GB" sz="1400" b="1" dirty="0"/>
              <a:t>, </a:t>
            </a:r>
            <a:r>
              <a:rPr lang="en-GB" sz="1400" b="1" dirty="0">
                <a:solidFill>
                  <a:srgbClr val="0F1111"/>
                </a:solidFill>
                <a:latin typeface="Amazon Ember"/>
              </a:rPr>
              <a:t>Second</a:t>
            </a:r>
            <a:r>
              <a:rPr lang="en-GB" sz="1400" b="1" i="0" dirty="0">
                <a:solidFill>
                  <a:srgbClr val="0F1111"/>
                </a:solidFill>
                <a:effectLst/>
                <a:latin typeface="Amazon Ember"/>
              </a:rPr>
              <a:t> edition (1999), pp.</a:t>
            </a:r>
            <a:r>
              <a:rPr lang="en-GB" sz="1400" b="1" dirty="0">
                <a:solidFill>
                  <a:srgbClr val="0F1111"/>
                </a:solidFill>
                <a:latin typeface="Amazon Ember"/>
              </a:rPr>
              <a:t>90-95</a:t>
            </a:r>
          </a:p>
          <a:p>
            <a:r>
              <a:rPr lang="en-GB" sz="1400" b="1" dirty="0">
                <a:solidFill>
                  <a:srgbClr val="0F1111"/>
                </a:solidFill>
                <a:latin typeface="Amazon Ember"/>
              </a:rPr>
              <a:t>							         pp.345-350</a:t>
            </a:r>
            <a:endParaRPr lang="en-GB" sz="1400" b="1" dirty="0"/>
          </a:p>
        </p:txBody>
      </p:sp>
      <p:sp>
        <p:nvSpPr>
          <p:cNvPr id="6" name="TextBox 5">
            <a:extLst>
              <a:ext uri="{FF2B5EF4-FFF2-40B4-BE49-F238E27FC236}">
                <a16:creationId xmlns:a16="http://schemas.microsoft.com/office/drawing/2014/main" id="{C06689EB-13E6-4A39-9180-D9C2E5F1F1B8}"/>
              </a:ext>
            </a:extLst>
          </p:cNvPr>
          <p:cNvSpPr txBox="1"/>
          <p:nvPr/>
        </p:nvSpPr>
        <p:spPr>
          <a:xfrm>
            <a:off x="152398" y="4390471"/>
            <a:ext cx="11708298" cy="1477328"/>
          </a:xfrm>
          <a:prstGeom prst="rect">
            <a:avLst/>
          </a:prstGeom>
          <a:noFill/>
          <a:ln w="3175">
            <a:solidFill>
              <a:schemeClr val="tx1"/>
            </a:solidFill>
          </a:ln>
        </p:spPr>
        <p:txBody>
          <a:bodyPr wrap="square" rtlCol="0">
            <a:spAutoFit/>
          </a:bodyPr>
          <a:lstStyle/>
          <a:p>
            <a:r>
              <a:rPr lang="en-GB" sz="1800" i="1" dirty="0"/>
              <a:t>QUESTION 6(b) PART ANSWER EXAMPLE</a:t>
            </a:r>
            <a:r>
              <a:rPr lang="en-GB" sz="1800" b="1" dirty="0"/>
              <a:t>:</a:t>
            </a:r>
          </a:p>
          <a:p>
            <a:endParaRPr lang="en-GB" b="1" dirty="0"/>
          </a:p>
          <a:p>
            <a:r>
              <a:rPr lang="en-GB" dirty="0"/>
              <a:t>In accordance with s2. Health and Safety at Work Act 1974 </a:t>
            </a:r>
            <a:r>
              <a:rPr lang="en-GB" b="1" dirty="0"/>
              <a:t>1 mark</a:t>
            </a:r>
            <a:r>
              <a:rPr lang="en-GB" dirty="0"/>
              <a:t>, an employer must provide, so far as is reasonably practicable, the necessary information, instruction, training and supervision to maintain the health and safety at work of his employees</a:t>
            </a:r>
            <a:r>
              <a:rPr lang="en-GB" b="1" dirty="0"/>
              <a:t>. 1 mark</a:t>
            </a:r>
            <a:endParaRPr lang="en-GB" sz="1800" dirty="0"/>
          </a:p>
        </p:txBody>
      </p:sp>
      <p:pic>
        <p:nvPicPr>
          <p:cNvPr id="4" name="Slide13">
            <a:hlinkClick r:id="" action="ppaction://media"/>
            <a:extLst>
              <a:ext uri="{FF2B5EF4-FFF2-40B4-BE49-F238E27FC236}">
                <a16:creationId xmlns:a16="http://schemas.microsoft.com/office/drawing/2014/main" id="{3677FB87-C7D7-4067-BFB4-A81B180CA46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97988" y="197853"/>
            <a:ext cx="609600" cy="609600"/>
          </a:xfrm>
          <a:prstGeom prst="rect">
            <a:avLst/>
          </a:prstGeom>
        </p:spPr>
      </p:pic>
    </p:spTree>
    <p:extLst>
      <p:ext uri="{BB962C8B-B14F-4D97-AF65-F5344CB8AC3E}">
        <p14:creationId xmlns:p14="http://schemas.microsoft.com/office/powerpoint/2010/main" val="996115008"/>
      </p:ext>
    </p:extLst>
  </p:cSld>
  <p:clrMapOvr>
    <a:masterClrMapping/>
  </p:clrMapOvr>
  <mc:AlternateContent xmlns:mc="http://schemas.openxmlformats.org/markup-compatibility/2006" xmlns:p14="http://schemas.microsoft.com/office/powerpoint/2010/main">
    <mc:Choice Requires="p14">
      <p:transition spd="slow" p14:dur="2000" advClick="0" advTm="30000"/>
    </mc:Choice>
    <mc:Fallback xmlns="">
      <p:transition spd="slow" advClick="0"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29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852ABB5-CBD4-41C1-9FD2-9E2ADCA4BAE7}"/>
              </a:ext>
            </a:extLst>
          </p:cNvPr>
          <p:cNvPicPr>
            <a:picLocks noChangeAspect="1"/>
          </p:cNvPicPr>
          <p:nvPr/>
        </p:nvPicPr>
        <p:blipFill>
          <a:blip r:embed="rId4"/>
          <a:stretch>
            <a:fillRect/>
          </a:stretch>
        </p:blipFill>
        <p:spPr>
          <a:xfrm>
            <a:off x="807646" y="713203"/>
            <a:ext cx="1685925" cy="704850"/>
          </a:xfrm>
          <a:prstGeom prst="rect">
            <a:avLst/>
          </a:prstGeom>
          <a:solidFill>
            <a:schemeClr val="accent1">
              <a:lumMod val="40000"/>
              <a:lumOff val="60000"/>
            </a:schemeClr>
          </a:solidFill>
        </p:spPr>
      </p:pic>
      <p:sp>
        <p:nvSpPr>
          <p:cNvPr id="3" name="TextBox 2">
            <a:extLst>
              <a:ext uri="{FF2B5EF4-FFF2-40B4-BE49-F238E27FC236}">
                <a16:creationId xmlns:a16="http://schemas.microsoft.com/office/drawing/2014/main" id="{E7AFC54E-F467-4118-AC7F-F2E46D83729E}"/>
              </a:ext>
            </a:extLst>
          </p:cNvPr>
          <p:cNvSpPr txBox="1"/>
          <p:nvPr/>
        </p:nvSpPr>
        <p:spPr>
          <a:xfrm>
            <a:off x="580445" y="1422093"/>
            <a:ext cx="6059506" cy="553998"/>
          </a:xfrm>
          <a:prstGeom prst="rect">
            <a:avLst/>
          </a:prstGeom>
          <a:noFill/>
        </p:spPr>
        <p:txBody>
          <a:bodyPr wrap="square" rtlCol="0">
            <a:spAutoFit/>
          </a:bodyPr>
          <a:lstStyle/>
          <a:p>
            <a:r>
              <a:rPr lang="en-GB" sz="3000" u="sng" dirty="0"/>
              <a:t>Individual Question Breakdown cont.</a:t>
            </a:r>
          </a:p>
        </p:txBody>
      </p:sp>
      <p:sp>
        <p:nvSpPr>
          <p:cNvPr id="5" name="TextBox 4">
            <a:extLst>
              <a:ext uri="{FF2B5EF4-FFF2-40B4-BE49-F238E27FC236}">
                <a16:creationId xmlns:a16="http://schemas.microsoft.com/office/drawing/2014/main" id="{013F7EEA-3FDF-41A6-96B8-F470F5D1F9CB}"/>
              </a:ext>
            </a:extLst>
          </p:cNvPr>
          <p:cNvSpPr txBox="1"/>
          <p:nvPr/>
        </p:nvSpPr>
        <p:spPr>
          <a:xfrm>
            <a:off x="152398" y="2070987"/>
            <a:ext cx="11887204" cy="2308324"/>
          </a:xfrm>
          <a:prstGeom prst="rect">
            <a:avLst/>
          </a:prstGeom>
          <a:noFill/>
          <a:ln w="3175">
            <a:noFill/>
          </a:ln>
        </p:spPr>
        <p:txBody>
          <a:bodyPr wrap="square" rtlCol="0">
            <a:spAutoFit/>
          </a:bodyPr>
          <a:lstStyle/>
          <a:p>
            <a:r>
              <a:rPr lang="en-GB" sz="1800" b="1" i="0" u="none" strike="noStrike" baseline="0" dirty="0">
                <a:solidFill>
                  <a:srgbClr val="000000"/>
                </a:solidFill>
                <a:latin typeface="Calibri" panose="020F0502020204030204" pitchFamily="34" charset="0"/>
              </a:rPr>
              <a:t>Question 7:</a:t>
            </a:r>
          </a:p>
          <a:p>
            <a:r>
              <a:rPr lang="en-GB" sz="1800" b="0" i="0" u="none" strike="noStrike" baseline="0" dirty="0">
                <a:solidFill>
                  <a:srgbClr val="000000"/>
                </a:solidFill>
                <a:latin typeface="Calibri" panose="020F0502020204030204" pitchFamily="34" charset="0"/>
              </a:rPr>
              <a:t>The Disability Discrimination Act (1995) and Equality Act (2010) both prevent an employee being treated less favourably because of their disability. 	</a:t>
            </a:r>
          </a:p>
          <a:p>
            <a:r>
              <a:rPr lang="en-GB" sz="1800" b="0" i="0" u="none" strike="noStrike" baseline="0" dirty="0">
                <a:solidFill>
                  <a:srgbClr val="000000"/>
                </a:solidFill>
                <a:latin typeface="Calibri" panose="020F0502020204030204" pitchFamily="34" charset="0"/>
              </a:rPr>
              <a:t>(a) Explain the types of disabilities categorised under these Acts. </a:t>
            </a:r>
            <a:r>
              <a:rPr lang="en-GB" sz="1800" b="1" i="0" u="none" strike="noStrike" baseline="0" dirty="0">
                <a:solidFill>
                  <a:srgbClr val="000000"/>
                </a:solidFill>
                <a:latin typeface="Calibri" panose="020F0502020204030204" pitchFamily="34" charset="0"/>
              </a:rPr>
              <a:t>[8 marks] </a:t>
            </a:r>
            <a:r>
              <a:rPr lang="en-GB" sz="1800" b="0" i="0" u="none" strike="noStrike" baseline="0" dirty="0">
                <a:solidFill>
                  <a:srgbClr val="000000"/>
                </a:solidFill>
                <a:latin typeface="Calibri" panose="020F0502020204030204" pitchFamily="34" charset="0"/>
              </a:rPr>
              <a:t>	</a:t>
            </a:r>
          </a:p>
          <a:p>
            <a:r>
              <a:rPr lang="en-GB" sz="1800" b="0" i="0" u="none" strike="noStrike" baseline="0" dirty="0">
                <a:solidFill>
                  <a:srgbClr val="000000"/>
                </a:solidFill>
                <a:latin typeface="Calibri" panose="020F0502020204030204" pitchFamily="34" charset="0"/>
              </a:rPr>
              <a:t>(b) Describe the ways in which an employer could unlawfully discriminate against a person on the grounds of their disability. 										                          </a:t>
            </a:r>
            <a:r>
              <a:rPr lang="en-GB" sz="1800" b="1" i="0" u="none" strike="noStrike" baseline="0" dirty="0">
                <a:solidFill>
                  <a:srgbClr val="000000"/>
                </a:solidFill>
                <a:latin typeface="Calibri" panose="020F0502020204030204" pitchFamily="34" charset="0"/>
              </a:rPr>
              <a:t>[12 marks] </a:t>
            </a:r>
            <a:r>
              <a:rPr lang="en-GB" sz="1800" b="0" i="0" u="none" strike="noStrike" baseline="0" dirty="0">
                <a:solidFill>
                  <a:srgbClr val="000000"/>
                </a:solidFill>
                <a:latin typeface="Calibri" panose="020F0502020204030204" pitchFamily="34" charset="0"/>
              </a:rPr>
              <a:t>	</a:t>
            </a:r>
          </a:p>
          <a:p>
            <a:r>
              <a:rPr lang="en-GB" sz="1800" b="0" i="0" u="none" strike="noStrike" baseline="0" dirty="0">
                <a:solidFill>
                  <a:srgbClr val="000000"/>
                </a:solidFill>
                <a:latin typeface="Calibri" panose="020F0502020204030204" pitchFamily="34" charset="0"/>
              </a:rPr>
              <a:t>	</a:t>
            </a:r>
          </a:p>
        </p:txBody>
      </p:sp>
      <p:sp>
        <p:nvSpPr>
          <p:cNvPr id="7" name="TextBox 6">
            <a:extLst>
              <a:ext uri="{FF2B5EF4-FFF2-40B4-BE49-F238E27FC236}">
                <a16:creationId xmlns:a16="http://schemas.microsoft.com/office/drawing/2014/main" id="{05AC545B-52F0-404B-8DA9-26BBE4799970}"/>
              </a:ext>
            </a:extLst>
          </p:cNvPr>
          <p:cNvSpPr txBox="1"/>
          <p:nvPr/>
        </p:nvSpPr>
        <p:spPr>
          <a:xfrm>
            <a:off x="3610198" y="6509926"/>
            <a:ext cx="10151165" cy="307777"/>
          </a:xfrm>
          <a:prstGeom prst="rect">
            <a:avLst/>
          </a:prstGeom>
          <a:solidFill>
            <a:schemeClr val="accent1">
              <a:lumMod val="20000"/>
              <a:lumOff val="80000"/>
            </a:schemeClr>
          </a:solidFill>
        </p:spPr>
        <p:txBody>
          <a:bodyPr wrap="square" rtlCol="0">
            <a:spAutoFit/>
          </a:bodyPr>
          <a:lstStyle/>
          <a:p>
            <a:r>
              <a:rPr lang="en-GB" sz="1400" b="1" dirty="0"/>
              <a:t>Source: Principles of Hospitality Law, Michael </a:t>
            </a:r>
            <a:r>
              <a:rPr lang="en-GB" sz="1400" b="1" dirty="0" err="1"/>
              <a:t>Boella</a:t>
            </a:r>
            <a:r>
              <a:rPr lang="en-GB" sz="1400" b="1" dirty="0"/>
              <a:t> and Alan </a:t>
            </a:r>
            <a:r>
              <a:rPr lang="en-GB" sz="1400" b="1" dirty="0" err="1"/>
              <a:t>Pannett</a:t>
            </a:r>
            <a:r>
              <a:rPr lang="en-GB" sz="1400" b="1" dirty="0"/>
              <a:t>, </a:t>
            </a:r>
            <a:r>
              <a:rPr lang="en-GB" sz="1400" b="1" dirty="0">
                <a:solidFill>
                  <a:srgbClr val="0F1111"/>
                </a:solidFill>
                <a:latin typeface="Amazon Ember"/>
              </a:rPr>
              <a:t>Second</a:t>
            </a:r>
            <a:r>
              <a:rPr lang="en-GB" sz="1400" b="1" i="0" dirty="0">
                <a:solidFill>
                  <a:srgbClr val="0F1111"/>
                </a:solidFill>
                <a:effectLst/>
                <a:latin typeface="Amazon Ember"/>
              </a:rPr>
              <a:t> edition (1999), pp.167-168, p327</a:t>
            </a:r>
            <a:endParaRPr lang="en-GB" sz="1400" b="1" dirty="0"/>
          </a:p>
        </p:txBody>
      </p:sp>
      <p:sp>
        <p:nvSpPr>
          <p:cNvPr id="4" name="TextBox 3">
            <a:extLst>
              <a:ext uri="{FF2B5EF4-FFF2-40B4-BE49-F238E27FC236}">
                <a16:creationId xmlns:a16="http://schemas.microsoft.com/office/drawing/2014/main" id="{79831300-A837-418B-BD31-F8FD7A75C8C3}"/>
              </a:ext>
            </a:extLst>
          </p:cNvPr>
          <p:cNvSpPr txBox="1"/>
          <p:nvPr/>
        </p:nvSpPr>
        <p:spPr>
          <a:xfrm>
            <a:off x="3979322" y="4358079"/>
            <a:ext cx="3137095" cy="369332"/>
          </a:xfrm>
          <a:prstGeom prst="rect">
            <a:avLst/>
          </a:prstGeom>
          <a:noFill/>
        </p:spPr>
        <p:txBody>
          <a:bodyPr wrap="square" rtlCol="0">
            <a:spAutoFit/>
          </a:bodyPr>
          <a:lstStyle/>
          <a:p>
            <a:r>
              <a:rPr lang="en-GB" dirty="0">
                <a:latin typeface="Arial Black" panose="020B0A04020102020204" pitchFamily="34" charset="0"/>
              </a:rPr>
              <a:t>Types of disabilities</a:t>
            </a:r>
          </a:p>
        </p:txBody>
      </p:sp>
      <p:cxnSp>
        <p:nvCxnSpPr>
          <p:cNvPr id="8" name="Straight Arrow Connector 7">
            <a:extLst>
              <a:ext uri="{FF2B5EF4-FFF2-40B4-BE49-F238E27FC236}">
                <a16:creationId xmlns:a16="http://schemas.microsoft.com/office/drawing/2014/main" id="{31DA74D7-D9D3-4B6B-9DA6-927FEC1A4830}"/>
              </a:ext>
            </a:extLst>
          </p:cNvPr>
          <p:cNvCxnSpPr/>
          <p:nvPr/>
        </p:nvCxnSpPr>
        <p:spPr>
          <a:xfrm flipH="1">
            <a:off x="2729132" y="4727411"/>
            <a:ext cx="1250190" cy="1048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9FC0C67B-A7E9-4EE7-B042-DBE65EB5CFFC}"/>
              </a:ext>
            </a:extLst>
          </p:cNvPr>
          <p:cNvSpPr txBox="1"/>
          <p:nvPr/>
        </p:nvSpPr>
        <p:spPr>
          <a:xfrm>
            <a:off x="1272108" y="4659505"/>
            <a:ext cx="1712079" cy="2031325"/>
          </a:xfrm>
          <a:prstGeom prst="rect">
            <a:avLst/>
          </a:prstGeom>
          <a:noFill/>
        </p:spPr>
        <p:txBody>
          <a:bodyPr wrap="square" rtlCol="0">
            <a:spAutoFit/>
          </a:bodyPr>
          <a:lstStyle/>
          <a:p>
            <a:r>
              <a:rPr lang="en-GB" u="sng" dirty="0"/>
              <a:t>Physica</a:t>
            </a:r>
            <a:r>
              <a:rPr lang="en-GB" dirty="0"/>
              <a:t>l, e.g. cerebral palsy, epilepsy, multiple sclerosis (MS), amputations</a:t>
            </a:r>
          </a:p>
          <a:p>
            <a:endParaRPr lang="en-GB" dirty="0"/>
          </a:p>
        </p:txBody>
      </p:sp>
      <p:sp>
        <p:nvSpPr>
          <p:cNvPr id="18" name="TextBox 17">
            <a:extLst>
              <a:ext uri="{FF2B5EF4-FFF2-40B4-BE49-F238E27FC236}">
                <a16:creationId xmlns:a16="http://schemas.microsoft.com/office/drawing/2014/main" id="{34DA9343-745B-4AC7-9B2D-340991C1374E}"/>
              </a:ext>
            </a:extLst>
          </p:cNvPr>
          <p:cNvSpPr txBox="1"/>
          <p:nvPr/>
        </p:nvSpPr>
        <p:spPr>
          <a:xfrm>
            <a:off x="5245581" y="5325149"/>
            <a:ext cx="2668165" cy="1200329"/>
          </a:xfrm>
          <a:prstGeom prst="rect">
            <a:avLst/>
          </a:prstGeom>
          <a:noFill/>
        </p:spPr>
        <p:txBody>
          <a:bodyPr wrap="square" rtlCol="0">
            <a:spAutoFit/>
          </a:bodyPr>
          <a:lstStyle/>
          <a:p>
            <a:r>
              <a:rPr lang="en-GB" u="sng" dirty="0"/>
              <a:t>Mental health</a:t>
            </a:r>
            <a:r>
              <a:rPr lang="en-GB" dirty="0"/>
              <a:t>, e.g. anxiety, depression, bipolar, eating disorders</a:t>
            </a:r>
          </a:p>
          <a:p>
            <a:endParaRPr lang="en-GB" dirty="0"/>
          </a:p>
        </p:txBody>
      </p:sp>
      <p:sp>
        <p:nvSpPr>
          <p:cNvPr id="19" name="TextBox 18">
            <a:extLst>
              <a:ext uri="{FF2B5EF4-FFF2-40B4-BE49-F238E27FC236}">
                <a16:creationId xmlns:a16="http://schemas.microsoft.com/office/drawing/2014/main" id="{7B492CF1-A5B5-4D26-B5DA-9D9FC8352CBF}"/>
              </a:ext>
            </a:extLst>
          </p:cNvPr>
          <p:cNvSpPr txBox="1"/>
          <p:nvPr/>
        </p:nvSpPr>
        <p:spPr>
          <a:xfrm>
            <a:off x="8241161" y="5425519"/>
            <a:ext cx="2889031" cy="923330"/>
          </a:xfrm>
          <a:prstGeom prst="rect">
            <a:avLst/>
          </a:prstGeom>
          <a:noFill/>
        </p:spPr>
        <p:txBody>
          <a:bodyPr wrap="square" rtlCol="0">
            <a:spAutoFit/>
          </a:bodyPr>
          <a:lstStyle/>
          <a:p>
            <a:r>
              <a:rPr lang="en-GB" u="sng" dirty="0"/>
              <a:t>Learning disabilities</a:t>
            </a:r>
            <a:r>
              <a:rPr lang="en-GB" dirty="0"/>
              <a:t>, e.g. dyslexia, dyspraxia</a:t>
            </a:r>
            <a:endParaRPr lang="en-GB" u="sng" dirty="0"/>
          </a:p>
          <a:p>
            <a:endParaRPr lang="en-GB" dirty="0"/>
          </a:p>
        </p:txBody>
      </p:sp>
      <p:sp>
        <p:nvSpPr>
          <p:cNvPr id="20" name="TextBox 19">
            <a:extLst>
              <a:ext uri="{FF2B5EF4-FFF2-40B4-BE49-F238E27FC236}">
                <a16:creationId xmlns:a16="http://schemas.microsoft.com/office/drawing/2014/main" id="{00135158-42AE-42A7-B886-7FA30008B718}"/>
              </a:ext>
            </a:extLst>
          </p:cNvPr>
          <p:cNvSpPr txBox="1"/>
          <p:nvPr/>
        </p:nvSpPr>
        <p:spPr>
          <a:xfrm>
            <a:off x="7597366" y="4405281"/>
            <a:ext cx="2906815" cy="1200329"/>
          </a:xfrm>
          <a:prstGeom prst="rect">
            <a:avLst/>
          </a:prstGeom>
          <a:noFill/>
        </p:spPr>
        <p:txBody>
          <a:bodyPr wrap="square" rtlCol="0">
            <a:spAutoFit/>
          </a:bodyPr>
          <a:lstStyle/>
          <a:p>
            <a:r>
              <a:rPr lang="en-GB" u="sng" dirty="0"/>
              <a:t>Progressive conditions</a:t>
            </a:r>
            <a:r>
              <a:rPr lang="en-GB" dirty="0"/>
              <a:t>, e.g. arthritis, motor neurone disease (MND), dementia</a:t>
            </a:r>
          </a:p>
          <a:p>
            <a:endParaRPr lang="en-GB" dirty="0"/>
          </a:p>
        </p:txBody>
      </p:sp>
      <p:sp>
        <p:nvSpPr>
          <p:cNvPr id="21" name="TextBox 20">
            <a:extLst>
              <a:ext uri="{FF2B5EF4-FFF2-40B4-BE49-F238E27FC236}">
                <a16:creationId xmlns:a16="http://schemas.microsoft.com/office/drawing/2014/main" id="{8B4D4712-AB2C-47D3-8ECC-12B8033556F4}"/>
              </a:ext>
            </a:extLst>
          </p:cNvPr>
          <p:cNvSpPr txBox="1"/>
          <p:nvPr/>
        </p:nvSpPr>
        <p:spPr>
          <a:xfrm>
            <a:off x="3298491" y="4988857"/>
            <a:ext cx="2148687" cy="1477328"/>
          </a:xfrm>
          <a:prstGeom prst="rect">
            <a:avLst/>
          </a:prstGeom>
          <a:noFill/>
        </p:spPr>
        <p:txBody>
          <a:bodyPr wrap="square" rtlCol="0">
            <a:spAutoFit/>
          </a:bodyPr>
          <a:lstStyle/>
          <a:p>
            <a:r>
              <a:rPr lang="en-GB" u="sng" dirty="0"/>
              <a:t>Sensory conditions</a:t>
            </a:r>
            <a:r>
              <a:rPr lang="en-GB" dirty="0"/>
              <a:t>, e.g. blindness, deafness, speech impairment</a:t>
            </a:r>
          </a:p>
          <a:p>
            <a:endParaRPr lang="en-GB" dirty="0"/>
          </a:p>
        </p:txBody>
      </p:sp>
      <p:sp>
        <p:nvSpPr>
          <p:cNvPr id="22" name="TextBox 21">
            <a:extLst>
              <a:ext uri="{FF2B5EF4-FFF2-40B4-BE49-F238E27FC236}">
                <a16:creationId xmlns:a16="http://schemas.microsoft.com/office/drawing/2014/main" id="{09994FB0-D5A8-4F85-BEFB-F819EDBA1EB8}"/>
              </a:ext>
            </a:extLst>
          </p:cNvPr>
          <p:cNvSpPr txBox="1"/>
          <p:nvPr/>
        </p:nvSpPr>
        <p:spPr>
          <a:xfrm>
            <a:off x="152398" y="3962673"/>
            <a:ext cx="11887204" cy="369332"/>
          </a:xfrm>
          <a:prstGeom prst="rect">
            <a:avLst/>
          </a:prstGeom>
          <a:noFill/>
        </p:spPr>
        <p:txBody>
          <a:bodyPr wrap="square" rtlCol="0">
            <a:spAutoFit/>
          </a:bodyPr>
          <a:lstStyle/>
          <a:p>
            <a:r>
              <a:rPr lang="en-GB" i="0" dirty="0">
                <a:solidFill>
                  <a:srgbClr val="202124"/>
                </a:solidFill>
                <a:effectLst/>
                <a:latin typeface="arial" panose="020B0604020202020204" pitchFamily="34" charset="0"/>
              </a:rPr>
              <a:t>‘Protected characteristics’ </a:t>
            </a:r>
            <a:r>
              <a:rPr lang="en-GB" b="0" i="0" dirty="0">
                <a:solidFill>
                  <a:srgbClr val="202124"/>
                </a:solidFill>
                <a:effectLst/>
                <a:latin typeface="arial" panose="020B0604020202020204" pitchFamily="34" charset="0"/>
              </a:rPr>
              <a:t>are specific aspects of a person's identity</a:t>
            </a:r>
            <a:r>
              <a:rPr lang="en-GB" dirty="0">
                <a:solidFill>
                  <a:srgbClr val="202124"/>
                </a:solidFill>
                <a:latin typeface="arial" panose="020B0604020202020204" pitchFamily="34" charset="0"/>
              </a:rPr>
              <a:t> and are </a:t>
            </a:r>
            <a:r>
              <a:rPr lang="en-GB" b="0" i="0" dirty="0">
                <a:solidFill>
                  <a:srgbClr val="202124"/>
                </a:solidFill>
                <a:effectLst/>
                <a:latin typeface="arial" panose="020B0604020202020204" pitchFamily="34" charset="0"/>
              </a:rPr>
              <a:t>incorporated within disability legislation</a:t>
            </a:r>
            <a:endParaRPr lang="en-GB" dirty="0"/>
          </a:p>
        </p:txBody>
      </p:sp>
      <p:cxnSp>
        <p:nvCxnSpPr>
          <p:cNvPr id="24" name="Straight Arrow Connector 23">
            <a:extLst>
              <a:ext uri="{FF2B5EF4-FFF2-40B4-BE49-F238E27FC236}">
                <a16:creationId xmlns:a16="http://schemas.microsoft.com/office/drawing/2014/main" id="{30B88CB3-3853-48DD-A0AE-83F1852CF019}"/>
              </a:ext>
            </a:extLst>
          </p:cNvPr>
          <p:cNvCxnSpPr>
            <a:endCxn id="21" idx="0"/>
          </p:cNvCxnSpPr>
          <p:nvPr/>
        </p:nvCxnSpPr>
        <p:spPr>
          <a:xfrm flipH="1">
            <a:off x="4372835" y="4678180"/>
            <a:ext cx="550322" cy="3106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F5780E62-2425-41C0-A4CE-03C246B98FCA}"/>
              </a:ext>
            </a:extLst>
          </p:cNvPr>
          <p:cNvCxnSpPr/>
          <p:nvPr/>
        </p:nvCxnSpPr>
        <p:spPr>
          <a:xfrm>
            <a:off x="5950634" y="4700082"/>
            <a:ext cx="172482" cy="6107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7098EA81-5D0A-481B-8395-06CC94FFABB5}"/>
              </a:ext>
            </a:extLst>
          </p:cNvPr>
          <p:cNvCxnSpPr/>
          <p:nvPr/>
        </p:nvCxnSpPr>
        <p:spPr>
          <a:xfrm>
            <a:off x="6579663" y="4690721"/>
            <a:ext cx="814605" cy="1175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0878D6B0-3D91-4496-B0A9-8744F1168372}"/>
              </a:ext>
            </a:extLst>
          </p:cNvPr>
          <p:cNvCxnSpPr/>
          <p:nvPr/>
        </p:nvCxnSpPr>
        <p:spPr>
          <a:xfrm>
            <a:off x="6250806" y="4871679"/>
            <a:ext cx="1929814" cy="7620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6" name="Slide14">
            <a:hlinkClick r:id="" action="ppaction://media"/>
            <a:extLst>
              <a:ext uri="{FF2B5EF4-FFF2-40B4-BE49-F238E27FC236}">
                <a16:creationId xmlns:a16="http://schemas.microsoft.com/office/drawing/2014/main" id="{D8B7246B-0B7F-49FA-8D85-BB474C8E9D4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49464" y="172169"/>
            <a:ext cx="609600" cy="609600"/>
          </a:xfrm>
          <a:prstGeom prst="rect">
            <a:avLst/>
          </a:prstGeom>
        </p:spPr>
      </p:pic>
    </p:spTree>
    <p:extLst>
      <p:ext uri="{BB962C8B-B14F-4D97-AF65-F5344CB8AC3E}">
        <p14:creationId xmlns:p14="http://schemas.microsoft.com/office/powerpoint/2010/main" val="437087705"/>
      </p:ext>
    </p:extLst>
  </p:cSld>
  <p:clrMapOvr>
    <a:masterClrMapping/>
  </p:clrMapOvr>
  <mc:AlternateContent xmlns:mc="http://schemas.openxmlformats.org/markup-compatibility/2006" xmlns:p14="http://schemas.microsoft.com/office/powerpoint/2010/main">
    <mc:Choice Requires="p14">
      <p:transition spd="slow" p14:dur="2000" advClick="0" advTm="31000"/>
    </mc:Choice>
    <mc:Fallback xmlns="">
      <p:transition spd="slow" advClick="0" advTm="3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43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852ABB5-CBD4-41C1-9FD2-9E2ADCA4BAE7}"/>
              </a:ext>
            </a:extLst>
          </p:cNvPr>
          <p:cNvPicPr>
            <a:picLocks noChangeAspect="1"/>
          </p:cNvPicPr>
          <p:nvPr/>
        </p:nvPicPr>
        <p:blipFill>
          <a:blip r:embed="rId4"/>
          <a:stretch>
            <a:fillRect/>
          </a:stretch>
        </p:blipFill>
        <p:spPr>
          <a:xfrm>
            <a:off x="807646" y="713203"/>
            <a:ext cx="1685925" cy="704850"/>
          </a:xfrm>
          <a:prstGeom prst="rect">
            <a:avLst/>
          </a:prstGeom>
          <a:solidFill>
            <a:schemeClr val="accent1">
              <a:lumMod val="40000"/>
              <a:lumOff val="60000"/>
            </a:schemeClr>
          </a:solidFill>
        </p:spPr>
      </p:pic>
      <p:sp>
        <p:nvSpPr>
          <p:cNvPr id="3" name="TextBox 2">
            <a:extLst>
              <a:ext uri="{FF2B5EF4-FFF2-40B4-BE49-F238E27FC236}">
                <a16:creationId xmlns:a16="http://schemas.microsoft.com/office/drawing/2014/main" id="{E7AFC54E-F467-4118-AC7F-F2E46D83729E}"/>
              </a:ext>
            </a:extLst>
          </p:cNvPr>
          <p:cNvSpPr txBox="1"/>
          <p:nvPr/>
        </p:nvSpPr>
        <p:spPr>
          <a:xfrm>
            <a:off x="580445" y="1507306"/>
            <a:ext cx="6059506" cy="553998"/>
          </a:xfrm>
          <a:prstGeom prst="rect">
            <a:avLst/>
          </a:prstGeom>
          <a:noFill/>
        </p:spPr>
        <p:txBody>
          <a:bodyPr wrap="square" rtlCol="0">
            <a:spAutoFit/>
          </a:bodyPr>
          <a:lstStyle/>
          <a:p>
            <a:r>
              <a:rPr lang="en-GB" sz="3000" u="sng" dirty="0"/>
              <a:t>Individual Question Breakdown cont.</a:t>
            </a:r>
          </a:p>
        </p:txBody>
      </p:sp>
      <p:sp>
        <p:nvSpPr>
          <p:cNvPr id="7" name="TextBox 6">
            <a:extLst>
              <a:ext uri="{FF2B5EF4-FFF2-40B4-BE49-F238E27FC236}">
                <a16:creationId xmlns:a16="http://schemas.microsoft.com/office/drawing/2014/main" id="{05AC545B-52F0-404B-8DA9-26BBE4799970}"/>
              </a:ext>
            </a:extLst>
          </p:cNvPr>
          <p:cNvSpPr txBox="1"/>
          <p:nvPr/>
        </p:nvSpPr>
        <p:spPr>
          <a:xfrm>
            <a:off x="3610198" y="6509926"/>
            <a:ext cx="10151165" cy="307777"/>
          </a:xfrm>
          <a:prstGeom prst="rect">
            <a:avLst/>
          </a:prstGeom>
          <a:solidFill>
            <a:schemeClr val="accent1">
              <a:lumMod val="20000"/>
              <a:lumOff val="80000"/>
            </a:schemeClr>
          </a:solidFill>
        </p:spPr>
        <p:txBody>
          <a:bodyPr wrap="square" rtlCol="0">
            <a:spAutoFit/>
          </a:bodyPr>
          <a:lstStyle/>
          <a:p>
            <a:r>
              <a:rPr lang="en-GB" sz="1400" b="1" dirty="0"/>
              <a:t>Source: Principles of Hospitality Law, Michael </a:t>
            </a:r>
            <a:r>
              <a:rPr lang="en-GB" sz="1400" b="1" dirty="0" err="1"/>
              <a:t>Boella</a:t>
            </a:r>
            <a:r>
              <a:rPr lang="en-GB" sz="1400" b="1" dirty="0"/>
              <a:t> and Alan </a:t>
            </a:r>
            <a:r>
              <a:rPr lang="en-GB" sz="1400" b="1" dirty="0" err="1"/>
              <a:t>Pannett</a:t>
            </a:r>
            <a:r>
              <a:rPr lang="en-GB" sz="1400" b="1" dirty="0"/>
              <a:t>, </a:t>
            </a:r>
            <a:r>
              <a:rPr lang="en-GB" sz="1400" b="1" dirty="0">
                <a:solidFill>
                  <a:srgbClr val="0F1111"/>
                </a:solidFill>
                <a:latin typeface="Amazon Ember"/>
              </a:rPr>
              <a:t>Second</a:t>
            </a:r>
            <a:r>
              <a:rPr lang="en-GB" sz="1400" b="1" i="0" dirty="0">
                <a:solidFill>
                  <a:srgbClr val="0F1111"/>
                </a:solidFill>
                <a:effectLst/>
                <a:latin typeface="Amazon Ember"/>
              </a:rPr>
              <a:t> edition (1999), pp.167-168, p327</a:t>
            </a:r>
            <a:endParaRPr lang="en-GB" sz="1400" b="1" dirty="0"/>
          </a:p>
        </p:txBody>
      </p:sp>
      <p:sp>
        <p:nvSpPr>
          <p:cNvPr id="6" name="TextBox 5">
            <a:extLst>
              <a:ext uri="{FF2B5EF4-FFF2-40B4-BE49-F238E27FC236}">
                <a16:creationId xmlns:a16="http://schemas.microsoft.com/office/drawing/2014/main" id="{54F94041-83C2-4E38-B15B-4E7BEB812F87}"/>
              </a:ext>
            </a:extLst>
          </p:cNvPr>
          <p:cNvSpPr txBox="1"/>
          <p:nvPr/>
        </p:nvSpPr>
        <p:spPr>
          <a:xfrm>
            <a:off x="337624" y="2150557"/>
            <a:ext cx="11854375" cy="1367234"/>
          </a:xfrm>
          <a:prstGeom prst="rect">
            <a:avLst/>
          </a:prstGeom>
          <a:noFill/>
        </p:spPr>
        <p:txBody>
          <a:bodyPr wrap="square" rtlCol="0">
            <a:spAutoFit/>
          </a:bodyPr>
          <a:lstStyle/>
          <a:p>
            <a:pPr>
              <a:lnSpc>
                <a:spcPct val="107000"/>
              </a:lnSpc>
              <a:spcAft>
                <a:spcPts val="800"/>
              </a:spcAft>
            </a:pPr>
            <a:r>
              <a:rPr lang="en-GB" u="none" strike="noStrike" dirty="0">
                <a:latin typeface="Calibri" panose="020F0502020204030204" pitchFamily="34" charset="0"/>
                <a:ea typeface="Calibri" panose="020F0502020204030204" pitchFamily="34" charset="0"/>
                <a:cs typeface="Times New Roman" panose="02020603050405020304" pitchFamily="18" charset="0"/>
              </a:rPr>
              <a:t>Candidates may develop</a:t>
            </a:r>
            <a:r>
              <a:rPr lang="en-GB" sz="1800" dirty="0">
                <a:effectLst/>
                <a:latin typeface="Calibri" panose="020F0502020204030204" pitchFamily="34" charset="0"/>
                <a:ea typeface="Calibri" panose="020F0502020204030204" pitchFamily="34" charset="0"/>
                <a:cs typeface="Times New Roman" panose="02020603050405020304" pitchFamily="18" charset="0"/>
              </a:rPr>
              <a:t> good practice by:</a:t>
            </a:r>
          </a:p>
          <a:p>
            <a:pPr marL="285750" indent="-285750">
              <a:lnSpc>
                <a:spcPct val="107000"/>
              </a:lnSpc>
              <a:spcAft>
                <a:spcPts val="800"/>
              </a:spcAft>
              <a:buFont typeface="Arial" panose="020B0604020202020204" pitchFamily="34" charset="0"/>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Ensuring accuracy between protected characteristics and disability discrimination, e.g. other protected </a:t>
            </a:r>
            <a:r>
              <a:rPr lang="en-GB" dirty="0">
                <a:latin typeface="Calibri" panose="020F0502020204030204" pitchFamily="34" charset="0"/>
                <a:ea typeface="Calibri" panose="020F0502020204030204" pitchFamily="34" charset="0"/>
                <a:cs typeface="Times New Roman" panose="02020603050405020304" pitchFamily="18" charset="0"/>
              </a:rPr>
              <a:t>characteristics in the Equality Act 2010 such as </a:t>
            </a:r>
            <a:r>
              <a:rPr lang="en-GB" sz="1800" dirty="0">
                <a:effectLst/>
                <a:latin typeface="Calibri" panose="020F0502020204030204" pitchFamily="34" charset="0"/>
                <a:ea typeface="Calibri" panose="020F0502020204030204" pitchFamily="34" charset="0"/>
                <a:cs typeface="Times New Roman" panose="02020603050405020304" pitchFamily="18" charset="0"/>
              </a:rPr>
              <a:t>age, ethnicity, gender and sexual orientation are not disabilities and therefore not materially relevant to a question on disability discrimination.</a:t>
            </a:r>
          </a:p>
        </p:txBody>
      </p:sp>
      <p:sp>
        <p:nvSpPr>
          <p:cNvPr id="25" name="TextBox 24">
            <a:extLst>
              <a:ext uri="{FF2B5EF4-FFF2-40B4-BE49-F238E27FC236}">
                <a16:creationId xmlns:a16="http://schemas.microsoft.com/office/drawing/2014/main" id="{6088A331-6EC0-45AD-BBA4-B82BDD87306B}"/>
              </a:ext>
            </a:extLst>
          </p:cNvPr>
          <p:cNvSpPr txBox="1"/>
          <p:nvPr/>
        </p:nvSpPr>
        <p:spPr>
          <a:xfrm>
            <a:off x="337624" y="3756073"/>
            <a:ext cx="11393610" cy="1815882"/>
          </a:xfrm>
          <a:prstGeom prst="rect">
            <a:avLst/>
          </a:prstGeom>
          <a:noFill/>
        </p:spPr>
        <p:txBody>
          <a:bodyPr wrap="square" rtlCol="0">
            <a:spAutoFit/>
          </a:bodyPr>
          <a:lstStyle/>
          <a:p>
            <a:r>
              <a:rPr lang="en-GB" sz="2000" i="1" dirty="0"/>
              <a:t>QUESTION 7(b) PART ANSWER EXAMPLE</a:t>
            </a:r>
            <a:r>
              <a:rPr lang="en-GB" sz="2000" b="1" dirty="0"/>
              <a:t>:</a:t>
            </a:r>
          </a:p>
          <a:p>
            <a:endParaRPr lang="en-GB" sz="2000" b="1" dirty="0"/>
          </a:p>
          <a:p>
            <a:r>
              <a:rPr lang="en-GB" sz="1800" dirty="0">
                <a:effectLst/>
                <a:latin typeface="Calibri" panose="020F0502020204030204" pitchFamily="34" charset="0"/>
                <a:ea typeface="Calibri" panose="020F0502020204030204" pitchFamily="34" charset="0"/>
                <a:cs typeface="Times New Roman" panose="02020603050405020304" pitchFamily="18" charset="0"/>
              </a:rPr>
              <a:t>A disabled person </a:t>
            </a:r>
            <a:r>
              <a:rPr lang="en-GB" dirty="0">
                <a:latin typeface="Calibri" panose="020F0502020204030204" pitchFamily="34" charset="0"/>
                <a:ea typeface="Calibri" panose="020F0502020204030204" pitchFamily="34" charset="0"/>
                <a:cs typeface="Times New Roman" panose="02020603050405020304" pitchFamily="18" charset="0"/>
              </a:rPr>
              <a:t>can take their </a:t>
            </a:r>
            <a:r>
              <a:rPr lang="en-GB" sz="1800" dirty="0">
                <a:effectLst/>
                <a:latin typeface="Calibri" panose="020F0502020204030204" pitchFamily="34" charset="0"/>
                <a:ea typeface="Calibri" panose="020F0502020204030204" pitchFamily="34" charset="0"/>
                <a:cs typeface="Times New Roman" panose="02020603050405020304" pitchFamily="18" charset="0"/>
              </a:rPr>
              <a:t>employer to tribunal if they are </a:t>
            </a:r>
            <a:r>
              <a:rPr lang="en-GB" sz="1800" b="1" i="1" dirty="0">
                <a:effectLst/>
                <a:latin typeface="Calibri" panose="020F0502020204030204" pitchFamily="34" charset="0"/>
                <a:ea typeface="Calibri" panose="020F0502020204030204" pitchFamily="34" charset="0"/>
                <a:cs typeface="Times New Roman" panose="02020603050405020304" pitchFamily="18" charset="0"/>
              </a:rPr>
              <a:t>denied a new job opportunity</a:t>
            </a:r>
            <a:r>
              <a:rPr lang="en-GB" sz="1800" dirty="0">
                <a:effectLst/>
                <a:latin typeface="Calibri" panose="020F0502020204030204" pitchFamily="34" charset="0"/>
                <a:ea typeface="Calibri" panose="020F0502020204030204" pitchFamily="34" charset="0"/>
                <a:cs typeface="Times New Roman" panose="02020603050405020304" pitchFamily="18" charset="0"/>
              </a:rPr>
              <a:t> owing to a </a:t>
            </a:r>
            <a:r>
              <a:rPr lang="en-GB" sz="1800" b="1" i="1" dirty="0">
                <a:effectLst/>
                <a:latin typeface="Calibri" panose="020F0502020204030204" pitchFamily="34" charset="0"/>
                <a:ea typeface="Calibri" panose="020F0502020204030204" pitchFamily="34" charset="0"/>
                <a:cs typeface="Times New Roman" panose="02020603050405020304" pitchFamily="18" charset="0"/>
              </a:rPr>
              <a:t>negative reference. </a:t>
            </a:r>
            <a:r>
              <a:rPr lang="en-GB" dirty="0">
                <a:latin typeface="Calibri" panose="020F0502020204030204" pitchFamily="34" charset="0"/>
                <a:ea typeface="Calibri" panose="020F0502020204030204" pitchFamily="34" charset="0"/>
                <a:cs typeface="Times New Roman" panose="02020603050405020304" pitchFamily="18" charset="0"/>
              </a:rPr>
              <a:t>For example, if </a:t>
            </a:r>
            <a:r>
              <a:rPr lang="en-GB" sz="1800" dirty="0">
                <a:effectLst/>
                <a:latin typeface="Calibri" panose="020F0502020204030204" pitchFamily="34" charset="0"/>
                <a:ea typeface="Calibri" panose="020F0502020204030204" pitchFamily="34" charset="0"/>
                <a:cs typeface="Times New Roman" panose="02020603050405020304" pitchFamily="18" charset="0"/>
              </a:rPr>
              <a:t>the employer’s negative reference is motivated by the employee’s </a:t>
            </a:r>
            <a:r>
              <a:rPr lang="en-GB" sz="1800" b="1" i="1" dirty="0">
                <a:effectLst/>
                <a:latin typeface="Calibri" panose="020F0502020204030204" pitchFamily="34" charset="0"/>
                <a:ea typeface="Calibri" panose="020F0502020204030204" pitchFamily="34" charset="0"/>
                <a:cs typeface="Times New Roman" panose="02020603050405020304" pitchFamily="18" charset="0"/>
              </a:rPr>
              <a:t>disability-related absence</a:t>
            </a:r>
            <a:r>
              <a:rPr lang="en-GB" sz="1800" dirty="0">
                <a:effectLst/>
                <a:latin typeface="Calibri" panose="020F0502020204030204" pitchFamily="34" charset="0"/>
                <a:ea typeface="Calibri" panose="020F0502020204030204" pitchFamily="34" charset="0"/>
                <a:cs typeface="Times New Roman" panose="02020603050405020304" pitchFamily="18" charset="0"/>
              </a:rPr>
              <a:t>, it will likely amount to unlawful disability discrimination as the </a:t>
            </a:r>
            <a:r>
              <a:rPr lang="en-GB" sz="1800" b="1" i="1" dirty="0">
                <a:effectLst/>
                <a:latin typeface="Calibri" panose="020F0502020204030204" pitchFamily="34" charset="0"/>
                <a:ea typeface="Calibri" panose="020F0502020204030204" pitchFamily="34" charset="0"/>
                <a:cs typeface="Times New Roman" panose="02020603050405020304" pitchFamily="18" charset="0"/>
              </a:rPr>
              <a:t>job offer had been withdrawn</a:t>
            </a:r>
            <a:r>
              <a:rPr lang="en-GB" sz="1800" dirty="0">
                <a:effectLst/>
                <a:latin typeface="Calibri" panose="020F0502020204030204" pitchFamily="34" charset="0"/>
                <a:ea typeface="Calibri" panose="020F0502020204030204" pitchFamily="34" charset="0"/>
                <a:cs typeface="Times New Roman" panose="02020603050405020304" pitchFamily="18" charset="0"/>
              </a:rPr>
              <a:t> as a direct result of the negative reference.</a:t>
            </a:r>
          </a:p>
        </p:txBody>
      </p:sp>
      <p:pic>
        <p:nvPicPr>
          <p:cNvPr id="4" name="Slide15">
            <a:hlinkClick r:id="" action="ppaction://media"/>
            <a:extLst>
              <a:ext uri="{FF2B5EF4-FFF2-40B4-BE49-F238E27FC236}">
                <a16:creationId xmlns:a16="http://schemas.microsoft.com/office/drawing/2014/main" id="{7BE0744B-A2F7-4A11-A43B-72F68CB2DF0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54459" y="170425"/>
            <a:ext cx="609600" cy="609600"/>
          </a:xfrm>
          <a:prstGeom prst="rect">
            <a:avLst/>
          </a:prstGeom>
        </p:spPr>
      </p:pic>
    </p:spTree>
    <p:extLst>
      <p:ext uri="{BB962C8B-B14F-4D97-AF65-F5344CB8AC3E}">
        <p14:creationId xmlns:p14="http://schemas.microsoft.com/office/powerpoint/2010/main" val="2688116018"/>
      </p:ext>
    </p:extLst>
  </p:cSld>
  <p:clrMapOvr>
    <a:masterClrMapping/>
  </p:clrMapOvr>
  <mc:AlternateContent xmlns:mc="http://schemas.openxmlformats.org/markup-compatibility/2006" xmlns:p14="http://schemas.microsoft.com/office/powerpoint/2010/main">
    <mc:Choice Requires="p14">
      <p:transition spd="slow" p14:dur="2000" advClick="0" advTm="42000"/>
    </mc:Choice>
    <mc:Fallback xmlns="">
      <p:transition spd="slow" advClick="0" advTm="4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04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852ABB5-CBD4-41C1-9FD2-9E2ADCA4BAE7}"/>
              </a:ext>
            </a:extLst>
          </p:cNvPr>
          <p:cNvPicPr>
            <a:picLocks noChangeAspect="1"/>
          </p:cNvPicPr>
          <p:nvPr/>
        </p:nvPicPr>
        <p:blipFill>
          <a:blip r:embed="rId4"/>
          <a:stretch>
            <a:fillRect/>
          </a:stretch>
        </p:blipFill>
        <p:spPr>
          <a:xfrm>
            <a:off x="807646" y="713203"/>
            <a:ext cx="1685925" cy="704850"/>
          </a:xfrm>
          <a:prstGeom prst="rect">
            <a:avLst/>
          </a:prstGeom>
          <a:solidFill>
            <a:schemeClr val="accent1">
              <a:lumMod val="40000"/>
              <a:lumOff val="60000"/>
            </a:schemeClr>
          </a:solidFill>
        </p:spPr>
      </p:pic>
      <p:sp>
        <p:nvSpPr>
          <p:cNvPr id="3" name="TextBox 2">
            <a:extLst>
              <a:ext uri="{FF2B5EF4-FFF2-40B4-BE49-F238E27FC236}">
                <a16:creationId xmlns:a16="http://schemas.microsoft.com/office/drawing/2014/main" id="{E7AFC54E-F467-4118-AC7F-F2E46D83729E}"/>
              </a:ext>
            </a:extLst>
          </p:cNvPr>
          <p:cNvSpPr txBox="1"/>
          <p:nvPr/>
        </p:nvSpPr>
        <p:spPr>
          <a:xfrm>
            <a:off x="152398" y="1312640"/>
            <a:ext cx="6059506" cy="553998"/>
          </a:xfrm>
          <a:prstGeom prst="rect">
            <a:avLst/>
          </a:prstGeom>
          <a:noFill/>
        </p:spPr>
        <p:txBody>
          <a:bodyPr wrap="square" rtlCol="0">
            <a:spAutoFit/>
          </a:bodyPr>
          <a:lstStyle/>
          <a:p>
            <a:r>
              <a:rPr lang="en-GB" sz="3000" u="sng" dirty="0"/>
              <a:t>Individual Question Breakdown cont.</a:t>
            </a:r>
          </a:p>
        </p:txBody>
      </p:sp>
      <p:sp>
        <p:nvSpPr>
          <p:cNvPr id="5" name="TextBox 4">
            <a:extLst>
              <a:ext uri="{FF2B5EF4-FFF2-40B4-BE49-F238E27FC236}">
                <a16:creationId xmlns:a16="http://schemas.microsoft.com/office/drawing/2014/main" id="{013F7EEA-3FDF-41A6-96B8-F470F5D1F9CB}"/>
              </a:ext>
            </a:extLst>
          </p:cNvPr>
          <p:cNvSpPr txBox="1"/>
          <p:nvPr/>
        </p:nvSpPr>
        <p:spPr>
          <a:xfrm>
            <a:off x="152398" y="1866638"/>
            <a:ext cx="11887204" cy="1754326"/>
          </a:xfrm>
          <a:prstGeom prst="rect">
            <a:avLst/>
          </a:prstGeom>
          <a:noFill/>
          <a:ln w="3175">
            <a:noFill/>
          </a:ln>
        </p:spPr>
        <p:txBody>
          <a:bodyPr wrap="square" rtlCol="0">
            <a:spAutoFit/>
          </a:bodyPr>
          <a:lstStyle/>
          <a:p>
            <a:r>
              <a:rPr lang="en-GB" b="1" dirty="0"/>
              <a:t>Question 8: </a:t>
            </a:r>
            <a:endParaRPr lang="en-GB" dirty="0"/>
          </a:p>
          <a:p>
            <a:r>
              <a:rPr lang="en-GB" sz="1800" b="0" i="0" u="none" strike="noStrike" baseline="0" dirty="0">
                <a:solidFill>
                  <a:srgbClr val="000000"/>
                </a:solidFill>
                <a:latin typeface="Calibri" panose="020F0502020204030204" pitchFamily="34" charset="0"/>
              </a:rPr>
              <a:t>The sale and supply of alcohol is an activity controlled by law. 	</a:t>
            </a:r>
          </a:p>
          <a:p>
            <a:r>
              <a:rPr lang="en-GB" sz="1800" b="0" i="0" u="none" strike="noStrike" baseline="0" dirty="0">
                <a:solidFill>
                  <a:srgbClr val="000000"/>
                </a:solidFill>
                <a:latin typeface="Calibri" panose="020F0502020204030204" pitchFamily="34" charset="0"/>
              </a:rPr>
              <a:t>(a) Explain what is meant by permitted hours on licensed premises. 		</a:t>
            </a:r>
            <a:r>
              <a:rPr lang="en-GB" sz="1800" b="1" i="0" u="none" strike="noStrike" baseline="0" dirty="0">
                <a:solidFill>
                  <a:srgbClr val="000000"/>
                </a:solidFill>
                <a:latin typeface="Calibri" panose="020F0502020204030204" pitchFamily="34" charset="0"/>
              </a:rPr>
              <a:t>[5 marks] </a:t>
            </a:r>
            <a:r>
              <a:rPr lang="en-GB" sz="1800" b="0" i="0" u="none" strike="noStrike" baseline="0" dirty="0">
                <a:solidFill>
                  <a:srgbClr val="000000"/>
                </a:solidFill>
                <a:latin typeface="Calibri" panose="020F0502020204030204" pitchFamily="34" charset="0"/>
              </a:rPr>
              <a:t>	</a:t>
            </a:r>
          </a:p>
          <a:p>
            <a:r>
              <a:rPr lang="en-GB" sz="1800" b="0" i="0" u="none" strike="noStrike" baseline="0" dirty="0">
                <a:solidFill>
                  <a:srgbClr val="000000"/>
                </a:solidFill>
                <a:latin typeface="Calibri" panose="020F0502020204030204" pitchFamily="34" charset="0"/>
              </a:rPr>
              <a:t>(b) Identify the persons to whom alcohol must not be sold. 		</a:t>
            </a:r>
            <a:r>
              <a:rPr lang="en-GB" sz="1800" b="1" i="0" u="none" strike="noStrike" baseline="0" dirty="0">
                <a:solidFill>
                  <a:srgbClr val="000000"/>
                </a:solidFill>
                <a:latin typeface="Calibri" panose="020F0502020204030204" pitchFamily="34" charset="0"/>
              </a:rPr>
              <a:t>[5 marks] </a:t>
            </a:r>
            <a:r>
              <a:rPr lang="en-GB" sz="1800" b="0" i="0" u="none" strike="noStrike" baseline="0" dirty="0">
                <a:solidFill>
                  <a:srgbClr val="000000"/>
                </a:solidFill>
                <a:latin typeface="Calibri" panose="020F0502020204030204" pitchFamily="34" charset="0"/>
              </a:rPr>
              <a:t>	</a:t>
            </a:r>
          </a:p>
          <a:p>
            <a:r>
              <a:rPr lang="en-GB" sz="1800" b="0" i="0" u="none" strike="noStrike" baseline="0" dirty="0">
                <a:solidFill>
                  <a:srgbClr val="000000"/>
                </a:solidFill>
                <a:latin typeface="Calibri" panose="020F0502020204030204" pitchFamily="34" charset="0"/>
              </a:rPr>
              <a:t>(c) Explain the legal position regarding the sale of draught beer. 		</a:t>
            </a:r>
            <a:r>
              <a:rPr lang="en-GB" sz="1800" b="1" i="0" u="none" strike="noStrike" baseline="0" dirty="0">
                <a:solidFill>
                  <a:srgbClr val="000000"/>
                </a:solidFill>
                <a:latin typeface="Calibri" panose="020F0502020204030204" pitchFamily="34" charset="0"/>
              </a:rPr>
              <a:t>[5 marks] </a:t>
            </a:r>
            <a:r>
              <a:rPr lang="en-GB" sz="1800" b="0" i="0" u="none" strike="noStrike" baseline="0" dirty="0">
                <a:solidFill>
                  <a:srgbClr val="000000"/>
                </a:solidFill>
                <a:latin typeface="Calibri" panose="020F0502020204030204" pitchFamily="34" charset="0"/>
              </a:rPr>
              <a:t>	</a:t>
            </a:r>
          </a:p>
          <a:p>
            <a:r>
              <a:rPr lang="en-GB" sz="1800" b="0" i="0" u="none" strike="noStrike" baseline="0" dirty="0">
                <a:solidFill>
                  <a:srgbClr val="000000"/>
                </a:solidFill>
                <a:latin typeface="Calibri" panose="020F0502020204030204" pitchFamily="34" charset="0"/>
              </a:rPr>
              <a:t>(d) State the licenses required for playing background music in a restaurant. 	</a:t>
            </a:r>
            <a:r>
              <a:rPr lang="en-GB" sz="1800" b="1" i="0" u="none" strike="noStrike" baseline="0" dirty="0">
                <a:solidFill>
                  <a:srgbClr val="000000"/>
                </a:solidFill>
                <a:latin typeface="Calibri" panose="020F0502020204030204" pitchFamily="34" charset="0"/>
              </a:rPr>
              <a:t>[5 marks] </a:t>
            </a:r>
            <a:r>
              <a:rPr lang="en-GB" sz="1800" b="0" i="0" u="none" strike="noStrike" baseline="0" dirty="0">
                <a:solidFill>
                  <a:srgbClr val="000000"/>
                </a:solidFill>
                <a:latin typeface="Calibri" panose="020F0502020204030204" pitchFamily="34" charset="0"/>
              </a:rPr>
              <a:t>	</a:t>
            </a:r>
          </a:p>
        </p:txBody>
      </p:sp>
      <p:sp>
        <p:nvSpPr>
          <p:cNvPr id="8" name="TextBox 7">
            <a:extLst>
              <a:ext uri="{FF2B5EF4-FFF2-40B4-BE49-F238E27FC236}">
                <a16:creationId xmlns:a16="http://schemas.microsoft.com/office/drawing/2014/main" id="{81D1F172-9BAF-47B4-81BD-DAE057B43613}"/>
              </a:ext>
            </a:extLst>
          </p:cNvPr>
          <p:cNvSpPr txBox="1"/>
          <p:nvPr/>
        </p:nvSpPr>
        <p:spPr>
          <a:xfrm>
            <a:off x="4152822" y="626682"/>
            <a:ext cx="10151165" cy="307777"/>
          </a:xfrm>
          <a:prstGeom prst="rect">
            <a:avLst/>
          </a:prstGeom>
          <a:noFill/>
        </p:spPr>
        <p:txBody>
          <a:bodyPr wrap="square" rtlCol="0">
            <a:spAutoFit/>
          </a:bodyPr>
          <a:lstStyle/>
          <a:p>
            <a:r>
              <a:rPr lang="en-GB" sz="1400" b="1" dirty="0"/>
              <a:t>Source: Principles of Hospitality Law, Michael </a:t>
            </a:r>
            <a:r>
              <a:rPr lang="en-GB" sz="1400" b="1" dirty="0" err="1"/>
              <a:t>Boella</a:t>
            </a:r>
            <a:r>
              <a:rPr lang="en-GB" sz="1400" b="1" dirty="0"/>
              <a:t> and Alan </a:t>
            </a:r>
            <a:r>
              <a:rPr lang="en-GB" sz="1400" b="1" dirty="0" err="1"/>
              <a:t>Pannett</a:t>
            </a:r>
            <a:r>
              <a:rPr lang="en-GB" sz="1400" b="1" dirty="0"/>
              <a:t>, </a:t>
            </a:r>
            <a:r>
              <a:rPr lang="en-GB" sz="1400" b="1" dirty="0">
                <a:solidFill>
                  <a:srgbClr val="0F1111"/>
                </a:solidFill>
                <a:latin typeface="Amazon Ember"/>
              </a:rPr>
              <a:t>Second</a:t>
            </a:r>
            <a:r>
              <a:rPr lang="en-GB" sz="1400" b="1" i="0" dirty="0">
                <a:solidFill>
                  <a:srgbClr val="0F1111"/>
                </a:solidFill>
                <a:effectLst/>
                <a:latin typeface="Amazon Ember"/>
              </a:rPr>
              <a:t> edition (1999), pp.244-261</a:t>
            </a:r>
            <a:endParaRPr lang="en-GB" sz="1400" b="1" dirty="0"/>
          </a:p>
        </p:txBody>
      </p:sp>
      <p:sp>
        <p:nvSpPr>
          <p:cNvPr id="10" name="TextBox 9">
            <a:extLst>
              <a:ext uri="{FF2B5EF4-FFF2-40B4-BE49-F238E27FC236}">
                <a16:creationId xmlns:a16="http://schemas.microsoft.com/office/drawing/2014/main" id="{768652C3-4A68-4F67-971A-627EE08BD173}"/>
              </a:ext>
            </a:extLst>
          </p:cNvPr>
          <p:cNvSpPr txBox="1"/>
          <p:nvPr/>
        </p:nvSpPr>
        <p:spPr>
          <a:xfrm>
            <a:off x="152398" y="3854072"/>
            <a:ext cx="11393610" cy="2923877"/>
          </a:xfrm>
          <a:prstGeom prst="rect">
            <a:avLst/>
          </a:prstGeom>
          <a:noFill/>
          <a:ln w="3175">
            <a:solidFill>
              <a:schemeClr val="tx1"/>
            </a:solidFill>
          </a:ln>
        </p:spPr>
        <p:txBody>
          <a:bodyPr wrap="square" rtlCol="0">
            <a:spAutoFit/>
          </a:bodyPr>
          <a:lstStyle/>
          <a:p>
            <a:r>
              <a:rPr lang="en-GB" sz="2000" i="1" dirty="0"/>
              <a:t>QUESTION 8(a) ANSWER EXAMPLE</a:t>
            </a:r>
            <a:r>
              <a:rPr lang="en-GB" sz="2000" b="1" dirty="0"/>
              <a:t>:</a:t>
            </a:r>
          </a:p>
          <a:p>
            <a:endParaRPr lang="en-GB" sz="2000" b="1" dirty="0"/>
          </a:p>
          <a:p>
            <a:pPr lvl="0"/>
            <a:r>
              <a:rPr lang="en-GB" dirty="0">
                <a:latin typeface="Calibri" panose="020F0502020204030204" pitchFamily="34" charset="0"/>
                <a:ea typeface="Calibri" panose="020F0502020204030204" pitchFamily="34" charset="0"/>
                <a:cs typeface="Times New Roman" panose="02020603050405020304" pitchFamily="18" charset="0"/>
              </a:rPr>
              <a:t>It is a criminal offence for licensed premises to sell or supply alcohol outside of certain hours, known as permitted hours. </a:t>
            </a:r>
            <a:r>
              <a:rPr lang="en-GB" b="1" dirty="0">
                <a:latin typeface="Calibri" panose="020F0502020204030204" pitchFamily="34" charset="0"/>
                <a:ea typeface="Calibri" panose="020F0502020204030204" pitchFamily="34" charset="0"/>
                <a:cs typeface="Times New Roman" panose="02020603050405020304" pitchFamily="18" charset="0"/>
              </a:rPr>
              <a:t>1 mark</a:t>
            </a:r>
            <a:r>
              <a:rPr lang="en-GB" dirty="0">
                <a:latin typeface="Calibri" panose="020F0502020204030204" pitchFamily="34" charset="0"/>
                <a:ea typeface="Calibri" panose="020F0502020204030204" pitchFamily="34" charset="0"/>
                <a:cs typeface="Times New Roman" panose="02020603050405020304" pitchFamily="18" charset="0"/>
              </a:rPr>
              <a:t> Under previous legislation, </a:t>
            </a:r>
            <a:r>
              <a:rPr lang="en-GB">
                <a:latin typeface="Calibri" panose="020F0502020204030204" pitchFamily="34" charset="0"/>
                <a:ea typeface="Calibri" panose="020F0502020204030204" pitchFamily="34" charset="0"/>
                <a:cs typeface="Times New Roman" panose="02020603050405020304" pitchFamily="18" charset="0"/>
              </a:rPr>
              <a:t>namely s.59 </a:t>
            </a:r>
            <a:r>
              <a:rPr lang="en-GB" dirty="0">
                <a:latin typeface="Calibri" panose="020F0502020204030204" pitchFamily="34" charset="0"/>
                <a:ea typeface="Calibri" panose="020F0502020204030204" pitchFamily="34" charset="0"/>
                <a:cs typeface="Times New Roman" panose="02020603050405020304" pitchFamily="18" charset="0"/>
              </a:rPr>
              <a:t>Licensing Act 1964 </a:t>
            </a:r>
            <a:r>
              <a:rPr lang="en-GB" b="1" dirty="0">
                <a:latin typeface="Calibri" panose="020F0502020204030204" pitchFamily="34" charset="0"/>
                <a:ea typeface="Calibri" panose="020F0502020204030204" pitchFamily="34" charset="0"/>
                <a:cs typeface="Times New Roman" panose="02020603050405020304" pitchFamily="18" charset="0"/>
              </a:rPr>
              <a:t>1 mark</a:t>
            </a:r>
            <a:r>
              <a:rPr lang="en-GB" dirty="0">
                <a:latin typeface="Calibri" panose="020F050202020403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Times New Roman" panose="02020603050405020304" pitchFamily="18" charset="0"/>
                <a:cs typeface="Calibri" panose="020F0502020204030204" pitchFamily="34" charset="0"/>
              </a:rPr>
              <a:t>permitted hours were set from 11am-11pm, with 20-minute drinking-up time allowed</a:t>
            </a: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 </a:t>
            </a:r>
            <a:r>
              <a:rPr lang="en-GB" dirty="0">
                <a:latin typeface="Calibri" panose="020F0502020204030204" pitchFamily="34" charset="0"/>
                <a:ea typeface="Calibri" panose="020F0502020204030204" pitchFamily="34" charset="0"/>
                <a:cs typeface="Times New Roman" panose="02020603050405020304" pitchFamily="18" charset="0"/>
              </a:rPr>
              <a:t>after hours and scope for food and entertainment extensions in operation. </a:t>
            </a:r>
            <a:r>
              <a:rPr lang="en-GB" b="1" dirty="0">
                <a:latin typeface="Calibri" panose="020F0502020204030204" pitchFamily="34" charset="0"/>
                <a:ea typeface="Calibri" panose="020F0502020204030204" pitchFamily="34" charset="0"/>
                <a:cs typeface="Times New Roman" panose="02020603050405020304" pitchFamily="18" charset="0"/>
              </a:rPr>
              <a:t>1 mark</a:t>
            </a:r>
          </a:p>
          <a:p>
            <a:pPr lvl="0"/>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en-GB" sz="1800" dirty="0">
                <a:effectLst/>
                <a:latin typeface="Calibri" panose="020F0502020204030204" pitchFamily="34" charset="0"/>
                <a:ea typeface="Calibri" panose="020F0502020204030204" pitchFamily="34" charset="0"/>
                <a:cs typeface="Times New Roman" panose="02020603050405020304" pitchFamily="18" charset="0"/>
              </a:rPr>
              <a:t>Legislation has since been updated and permitted hours fall within part of the Licensing Act 2003 </a:t>
            </a:r>
            <a:r>
              <a:rPr lang="en-GB" b="1" dirty="0">
                <a:latin typeface="Calibri" panose="020F0502020204030204" pitchFamily="34" charset="0"/>
                <a:ea typeface="Calibri" panose="020F0502020204030204" pitchFamily="34" charset="0"/>
                <a:cs typeface="Times New Roman" panose="02020603050405020304" pitchFamily="18" charset="0"/>
              </a:rPr>
              <a:t>1 mark</a:t>
            </a:r>
            <a:r>
              <a:rPr lang="en-GB" sz="1800" dirty="0">
                <a:effectLst/>
                <a:latin typeface="Calibri" panose="020F0502020204030204" pitchFamily="34" charset="0"/>
                <a:ea typeface="Calibri" panose="020F0502020204030204" pitchFamily="34" charset="0"/>
                <a:cs typeface="Times New Roman" panose="02020603050405020304" pitchFamily="18" charset="0"/>
              </a:rPr>
              <a:t>, which permits the 24 hour sale of alcohol. Hours are determined by the premises licence and hours differ among premises. </a:t>
            </a:r>
            <a:r>
              <a:rPr lang="en-GB" sz="1800" b="1" dirty="0">
                <a:effectLst/>
                <a:latin typeface="Calibri" panose="020F0502020204030204" pitchFamily="34" charset="0"/>
                <a:ea typeface="Calibri" panose="020F0502020204030204" pitchFamily="34" charset="0"/>
                <a:cs typeface="Times New Roman" panose="02020603050405020304" pitchFamily="18" charset="0"/>
              </a:rPr>
              <a:t>1 mark</a:t>
            </a:r>
          </a:p>
          <a:p>
            <a:pPr lvl="0"/>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Slide16">
            <a:hlinkClick r:id="" action="ppaction://media"/>
            <a:extLst>
              <a:ext uri="{FF2B5EF4-FFF2-40B4-BE49-F238E27FC236}">
                <a16:creationId xmlns:a16="http://schemas.microsoft.com/office/drawing/2014/main" id="{2EE99550-BE24-474D-8791-434471E6A67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2" y="80051"/>
            <a:ext cx="609600" cy="609600"/>
          </a:xfrm>
          <a:prstGeom prst="rect">
            <a:avLst/>
          </a:prstGeom>
        </p:spPr>
      </p:pic>
    </p:spTree>
    <p:extLst>
      <p:ext uri="{BB962C8B-B14F-4D97-AF65-F5344CB8AC3E}">
        <p14:creationId xmlns:p14="http://schemas.microsoft.com/office/powerpoint/2010/main" val="3599834699"/>
      </p:ext>
    </p:extLst>
  </p:cSld>
  <p:clrMapOvr>
    <a:masterClrMapping/>
  </p:clrMapOvr>
  <mc:AlternateContent xmlns:mc="http://schemas.openxmlformats.org/markup-compatibility/2006" xmlns:p14="http://schemas.microsoft.com/office/powerpoint/2010/main">
    <mc:Choice Requires="p14">
      <p:transition spd="slow" p14:dur="2000" advClick="0" advTm="45000"/>
    </mc:Choice>
    <mc:Fallback xmlns="">
      <p:transition spd="slow" advClick="0" advTm="4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182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C9CAAFA-DDEB-405B-B851-7D464AB2AF09}"/>
              </a:ext>
            </a:extLst>
          </p:cNvPr>
          <p:cNvPicPr>
            <a:picLocks noChangeAspect="1"/>
          </p:cNvPicPr>
          <p:nvPr/>
        </p:nvPicPr>
        <p:blipFill>
          <a:blip r:embed="rId4"/>
          <a:stretch>
            <a:fillRect/>
          </a:stretch>
        </p:blipFill>
        <p:spPr>
          <a:xfrm>
            <a:off x="807646" y="713203"/>
            <a:ext cx="1685925" cy="704850"/>
          </a:xfrm>
          <a:prstGeom prst="rect">
            <a:avLst/>
          </a:prstGeom>
          <a:solidFill>
            <a:schemeClr val="accent1">
              <a:lumMod val="40000"/>
              <a:lumOff val="60000"/>
            </a:schemeClr>
          </a:solidFill>
        </p:spPr>
      </p:pic>
      <p:sp>
        <p:nvSpPr>
          <p:cNvPr id="3" name="TextBox 2">
            <a:extLst>
              <a:ext uri="{FF2B5EF4-FFF2-40B4-BE49-F238E27FC236}">
                <a16:creationId xmlns:a16="http://schemas.microsoft.com/office/drawing/2014/main" id="{F176E29F-3BB4-4435-83A9-6D63BDE392ED}"/>
              </a:ext>
            </a:extLst>
          </p:cNvPr>
          <p:cNvSpPr txBox="1"/>
          <p:nvPr/>
        </p:nvSpPr>
        <p:spPr>
          <a:xfrm>
            <a:off x="3349616" y="211388"/>
            <a:ext cx="6059506" cy="553998"/>
          </a:xfrm>
          <a:prstGeom prst="rect">
            <a:avLst/>
          </a:prstGeom>
          <a:noFill/>
        </p:spPr>
        <p:txBody>
          <a:bodyPr wrap="square" rtlCol="0">
            <a:spAutoFit/>
          </a:bodyPr>
          <a:lstStyle/>
          <a:p>
            <a:r>
              <a:rPr lang="en-GB" sz="3000" u="sng" dirty="0"/>
              <a:t>Individual Question Breakdown cont.</a:t>
            </a:r>
          </a:p>
        </p:txBody>
      </p:sp>
      <p:sp>
        <p:nvSpPr>
          <p:cNvPr id="29" name="TextBox 28">
            <a:extLst>
              <a:ext uri="{FF2B5EF4-FFF2-40B4-BE49-F238E27FC236}">
                <a16:creationId xmlns:a16="http://schemas.microsoft.com/office/drawing/2014/main" id="{3BF66439-DD88-4480-9557-6BBC454652B2}"/>
              </a:ext>
            </a:extLst>
          </p:cNvPr>
          <p:cNvSpPr txBox="1"/>
          <p:nvPr/>
        </p:nvSpPr>
        <p:spPr>
          <a:xfrm>
            <a:off x="2857183" y="994700"/>
            <a:ext cx="3415749" cy="400110"/>
          </a:xfrm>
          <a:prstGeom prst="rect">
            <a:avLst/>
          </a:prstGeom>
          <a:noFill/>
        </p:spPr>
        <p:txBody>
          <a:bodyPr wrap="square" rtlCol="0">
            <a:spAutoFit/>
          </a:bodyPr>
          <a:lstStyle/>
          <a:p>
            <a:r>
              <a:rPr lang="en-GB" sz="2000" i="1" dirty="0"/>
              <a:t>QUESTION 8 – Candidate paper</a:t>
            </a:r>
            <a:endParaRPr lang="en-GB" sz="2000" b="1" dirty="0"/>
          </a:p>
        </p:txBody>
      </p:sp>
      <p:pic>
        <p:nvPicPr>
          <p:cNvPr id="5" name="Picture 4">
            <a:extLst>
              <a:ext uri="{FF2B5EF4-FFF2-40B4-BE49-F238E27FC236}">
                <a16:creationId xmlns:a16="http://schemas.microsoft.com/office/drawing/2014/main" id="{E0C7FE16-EC5C-4A3D-B237-71A0AB996653}"/>
              </a:ext>
            </a:extLst>
          </p:cNvPr>
          <p:cNvPicPr>
            <a:picLocks noChangeAspect="1"/>
          </p:cNvPicPr>
          <p:nvPr/>
        </p:nvPicPr>
        <p:blipFill>
          <a:blip r:embed="rId5"/>
          <a:stretch>
            <a:fillRect/>
          </a:stretch>
        </p:blipFill>
        <p:spPr>
          <a:xfrm>
            <a:off x="193284" y="1418053"/>
            <a:ext cx="3865308" cy="4968460"/>
          </a:xfrm>
          <a:prstGeom prst="rect">
            <a:avLst/>
          </a:prstGeom>
        </p:spPr>
      </p:pic>
      <p:pic>
        <p:nvPicPr>
          <p:cNvPr id="7" name="Picture 6">
            <a:extLst>
              <a:ext uri="{FF2B5EF4-FFF2-40B4-BE49-F238E27FC236}">
                <a16:creationId xmlns:a16="http://schemas.microsoft.com/office/drawing/2014/main" id="{ED4D6CF8-36EA-4E17-A954-DBA7A02AB806}"/>
              </a:ext>
            </a:extLst>
          </p:cNvPr>
          <p:cNvPicPr>
            <a:picLocks noChangeAspect="1"/>
          </p:cNvPicPr>
          <p:nvPr/>
        </p:nvPicPr>
        <p:blipFill>
          <a:blip r:embed="rId6"/>
          <a:stretch>
            <a:fillRect/>
          </a:stretch>
        </p:blipFill>
        <p:spPr>
          <a:xfrm>
            <a:off x="4058592" y="1394810"/>
            <a:ext cx="4286250" cy="1400175"/>
          </a:xfrm>
          <a:prstGeom prst="rect">
            <a:avLst/>
          </a:prstGeom>
        </p:spPr>
      </p:pic>
      <p:sp>
        <p:nvSpPr>
          <p:cNvPr id="21" name="TextBox 20">
            <a:extLst>
              <a:ext uri="{FF2B5EF4-FFF2-40B4-BE49-F238E27FC236}">
                <a16:creationId xmlns:a16="http://schemas.microsoft.com/office/drawing/2014/main" id="{B5552F9D-E2F8-4650-B132-226A3773A5F9}"/>
              </a:ext>
            </a:extLst>
          </p:cNvPr>
          <p:cNvSpPr txBox="1"/>
          <p:nvPr/>
        </p:nvSpPr>
        <p:spPr>
          <a:xfrm>
            <a:off x="4454418" y="2897047"/>
            <a:ext cx="7432781" cy="2154436"/>
          </a:xfrm>
          <a:prstGeom prst="rect">
            <a:avLst/>
          </a:prstGeom>
          <a:noFill/>
        </p:spPr>
        <p:txBody>
          <a:bodyPr wrap="square" rtlCol="0">
            <a:spAutoFit/>
          </a:bodyPr>
          <a:lstStyle/>
          <a:p>
            <a:r>
              <a:rPr lang="en-GB" b="1" dirty="0"/>
              <a:t>Areas of good practice:                                   Areas for candidate development:</a:t>
            </a:r>
          </a:p>
          <a:p>
            <a:endParaRPr lang="en-GB" b="1" dirty="0"/>
          </a:p>
          <a:p>
            <a:r>
              <a:rPr lang="en-GB" sz="1400" dirty="0"/>
              <a:t>Competent textbook revision in relation</a:t>
            </a:r>
          </a:p>
          <a:p>
            <a:r>
              <a:rPr lang="en-GB" sz="1400" dirty="0"/>
              <a:t>to permitted hours, prohibited sale and </a:t>
            </a:r>
          </a:p>
          <a:p>
            <a:r>
              <a:rPr lang="en-GB" sz="1400" dirty="0"/>
              <a:t>specific legalities of selling draught beer</a:t>
            </a:r>
          </a:p>
          <a:p>
            <a:r>
              <a:rPr lang="en-GB" sz="1400" dirty="0"/>
              <a:t>				         </a:t>
            </a:r>
          </a:p>
          <a:p>
            <a:r>
              <a:rPr lang="en-GB" sz="1400" dirty="0"/>
              <a:t>                                                                                                     Add depth and detail to knowledge of legal             </a:t>
            </a:r>
          </a:p>
          <a:p>
            <a:r>
              <a:rPr lang="en-GB" sz="1400" dirty="0"/>
              <a:t>                                                                                                     provisions regarding music licensing</a:t>
            </a:r>
          </a:p>
          <a:p>
            <a:endParaRPr lang="en-GB" sz="1400" dirty="0"/>
          </a:p>
        </p:txBody>
      </p:sp>
      <p:sp>
        <p:nvSpPr>
          <p:cNvPr id="23" name="TextBox 22">
            <a:extLst>
              <a:ext uri="{FF2B5EF4-FFF2-40B4-BE49-F238E27FC236}">
                <a16:creationId xmlns:a16="http://schemas.microsoft.com/office/drawing/2014/main" id="{072460F3-4DA4-4FB8-8490-9BFB4C4B55AE}"/>
              </a:ext>
            </a:extLst>
          </p:cNvPr>
          <p:cNvSpPr txBox="1"/>
          <p:nvPr/>
        </p:nvSpPr>
        <p:spPr>
          <a:xfrm>
            <a:off x="4058592" y="5709411"/>
            <a:ext cx="10151165" cy="307777"/>
          </a:xfrm>
          <a:prstGeom prst="rect">
            <a:avLst/>
          </a:prstGeom>
          <a:noFill/>
        </p:spPr>
        <p:txBody>
          <a:bodyPr wrap="square" rtlCol="0">
            <a:spAutoFit/>
          </a:bodyPr>
          <a:lstStyle/>
          <a:p>
            <a:r>
              <a:rPr lang="en-GB" sz="1400" b="1" dirty="0"/>
              <a:t>Source: Principles of Hospitality Law, Michael </a:t>
            </a:r>
            <a:r>
              <a:rPr lang="en-GB" sz="1400" b="1" dirty="0" err="1"/>
              <a:t>Boella</a:t>
            </a:r>
            <a:r>
              <a:rPr lang="en-GB" sz="1400" b="1" dirty="0"/>
              <a:t> and Alan </a:t>
            </a:r>
            <a:r>
              <a:rPr lang="en-GB" sz="1400" b="1" dirty="0" err="1"/>
              <a:t>Pannett</a:t>
            </a:r>
            <a:r>
              <a:rPr lang="en-GB" sz="1400" b="1" dirty="0"/>
              <a:t>, </a:t>
            </a:r>
            <a:r>
              <a:rPr lang="en-GB" sz="1400" b="1" dirty="0">
                <a:solidFill>
                  <a:srgbClr val="0F1111"/>
                </a:solidFill>
                <a:latin typeface="Amazon Ember"/>
              </a:rPr>
              <a:t>Second</a:t>
            </a:r>
            <a:r>
              <a:rPr lang="en-GB" sz="1400" b="1" i="0" dirty="0">
                <a:solidFill>
                  <a:srgbClr val="0F1111"/>
                </a:solidFill>
                <a:effectLst/>
                <a:latin typeface="Amazon Ember"/>
              </a:rPr>
              <a:t> edition (1999), pp.244-261</a:t>
            </a:r>
            <a:endParaRPr lang="en-GB" sz="1400" b="1" dirty="0"/>
          </a:p>
        </p:txBody>
      </p:sp>
      <p:pic>
        <p:nvPicPr>
          <p:cNvPr id="4" name="Slide17">
            <a:hlinkClick r:id="" action="ppaction://media"/>
            <a:extLst>
              <a:ext uri="{FF2B5EF4-FFF2-40B4-BE49-F238E27FC236}">
                <a16:creationId xmlns:a16="http://schemas.microsoft.com/office/drawing/2014/main" id="{E31BE350-6D4B-48EE-BD7D-46375DA11BA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079554" y="183587"/>
            <a:ext cx="609600" cy="609600"/>
          </a:xfrm>
          <a:prstGeom prst="rect">
            <a:avLst/>
          </a:prstGeom>
        </p:spPr>
      </p:pic>
    </p:spTree>
    <p:extLst>
      <p:ext uri="{BB962C8B-B14F-4D97-AF65-F5344CB8AC3E}">
        <p14:creationId xmlns:p14="http://schemas.microsoft.com/office/powerpoint/2010/main" val="3680165538"/>
      </p:ext>
    </p:extLst>
  </p:cSld>
  <p:clrMapOvr>
    <a:masterClrMapping/>
  </p:clrMapOvr>
  <mc:AlternateContent xmlns:mc="http://schemas.openxmlformats.org/markup-compatibility/2006" xmlns:p14="http://schemas.microsoft.com/office/powerpoint/2010/main">
    <mc:Choice Requires="p14">
      <p:transition spd="slow" p14:dur="2000" advClick="0" advTm="58000"/>
    </mc:Choice>
    <mc:Fallback xmlns="">
      <p:transition spd="slow" advClick="0" advTm="58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408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324ED58-1021-4D73-B50E-4289FB201963}"/>
              </a:ext>
            </a:extLst>
          </p:cNvPr>
          <p:cNvPicPr>
            <a:picLocks noChangeAspect="1"/>
          </p:cNvPicPr>
          <p:nvPr/>
        </p:nvPicPr>
        <p:blipFill>
          <a:blip r:embed="rId4"/>
          <a:stretch>
            <a:fillRect/>
          </a:stretch>
        </p:blipFill>
        <p:spPr>
          <a:xfrm>
            <a:off x="807646" y="713203"/>
            <a:ext cx="1685925" cy="704850"/>
          </a:xfrm>
          <a:prstGeom prst="rect">
            <a:avLst/>
          </a:prstGeom>
          <a:solidFill>
            <a:schemeClr val="accent1">
              <a:lumMod val="40000"/>
              <a:lumOff val="60000"/>
            </a:schemeClr>
          </a:solidFill>
        </p:spPr>
      </p:pic>
      <p:sp>
        <p:nvSpPr>
          <p:cNvPr id="5" name="TextBox 4">
            <a:extLst>
              <a:ext uri="{FF2B5EF4-FFF2-40B4-BE49-F238E27FC236}">
                <a16:creationId xmlns:a16="http://schemas.microsoft.com/office/drawing/2014/main" id="{2B756C4E-0B2B-4347-8FDE-D7F982CAF76A}"/>
              </a:ext>
            </a:extLst>
          </p:cNvPr>
          <p:cNvSpPr txBox="1"/>
          <p:nvPr/>
        </p:nvSpPr>
        <p:spPr>
          <a:xfrm>
            <a:off x="580444" y="1500196"/>
            <a:ext cx="5412392" cy="553998"/>
          </a:xfrm>
          <a:prstGeom prst="rect">
            <a:avLst/>
          </a:prstGeom>
          <a:solidFill>
            <a:schemeClr val="accent1">
              <a:lumMod val="20000"/>
              <a:lumOff val="80000"/>
            </a:schemeClr>
          </a:solidFill>
        </p:spPr>
        <p:txBody>
          <a:bodyPr wrap="square" rtlCol="0">
            <a:spAutoFit/>
          </a:bodyPr>
          <a:lstStyle/>
          <a:p>
            <a:r>
              <a:rPr lang="en-GB" sz="3000" u="sng" dirty="0"/>
              <a:t>Recommendations</a:t>
            </a:r>
          </a:p>
        </p:txBody>
      </p:sp>
      <p:sp>
        <p:nvSpPr>
          <p:cNvPr id="6" name="TextBox 5">
            <a:extLst>
              <a:ext uri="{FF2B5EF4-FFF2-40B4-BE49-F238E27FC236}">
                <a16:creationId xmlns:a16="http://schemas.microsoft.com/office/drawing/2014/main" id="{EC4B4DBA-F1D6-40C3-9628-6969A5A8634D}"/>
              </a:ext>
            </a:extLst>
          </p:cNvPr>
          <p:cNvSpPr txBox="1"/>
          <p:nvPr/>
        </p:nvSpPr>
        <p:spPr>
          <a:xfrm>
            <a:off x="239149" y="2149019"/>
            <a:ext cx="11507373" cy="4708981"/>
          </a:xfrm>
          <a:prstGeom prst="rect">
            <a:avLst/>
          </a:prstGeom>
          <a:noFill/>
        </p:spPr>
        <p:txBody>
          <a:bodyPr wrap="square" rtlCol="0">
            <a:spAutoFit/>
          </a:bodyPr>
          <a:lstStyle/>
          <a:p>
            <a:pPr marL="285750" indent="-285750">
              <a:buFont typeface="Arial" panose="020B0604020202020204" pitchFamily="34" charset="0"/>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Consider taking a few minutes to comprehensively review the question paper. For example, it may be helpful to read a multi-part or cas</a:t>
            </a:r>
            <a:r>
              <a:rPr lang="en-GB" sz="2000" dirty="0">
                <a:latin typeface="Calibri" panose="020F0502020204030204" pitchFamily="34" charset="0"/>
                <a:ea typeface="Calibri" panose="020F0502020204030204" pitchFamily="34" charset="0"/>
                <a:cs typeface="Times New Roman" panose="02020603050405020304" pitchFamily="18" charset="0"/>
              </a:rPr>
              <a:t>e study </a:t>
            </a:r>
            <a:r>
              <a:rPr lang="en-GB" sz="2000" dirty="0">
                <a:effectLst/>
                <a:latin typeface="Calibri" panose="020F0502020204030204" pitchFamily="34" charset="0"/>
                <a:ea typeface="Calibri" panose="020F0502020204030204" pitchFamily="34" charset="0"/>
                <a:cs typeface="Times New Roman" panose="02020603050405020304" pitchFamily="18" charset="0"/>
              </a:rPr>
              <a:t>question more than once to fully assimilate its demands. It might also be useful to underline parts of a question to keep on topic, in addition to making a few notes on scrap paper to help structure an answer. However, be mindful to keep the planning process to a few minutes. </a:t>
            </a:r>
          </a:p>
          <a:p>
            <a:pPr marL="285750" indent="-285750">
              <a:buFont typeface="Arial" panose="020B0604020202020204" pitchFamily="34" charset="0"/>
              <a:buChar char="•"/>
            </a:pP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Use past papers and sample answers as a revision guide only. Although a question may be similar to one set in a previous year’s examination, the areas of law covered within Hotel &amp; Catering law are multi-faceted and contain different legal topics.</a:t>
            </a:r>
          </a:p>
          <a:p>
            <a:pPr marL="285750" indent="-285750">
              <a:buFont typeface="Arial" panose="020B0604020202020204" pitchFamily="34" charset="0"/>
              <a:buChar char="•"/>
            </a:pP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Exercise economical judgement when citing legislation or case law. For example, candidates are not required to write out entire legislative provisions or lengthy accounts detailing the facts of a case. Instead, candidates must </a:t>
            </a:r>
            <a:r>
              <a:rPr lang="en-GB" sz="2000" dirty="0">
                <a:latin typeface="Calibri" panose="020F0502020204030204" pitchFamily="34" charset="0"/>
                <a:ea typeface="Calibri" panose="020F0502020204030204" pitchFamily="34" charset="0"/>
                <a:cs typeface="Times New Roman" panose="02020603050405020304" pitchFamily="18" charset="0"/>
              </a:rPr>
              <a:t>succinctly cite the relevant law and </a:t>
            </a:r>
            <a:r>
              <a:rPr lang="en-GB" sz="2000" dirty="0">
                <a:effectLst/>
                <a:latin typeface="Calibri" panose="020F0502020204030204" pitchFamily="34" charset="0"/>
                <a:ea typeface="Calibri" panose="020F0502020204030204" pitchFamily="34" charset="0"/>
                <a:cs typeface="Times New Roman" panose="02020603050405020304" pitchFamily="18" charset="0"/>
              </a:rPr>
              <a:t>apply their knowledge to the question set. It is possible to secure marks for methodology and reasoning, in the absence of forgotten legislation and case law.</a:t>
            </a:r>
          </a:p>
          <a:p>
            <a:pPr marL="285750" indent="-285750">
              <a:buFont typeface="Arial" panose="020B0604020202020204" pitchFamily="34" charset="0"/>
              <a:buChar char="•"/>
            </a:pP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Slide18">
            <a:hlinkClick r:id="" action="ppaction://media"/>
            <a:extLst>
              <a:ext uri="{FF2B5EF4-FFF2-40B4-BE49-F238E27FC236}">
                <a16:creationId xmlns:a16="http://schemas.microsoft.com/office/drawing/2014/main" id="{B6AB3630-A657-43B3-A7DA-7FB5E84BDC8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079554" y="268458"/>
            <a:ext cx="609600" cy="609600"/>
          </a:xfrm>
          <a:prstGeom prst="rect">
            <a:avLst/>
          </a:prstGeom>
        </p:spPr>
      </p:pic>
    </p:spTree>
    <p:extLst>
      <p:ext uri="{BB962C8B-B14F-4D97-AF65-F5344CB8AC3E}">
        <p14:creationId xmlns:p14="http://schemas.microsoft.com/office/powerpoint/2010/main" val="1001692040"/>
      </p:ext>
    </p:extLst>
  </p:cSld>
  <p:clrMapOvr>
    <a:masterClrMapping/>
  </p:clrMapOvr>
  <mc:AlternateContent xmlns:mc="http://schemas.openxmlformats.org/markup-compatibility/2006" xmlns:p14="http://schemas.microsoft.com/office/powerpoint/2010/main">
    <mc:Choice Requires="p14">
      <p:transition spd="slow" p14:dur="2000" advClick="0" advTm="74000"/>
    </mc:Choice>
    <mc:Fallback xmlns="">
      <p:transition spd="slow" advClick="0" advTm="7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064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0AE4FCB-5444-4F4E-B0AE-72B8536EEE63}"/>
              </a:ext>
            </a:extLst>
          </p:cNvPr>
          <p:cNvPicPr>
            <a:picLocks noChangeAspect="1"/>
          </p:cNvPicPr>
          <p:nvPr/>
        </p:nvPicPr>
        <p:blipFill>
          <a:blip r:embed="rId4"/>
          <a:stretch>
            <a:fillRect/>
          </a:stretch>
        </p:blipFill>
        <p:spPr>
          <a:xfrm>
            <a:off x="807646" y="713203"/>
            <a:ext cx="1685925" cy="704850"/>
          </a:xfrm>
          <a:prstGeom prst="rect">
            <a:avLst/>
          </a:prstGeom>
          <a:solidFill>
            <a:schemeClr val="accent1">
              <a:lumMod val="40000"/>
              <a:lumOff val="60000"/>
            </a:schemeClr>
          </a:solidFill>
        </p:spPr>
      </p:pic>
      <p:sp>
        <p:nvSpPr>
          <p:cNvPr id="4" name="TextBox 3">
            <a:extLst>
              <a:ext uri="{FF2B5EF4-FFF2-40B4-BE49-F238E27FC236}">
                <a16:creationId xmlns:a16="http://schemas.microsoft.com/office/drawing/2014/main" id="{96D98FBF-F5D7-4583-A6FA-6EE9532D4D21}"/>
              </a:ext>
            </a:extLst>
          </p:cNvPr>
          <p:cNvSpPr txBox="1"/>
          <p:nvPr/>
        </p:nvSpPr>
        <p:spPr>
          <a:xfrm>
            <a:off x="4625008" y="1032192"/>
            <a:ext cx="7566992" cy="769441"/>
          </a:xfrm>
          <a:prstGeom prst="rect">
            <a:avLst/>
          </a:prstGeom>
          <a:solidFill>
            <a:schemeClr val="accent1">
              <a:lumMod val="20000"/>
              <a:lumOff val="80000"/>
            </a:schemeClr>
          </a:solidFill>
        </p:spPr>
        <p:txBody>
          <a:bodyPr wrap="square" rtlCol="0">
            <a:spAutoFit/>
          </a:bodyPr>
          <a:lstStyle/>
          <a:p>
            <a:r>
              <a:rPr lang="en-GB" sz="4400" b="1" dirty="0"/>
              <a:t>Summary:</a:t>
            </a:r>
          </a:p>
        </p:txBody>
      </p:sp>
      <p:sp>
        <p:nvSpPr>
          <p:cNvPr id="5" name="TextBox 4">
            <a:extLst>
              <a:ext uri="{FF2B5EF4-FFF2-40B4-BE49-F238E27FC236}">
                <a16:creationId xmlns:a16="http://schemas.microsoft.com/office/drawing/2014/main" id="{439421F2-3DD0-48C1-A9D2-4C1C3E133F71}"/>
              </a:ext>
            </a:extLst>
          </p:cNvPr>
          <p:cNvSpPr txBox="1"/>
          <p:nvPr/>
        </p:nvSpPr>
        <p:spPr>
          <a:xfrm>
            <a:off x="145366" y="1703159"/>
            <a:ext cx="11901268" cy="6494085"/>
          </a:xfrm>
          <a:prstGeom prst="rect">
            <a:avLst/>
          </a:prstGeom>
          <a:noFill/>
        </p:spPr>
        <p:txBody>
          <a:bodyPr wrap="square" rtlCol="0">
            <a:spAutoFit/>
          </a:bodyPr>
          <a:lstStyle/>
          <a:p>
            <a:pPr marL="457200" indent="-457200">
              <a:buFont typeface="Arial" panose="020B0604020202020204" pitchFamily="34" charset="0"/>
              <a:buChar char="•"/>
            </a:pPr>
            <a:r>
              <a:rPr lang="en-GB" b="1" u="sng" dirty="0"/>
              <a:t>Examination areas where candidates showed good practice</a:t>
            </a:r>
          </a:p>
          <a:p>
            <a:r>
              <a:rPr lang="en-GB" dirty="0"/>
              <a:t>	- Gross Misconduct</a:t>
            </a:r>
          </a:p>
          <a:p>
            <a:r>
              <a:rPr lang="en-GB" dirty="0"/>
              <a:t>	- Fire safety legislation</a:t>
            </a:r>
          </a:p>
          <a:p>
            <a:r>
              <a:rPr lang="en-GB" dirty="0"/>
              <a:t>	- An employer’s health, safety and welfare responsibilities in the workplace</a:t>
            </a:r>
          </a:p>
          <a:p>
            <a:r>
              <a:rPr lang="en-GB" dirty="0"/>
              <a:t>	- Protected characteristics under disability legislation</a:t>
            </a:r>
          </a:p>
          <a:p>
            <a:r>
              <a:rPr lang="en-GB" dirty="0"/>
              <a:t>	- Prohibited sale of alcohol</a:t>
            </a:r>
          </a:p>
          <a:p>
            <a:endParaRPr lang="en-GB" dirty="0"/>
          </a:p>
          <a:p>
            <a:pPr marL="457200" indent="-457200">
              <a:buFont typeface="Arial" panose="020B0604020202020204" pitchFamily="34" charset="0"/>
              <a:buChar char="•"/>
            </a:pPr>
            <a:r>
              <a:rPr lang="en-GB" b="1" u="sng" dirty="0"/>
              <a:t>Examination areas for candidate development</a:t>
            </a:r>
          </a:p>
          <a:p>
            <a:r>
              <a:rPr lang="en-GB" dirty="0"/>
              <a:t>	- The Sale of Goods Act 1979</a:t>
            </a:r>
          </a:p>
          <a:p>
            <a:r>
              <a:rPr lang="en-GB" dirty="0"/>
              <a:t>	- Breach of The Sale of Goods Act 1979</a:t>
            </a:r>
          </a:p>
          <a:p>
            <a:r>
              <a:rPr lang="en-GB" dirty="0"/>
              <a:t>	- Advantages and Disadvantages of setting up and running a limited company</a:t>
            </a:r>
          </a:p>
          <a:p>
            <a:r>
              <a:rPr lang="en-GB" dirty="0"/>
              <a:t>	- Permitted hours on licensed premises; the sale of draught beer; music licensing in a restaurant setting</a:t>
            </a:r>
          </a:p>
          <a:p>
            <a:endParaRPr lang="en-GB" dirty="0"/>
          </a:p>
          <a:p>
            <a:pPr marL="457200" indent="-457200">
              <a:buFont typeface="Arial" panose="020B0604020202020204" pitchFamily="34" charset="0"/>
              <a:buChar char="•"/>
            </a:pPr>
            <a:r>
              <a:rPr lang="en-GB" b="1" u="sng" dirty="0"/>
              <a:t>Individual question breakdown</a:t>
            </a:r>
          </a:p>
          <a:p>
            <a:r>
              <a:rPr lang="en-GB" dirty="0"/>
              <a:t>	Engaged with the specific demands of each question set within March 2021 examination paper</a:t>
            </a:r>
          </a:p>
          <a:p>
            <a:pPr marL="457200" indent="-457200">
              <a:buFont typeface="Arial" panose="020B0604020202020204" pitchFamily="34" charset="0"/>
              <a:buChar char="•"/>
            </a:pPr>
            <a:endParaRPr lang="en-GB" dirty="0"/>
          </a:p>
          <a:p>
            <a:pPr marL="457200" indent="-457200">
              <a:buFont typeface="Arial" panose="020B0604020202020204" pitchFamily="34" charset="0"/>
              <a:buChar char="•"/>
            </a:pPr>
            <a:r>
              <a:rPr lang="en-GB" b="1" u="sng" dirty="0"/>
              <a:t>Recommendations</a:t>
            </a:r>
          </a:p>
          <a:p>
            <a:r>
              <a:rPr lang="en-GB" b="1" dirty="0"/>
              <a:t>	</a:t>
            </a:r>
            <a:r>
              <a:rPr lang="en-GB" dirty="0"/>
              <a:t>Planning; past papers; keeping on-topic</a:t>
            </a:r>
            <a:endParaRPr lang="en-GB" b="1" dirty="0"/>
          </a:p>
          <a:p>
            <a:endParaRPr lang="en-GB" sz="3000" dirty="0"/>
          </a:p>
          <a:p>
            <a:endParaRPr lang="en-GB" sz="3000" dirty="0"/>
          </a:p>
          <a:p>
            <a:pPr marL="457200" indent="-457200">
              <a:buFont typeface="Arial" panose="020B0604020202020204" pitchFamily="34" charset="0"/>
              <a:buChar char="•"/>
            </a:pPr>
            <a:endParaRPr lang="en-GB" sz="3200" b="1" dirty="0"/>
          </a:p>
        </p:txBody>
      </p:sp>
      <p:pic>
        <p:nvPicPr>
          <p:cNvPr id="2" name="Slide19">
            <a:hlinkClick r:id="" action="ppaction://media"/>
            <a:extLst>
              <a:ext uri="{FF2B5EF4-FFF2-40B4-BE49-F238E27FC236}">
                <a16:creationId xmlns:a16="http://schemas.microsoft.com/office/drawing/2014/main" id="{4A8E852D-9445-49D6-9EF8-7CAEB6E7CDB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79126" y="280039"/>
            <a:ext cx="609600" cy="609600"/>
          </a:xfrm>
          <a:prstGeom prst="rect">
            <a:avLst/>
          </a:prstGeom>
        </p:spPr>
      </p:pic>
    </p:spTree>
    <p:extLst>
      <p:ext uri="{BB962C8B-B14F-4D97-AF65-F5344CB8AC3E}">
        <p14:creationId xmlns:p14="http://schemas.microsoft.com/office/powerpoint/2010/main" val="1797485323"/>
      </p:ext>
    </p:extLst>
  </p:cSld>
  <p:clrMapOvr>
    <a:masterClrMapping/>
  </p:clrMapOvr>
  <mc:AlternateContent xmlns:mc="http://schemas.openxmlformats.org/markup-compatibility/2006" xmlns:p14="http://schemas.microsoft.com/office/powerpoint/2010/main">
    <mc:Choice Requires="p14">
      <p:transition spd="slow" p14:dur="2000" advClick="0" advTm="20000"/>
    </mc:Choice>
    <mc:Fallback xmlns="">
      <p:transition spd="slow" advClick="0" advTm="2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72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7174D41-46B7-4D87-BF30-3A75B799C810}"/>
              </a:ext>
            </a:extLst>
          </p:cNvPr>
          <p:cNvSpPr txBox="1"/>
          <p:nvPr/>
        </p:nvSpPr>
        <p:spPr>
          <a:xfrm>
            <a:off x="4625008" y="3729503"/>
            <a:ext cx="7566992" cy="461665"/>
          </a:xfrm>
          <a:prstGeom prst="rect">
            <a:avLst/>
          </a:prstGeom>
          <a:noFill/>
        </p:spPr>
        <p:txBody>
          <a:bodyPr wrap="square" rtlCol="0">
            <a:spAutoFit/>
          </a:bodyPr>
          <a:lstStyle/>
          <a:p>
            <a:r>
              <a:rPr lang="en-GB" sz="2400" b="1" dirty="0"/>
              <a:t>Hotel &amp; Catering Law</a:t>
            </a:r>
          </a:p>
        </p:txBody>
      </p:sp>
      <p:sp>
        <p:nvSpPr>
          <p:cNvPr id="7" name="TextBox 6">
            <a:extLst>
              <a:ext uri="{FF2B5EF4-FFF2-40B4-BE49-F238E27FC236}">
                <a16:creationId xmlns:a16="http://schemas.microsoft.com/office/drawing/2014/main" id="{84BE29AF-003D-49F7-93ED-66130F9D6A55}"/>
              </a:ext>
            </a:extLst>
          </p:cNvPr>
          <p:cNvSpPr txBox="1"/>
          <p:nvPr/>
        </p:nvSpPr>
        <p:spPr>
          <a:xfrm>
            <a:off x="4177994" y="3959733"/>
            <a:ext cx="7566992" cy="707886"/>
          </a:xfrm>
          <a:prstGeom prst="rect">
            <a:avLst/>
          </a:prstGeom>
          <a:noFill/>
        </p:spPr>
        <p:txBody>
          <a:bodyPr wrap="square" rtlCol="0">
            <a:spAutoFit/>
          </a:bodyPr>
          <a:lstStyle/>
          <a:p>
            <a:r>
              <a:rPr lang="en-GB" sz="4000" dirty="0"/>
              <a:t>       </a:t>
            </a:r>
            <a:r>
              <a:rPr lang="en-GB" sz="2000" dirty="0"/>
              <a:t>An Examiner Guide</a:t>
            </a:r>
          </a:p>
        </p:txBody>
      </p:sp>
      <p:sp>
        <p:nvSpPr>
          <p:cNvPr id="8" name="TextBox 7">
            <a:extLst>
              <a:ext uri="{FF2B5EF4-FFF2-40B4-BE49-F238E27FC236}">
                <a16:creationId xmlns:a16="http://schemas.microsoft.com/office/drawing/2014/main" id="{EEEC1732-2264-4B84-A999-0A094209BF0C}"/>
              </a:ext>
            </a:extLst>
          </p:cNvPr>
          <p:cNvSpPr txBox="1"/>
          <p:nvPr/>
        </p:nvSpPr>
        <p:spPr>
          <a:xfrm>
            <a:off x="4544846" y="4350636"/>
            <a:ext cx="5203045" cy="707886"/>
          </a:xfrm>
          <a:prstGeom prst="rect">
            <a:avLst/>
          </a:prstGeom>
          <a:noFill/>
        </p:spPr>
        <p:txBody>
          <a:bodyPr wrap="square" rtlCol="0">
            <a:spAutoFit/>
          </a:bodyPr>
          <a:lstStyle/>
          <a:p>
            <a:r>
              <a:rPr lang="en-GB" sz="4000" dirty="0"/>
              <a:t>      </a:t>
            </a:r>
            <a:r>
              <a:rPr lang="en-GB" sz="1600" dirty="0"/>
              <a:t>March 2021 series</a:t>
            </a:r>
          </a:p>
        </p:txBody>
      </p:sp>
      <p:pic>
        <p:nvPicPr>
          <p:cNvPr id="10" name="Picture 9">
            <a:extLst>
              <a:ext uri="{FF2B5EF4-FFF2-40B4-BE49-F238E27FC236}">
                <a16:creationId xmlns:a16="http://schemas.microsoft.com/office/drawing/2014/main" id="{DC9E3021-A559-42DF-ACA6-26F0573AB78B}"/>
              </a:ext>
            </a:extLst>
          </p:cNvPr>
          <p:cNvPicPr>
            <a:picLocks noChangeAspect="1"/>
          </p:cNvPicPr>
          <p:nvPr/>
        </p:nvPicPr>
        <p:blipFill>
          <a:blip r:embed="rId4"/>
          <a:stretch>
            <a:fillRect/>
          </a:stretch>
        </p:blipFill>
        <p:spPr>
          <a:xfrm>
            <a:off x="807646" y="713203"/>
            <a:ext cx="1685925" cy="704850"/>
          </a:xfrm>
          <a:prstGeom prst="rect">
            <a:avLst/>
          </a:prstGeom>
          <a:solidFill>
            <a:schemeClr val="accent1">
              <a:lumMod val="40000"/>
              <a:lumOff val="60000"/>
            </a:schemeClr>
          </a:solidFill>
        </p:spPr>
      </p:pic>
      <p:sp>
        <p:nvSpPr>
          <p:cNvPr id="9" name="TextBox 8">
            <a:extLst>
              <a:ext uri="{FF2B5EF4-FFF2-40B4-BE49-F238E27FC236}">
                <a16:creationId xmlns:a16="http://schemas.microsoft.com/office/drawing/2014/main" id="{FEFC5379-9EC7-4093-AE6C-378052E63AC8}"/>
              </a:ext>
            </a:extLst>
          </p:cNvPr>
          <p:cNvSpPr txBox="1"/>
          <p:nvPr/>
        </p:nvSpPr>
        <p:spPr>
          <a:xfrm>
            <a:off x="3362873" y="2313096"/>
            <a:ext cx="7566992" cy="1200329"/>
          </a:xfrm>
          <a:prstGeom prst="rect">
            <a:avLst/>
          </a:prstGeom>
          <a:noFill/>
        </p:spPr>
        <p:txBody>
          <a:bodyPr wrap="square" rtlCol="0">
            <a:spAutoFit/>
          </a:bodyPr>
          <a:lstStyle/>
          <a:p>
            <a:r>
              <a:rPr lang="en-GB" sz="7200" b="1" dirty="0"/>
              <a:t>CONCLUSION</a:t>
            </a:r>
          </a:p>
        </p:txBody>
      </p:sp>
      <p:pic>
        <p:nvPicPr>
          <p:cNvPr id="2" name="Slide20">
            <a:hlinkClick r:id="" action="ppaction://media"/>
            <a:extLst>
              <a:ext uri="{FF2B5EF4-FFF2-40B4-BE49-F238E27FC236}">
                <a16:creationId xmlns:a16="http://schemas.microsoft.com/office/drawing/2014/main" id="{24B32D89-924A-4BE6-8AFF-AA2F3337EEB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84354" y="226255"/>
            <a:ext cx="609600" cy="609600"/>
          </a:xfrm>
          <a:prstGeom prst="rect">
            <a:avLst/>
          </a:prstGeom>
        </p:spPr>
      </p:pic>
    </p:spTree>
    <p:extLst>
      <p:ext uri="{BB962C8B-B14F-4D97-AF65-F5344CB8AC3E}">
        <p14:creationId xmlns:p14="http://schemas.microsoft.com/office/powerpoint/2010/main" val="3355273124"/>
      </p:ext>
    </p:extLst>
  </p:cSld>
  <p:clrMapOvr>
    <a:masterClrMapping/>
  </p:clrMapOvr>
  <mc:AlternateContent xmlns:mc="http://schemas.openxmlformats.org/markup-compatibility/2006" xmlns:p14="http://schemas.microsoft.com/office/powerpoint/2010/main">
    <mc:Choice Requires="p14">
      <p:transition spd="slow" p14:dur="2000" advClick="0" advTm="16000"/>
    </mc:Choice>
    <mc:Fallback xmlns="">
      <p:transition spd="slow" advClick="0" advTm="16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10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1161</TotalTime>
  <Words>2609</Words>
  <Application>Microsoft Office PowerPoint</Application>
  <PresentationFormat>Widescreen</PresentationFormat>
  <Paragraphs>248</Paragraphs>
  <Slides>20</Slides>
  <Notes>0</Notes>
  <HiddenSlides>0</HiddenSlides>
  <MMClips>20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Amazon Ember</vt:lpstr>
      <vt:lpstr>-apple-system</vt:lpstr>
      <vt:lpstr>arial</vt:lpstr>
      <vt:lpstr>arial</vt:lpstr>
      <vt:lpstr>Arial Black</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Helene McHugh</dc:creator>
  <cp:lastModifiedBy>Helene McHugh</cp:lastModifiedBy>
  <cp:revision>113</cp:revision>
  <dcterms:created xsi:type="dcterms:W3CDTF">2021-06-04T10:24:23Z</dcterms:created>
  <dcterms:modified xsi:type="dcterms:W3CDTF">2021-06-16T14:13:03Z</dcterms:modified>
</cp:coreProperties>
</file>