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7" r:id="rId2"/>
    <p:sldId id="262" r:id="rId3"/>
    <p:sldId id="263" r:id="rId4"/>
    <p:sldId id="264" r:id="rId5"/>
    <p:sldId id="265" r:id="rId6"/>
    <p:sldId id="266" r:id="rId7"/>
    <p:sldId id="268" r:id="rId8"/>
    <p:sldId id="269" r:id="rId9"/>
    <p:sldId id="270" r:id="rId10"/>
    <p:sldId id="271" r:id="rId11"/>
    <p:sldId id="272" r:id="rId12"/>
    <p:sldId id="273" r:id="rId13"/>
    <p:sldId id="27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56D4"/>
    <a:srgbClr val="200274"/>
    <a:srgbClr val="090472"/>
    <a:srgbClr val="230373"/>
    <a:srgbClr val="2B037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433" autoAdjust="0"/>
  </p:normalViewPr>
  <p:slideViewPr>
    <p:cSldViewPr snapToGrid="0" snapToObjects="1">
      <p:cViewPr varScale="1">
        <p:scale>
          <a:sx n="53" d="100"/>
          <a:sy n="53" d="100"/>
        </p:scale>
        <p:origin x="78" y="4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ED59E3-0173-724B-A05A-2252A0CC47BF}" type="datetimeFigureOut">
              <a:rPr lang="en-US" smtClean="0"/>
              <a:pPr/>
              <a:t>6/27/2021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579313-8300-6446-8FAA-92DC2E90C92B}" type="slidenum">
              <a:rPr lang="en-US" smtClean="0"/>
              <a:pPr/>
              <a:t>‹#›</a:t>
            </a:fld>
            <a:endParaRPr lang="en-US"/>
          </a:p>
        </p:txBody>
      </p:sp>
    </p:spTree>
    <p:extLst>
      <p:ext uri="{BB962C8B-B14F-4D97-AF65-F5344CB8AC3E}">
        <p14:creationId xmlns:p14="http://schemas.microsoft.com/office/powerpoint/2010/main" val="25530312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79313-8300-6446-8FAA-92DC2E90C92B}" type="slidenum">
              <a:rPr lang="en-US" smtClean="0"/>
              <a:pPr/>
              <a:t>2</a:t>
            </a:fld>
            <a:endParaRPr lang="en-US"/>
          </a:p>
        </p:txBody>
      </p:sp>
    </p:spTree>
    <p:extLst>
      <p:ext uri="{BB962C8B-B14F-4D97-AF65-F5344CB8AC3E}">
        <p14:creationId xmlns:p14="http://schemas.microsoft.com/office/powerpoint/2010/main" val="1630946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79313-8300-6446-8FAA-92DC2E90C92B}" type="slidenum">
              <a:rPr lang="en-US" smtClean="0"/>
              <a:pPr/>
              <a:t>3</a:t>
            </a:fld>
            <a:endParaRPr lang="en-US"/>
          </a:p>
        </p:txBody>
      </p:sp>
    </p:spTree>
    <p:extLst>
      <p:ext uri="{BB962C8B-B14F-4D97-AF65-F5344CB8AC3E}">
        <p14:creationId xmlns:p14="http://schemas.microsoft.com/office/powerpoint/2010/main" val="1343792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579313-8300-6446-8FAA-92DC2E90C92B}" type="slidenum">
              <a:rPr lang="en-US" smtClean="0"/>
              <a:pPr/>
              <a:t>5</a:t>
            </a:fld>
            <a:endParaRPr lang="en-US"/>
          </a:p>
        </p:txBody>
      </p:sp>
    </p:spTree>
    <p:extLst>
      <p:ext uri="{BB962C8B-B14F-4D97-AF65-F5344CB8AC3E}">
        <p14:creationId xmlns:p14="http://schemas.microsoft.com/office/powerpoint/2010/main" val="2822560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09578B45-B356-FF4D-B5CD-70A425A85C1B}" type="datetimeFigureOut">
              <a:rPr lang="en-US" smtClean="0"/>
              <a:pPr/>
              <a:t>6/27/2021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590372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9578B45-B356-FF4D-B5CD-70A425A85C1B}" type="datetimeFigureOut">
              <a:rPr lang="en-US" smtClean="0"/>
              <a:pPr/>
              <a:t>6/27/2021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777508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9578B45-B356-FF4D-B5CD-70A425A85C1B}" type="datetimeFigureOut">
              <a:rPr lang="en-US" smtClean="0"/>
              <a:pPr/>
              <a:t>6/27/2021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2085887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09578B45-B356-FF4D-B5CD-70A425A85C1B}" type="datetimeFigureOut">
              <a:rPr lang="en-US" smtClean="0"/>
              <a:pPr/>
              <a:t>6/27/2021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1268594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09578B45-B356-FF4D-B5CD-70A425A85C1B}" type="datetimeFigureOut">
              <a:rPr lang="en-US" smtClean="0"/>
              <a:pPr/>
              <a:t>6/27/2021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181353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09578B45-B356-FF4D-B5CD-70A425A85C1B}" type="datetimeFigureOut">
              <a:rPr lang="en-US" smtClean="0"/>
              <a:pPr/>
              <a:t>6/27/2021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2887637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578B45-B356-FF4D-B5CD-70A425A85C1B}" type="datetimeFigureOut">
              <a:rPr lang="en-US" smtClean="0"/>
              <a:pPr/>
              <a:t>6/27/2021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2152837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9578B45-B356-FF4D-B5CD-70A425A85C1B}" type="datetimeFigureOut">
              <a:rPr lang="en-US" smtClean="0"/>
              <a:pPr/>
              <a:t>6/27/2021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3465005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09578B45-B356-FF4D-B5CD-70A425A85C1B}" type="datetimeFigureOut">
              <a:rPr lang="en-US" smtClean="0"/>
              <a:pPr/>
              <a:t>6/27/2021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86564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9578B45-B356-FF4D-B5CD-70A425A85C1B}" type="datetimeFigureOut">
              <a:rPr lang="en-US" smtClean="0"/>
              <a:pPr/>
              <a:t>6/27/2021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18215905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09578B45-B356-FF4D-B5CD-70A425A85C1B}" type="datetimeFigureOut">
              <a:rPr lang="en-US" smtClean="0"/>
              <a:pPr/>
              <a:t>6/27/2021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0B9EF5-83C0-BE48-80B1-7BFA0411067F}" type="slidenum">
              <a:rPr lang="en-US" smtClean="0"/>
              <a:pPr/>
              <a:t>‹#›</a:t>
            </a:fld>
            <a:endParaRPr lang="en-US"/>
          </a:p>
        </p:txBody>
      </p:sp>
    </p:spTree>
    <p:extLst>
      <p:ext uri="{BB962C8B-B14F-4D97-AF65-F5344CB8AC3E}">
        <p14:creationId xmlns:p14="http://schemas.microsoft.com/office/powerpoint/2010/main" val="4226924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78B45-B356-FF4D-B5CD-70A425A85C1B}" type="datetimeFigureOut">
              <a:rPr lang="en-US" smtClean="0"/>
              <a:pPr/>
              <a:t>6/27/2021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0B9EF5-83C0-BE48-80B1-7BFA0411067F}" type="slidenum">
              <a:rPr lang="en-US" smtClean="0"/>
              <a:pPr/>
              <a:t>‹#›</a:t>
            </a:fld>
            <a:endParaRPr lang="en-US"/>
          </a:p>
        </p:txBody>
      </p:sp>
    </p:spTree>
    <p:extLst>
      <p:ext uri="{BB962C8B-B14F-4D97-AF65-F5344CB8AC3E}">
        <p14:creationId xmlns:p14="http://schemas.microsoft.com/office/powerpoint/2010/main" val="23133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967" y="2549598"/>
            <a:ext cx="8229600" cy="1143000"/>
          </a:xfrm>
        </p:spPr>
        <p:txBody>
          <a:bodyPr>
            <a:normAutofit/>
          </a:bodyPr>
          <a:lstStyle/>
          <a:p>
            <a:r>
              <a:rPr lang="en-GB" b="1" dirty="0"/>
              <a:t>Hospitality Management 2021</a:t>
            </a:r>
            <a:endParaRPr lang="en-US" b="1"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253967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a:t>What you will cover in the presentation</a:t>
            </a:r>
          </a:p>
        </p:txBody>
      </p:sp>
      <p:sp>
        <p:nvSpPr>
          <p:cNvPr id="3" name="Content Placeholder 2"/>
          <p:cNvSpPr>
            <a:spLocks noGrp="1"/>
          </p:cNvSpPr>
          <p:nvPr>
            <p:ph idx="1"/>
          </p:nvPr>
        </p:nvSpPr>
        <p:spPr>
          <a:xfrm>
            <a:off x="914400" y="1875624"/>
            <a:ext cx="7772400" cy="4525963"/>
          </a:xfrm>
        </p:spPr>
        <p:txBody>
          <a:bodyPr>
            <a:normAutofit/>
          </a:bodyPr>
          <a:lstStyle/>
          <a:p>
            <a:r>
              <a:rPr lang="en-US" dirty="0"/>
              <a:t>An overview of Hospitality Management</a:t>
            </a:r>
          </a:p>
          <a:p>
            <a:r>
              <a:rPr lang="en-US" dirty="0"/>
              <a:t>Areas of good practice</a:t>
            </a:r>
          </a:p>
          <a:p>
            <a:r>
              <a:rPr lang="en-US" dirty="0"/>
              <a:t>Areas for improvement</a:t>
            </a:r>
          </a:p>
          <a:p>
            <a:r>
              <a:rPr lang="en-US" dirty="0"/>
              <a:t>Question definitions &amp; reflective answers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4178016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240" y="981732"/>
            <a:ext cx="8229600" cy="1143000"/>
          </a:xfrm>
        </p:spPr>
        <p:txBody>
          <a:bodyPr>
            <a:normAutofit fontScale="90000"/>
          </a:bodyPr>
          <a:lstStyle/>
          <a:p>
            <a:r>
              <a:rPr lang="en-US" dirty="0"/>
              <a:t>An overview of Hospitality Management</a:t>
            </a:r>
          </a:p>
        </p:txBody>
      </p:sp>
      <p:sp>
        <p:nvSpPr>
          <p:cNvPr id="3" name="Content Placeholder 2"/>
          <p:cNvSpPr>
            <a:spLocks noGrp="1"/>
          </p:cNvSpPr>
          <p:nvPr>
            <p:ph idx="1"/>
          </p:nvPr>
        </p:nvSpPr>
        <p:spPr>
          <a:xfrm>
            <a:off x="329280" y="2223353"/>
            <a:ext cx="8229600" cy="4018678"/>
          </a:xfrm>
        </p:spPr>
        <p:txBody>
          <a:bodyPr>
            <a:normAutofit/>
          </a:bodyPr>
          <a:lstStyle/>
          <a:p>
            <a:pPr marL="0" indent="0">
              <a:buNone/>
            </a:pPr>
            <a:r>
              <a:rPr lang="en-US" sz="1800" dirty="0"/>
              <a:t>Hospitality management is about overseeing the administrative tasks of a hotel or resort</a:t>
            </a:r>
          </a:p>
          <a:p>
            <a:pPr marL="0" indent="0">
              <a:buNone/>
            </a:pPr>
            <a:r>
              <a:rPr lang="en-US" sz="1800" dirty="0"/>
              <a:t>As the hospitality manager you would ensure your hotel is:</a:t>
            </a:r>
          </a:p>
          <a:p>
            <a:r>
              <a:rPr lang="en-US" sz="1800" dirty="0"/>
              <a:t>Welcoming</a:t>
            </a:r>
          </a:p>
          <a:p>
            <a:r>
              <a:rPr lang="en-US" sz="1800" dirty="0"/>
              <a:t>Having knowledge of each department</a:t>
            </a:r>
          </a:p>
          <a:p>
            <a:r>
              <a:rPr lang="en-US" sz="1800" dirty="0"/>
              <a:t>Assisting with daily operations</a:t>
            </a:r>
          </a:p>
          <a:p>
            <a:r>
              <a:rPr lang="en-US" sz="1800" dirty="0"/>
              <a:t>Have ability to combine theory and practical elements of the role</a:t>
            </a:r>
          </a:p>
          <a:p>
            <a:r>
              <a:rPr lang="en-US" sz="1800" dirty="0"/>
              <a:t>Understanding of finance, marketing, guest relations, marketing, food &amp; beverage, staff management, accommodation and legislation</a:t>
            </a:r>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685910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Areas of good practice</a:t>
            </a:r>
          </a:p>
        </p:txBody>
      </p:sp>
      <p:sp>
        <p:nvSpPr>
          <p:cNvPr id="3" name="Content Placeholder 2"/>
          <p:cNvSpPr>
            <a:spLocks noGrp="1"/>
          </p:cNvSpPr>
          <p:nvPr>
            <p:ph idx="1"/>
          </p:nvPr>
        </p:nvSpPr>
        <p:spPr/>
        <p:txBody>
          <a:bodyPr>
            <a:normAutofit/>
          </a:bodyPr>
          <a:lstStyle/>
          <a:p>
            <a:pPr algn="ctr"/>
            <a:endParaRPr lang="en-US" sz="1600" dirty="0"/>
          </a:p>
          <a:p>
            <a:pPr algn="ctr"/>
            <a:endParaRPr lang="en-US" sz="1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
        <p:nvSpPr>
          <p:cNvPr id="6" name="Content Placeholder 2">
            <a:extLst>
              <a:ext uri="{FF2B5EF4-FFF2-40B4-BE49-F238E27FC236}">
                <a16:creationId xmlns:a16="http://schemas.microsoft.com/office/drawing/2014/main" id="{35F5EB4A-529E-4CFC-B5E3-BA0B6CDBC3E1}"/>
              </a:ext>
            </a:extLst>
          </p:cNvPr>
          <p:cNvSpPr txBox="1">
            <a:spLocks/>
          </p:cNvSpPr>
          <p:nvPr/>
        </p:nvSpPr>
        <p:spPr>
          <a:xfrm>
            <a:off x="660865" y="1785267"/>
            <a:ext cx="7821220" cy="435951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a:t>Some learners provided a good, detailed response to certain questions</a:t>
            </a:r>
          </a:p>
          <a:p>
            <a:endParaRPr lang="en-US" sz="2800" dirty="0"/>
          </a:p>
        </p:txBody>
      </p:sp>
    </p:spTree>
    <p:extLst>
      <p:ext uri="{BB962C8B-B14F-4D97-AF65-F5344CB8AC3E}">
        <p14:creationId xmlns:p14="http://schemas.microsoft.com/office/powerpoint/2010/main" val="3800591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275"/>
            <a:ext cx="8229600" cy="1143000"/>
          </a:xfrm>
        </p:spPr>
        <p:txBody>
          <a:bodyPr/>
          <a:lstStyle/>
          <a:p>
            <a:r>
              <a:rPr lang="en-US" b="1" dirty="0"/>
              <a:t>Areas for development</a:t>
            </a:r>
          </a:p>
        </p:txBody>
      </p:sp>
      <p:sp>
        <p:nvSpPr>
          <p:cNvPr id="3" name="Content Placeholder 2"/>
          <p:cNvSpPr>
            <a:spLocks noGrp="1"/>
          </p:cNvSpPr>
          <p:nvPr>
            <p:ph idx="1"/>
          </p:nvPr>
        </p:nvSpPr>
        <p:spPr>
          <a:xfrm>
            <a:off x="660865" y="1785267"/>
            <a:ext cx="7821220" cy="4359517"/>
          </a:xfrm>
        </p:spPr>
        <p:txBody>
          <a:bodyPr>
            <a:normAutofit/>
          </a:bodyPr>
          <a:lstStyle/>
          <a:p>
            <a:r>
              <a:rPr lang="en-US" sz="2800" dirty="0"/>
              <a:t>It was evident that further understanding of the role and daily activities would benefit the learner</a:t>
            </a:r>
          </a:p>
          <a:p>
            <a:r>
              <a:rPr lang="en-US" sz="2800" dirty="0"/>
              <a:t>Read the question and understand what it is asking you to do to avoid mis-interpretation</a:t>
            </a:r>
          </a:p>
          <a:p>
            <a:r>
              <a:rPr lang="en-US" sz="2800" dirty="0"/>
              <a:t>Watch for key words such as ‘describe’, ‘explain’, ‘</a:t>
            </a:r>
            <a:r>
              <a:rPr lang="en-US" sz="2800" dirty="0" err="1"/>
              <a:t>analyse</a:t>
            </a:r>
            <a:r>
              <a:rPr lang="en-US" sz="2800" dirty="0"/>
              <a:t>’</a:t>
            </a:r>
          </a:p>
          <a:p>
            <a:r>
              <a:rPr lang="en-US" sz="2800" dirty="0"/>
              <a:t>Do not assume the answer based on just one part/word of the question</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3361909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algn="l"/>
            <a:r>
              <a:rPr lang="en-US" b="1" dirty="0"/>
              <a:t>Question 1</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Energy conservation is an environmental concern and a significant cost factor for the hospitality industry.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(a)	Describe five ways in which hotels and other accommodation services can use technology to reduce energy wastage and reduce costs. [10]</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(b)	Explain the effect of technical and management barriers (such as cost and investment, risk, reliability, policy and information systems) to energy efficiency in the hospitality industry. [10]</a:t>
            </a:r>
            <a:endParaRPr lang="en-US" b="1" dirty="0"/>
          </a:p>
        </p:txBody>
      </p:sp>
      <p:sp>
        <p:nvSpPr>
          <p:cNvPr id="9" name="Content Placeholder 2"/>
          <p:cNvSpPr>
            <a:spLocks noGrp="1"/>
          </p:cNvSpPr>
          <p:nvPr>
            <p:ph idx="1"/>
          </p:nvPr>
        </p:nvSpPr>
        <p:spPr>
          <a:xfrm>
            <a:off x="660865" y="2411175"/>
            <a:ext cx="7821220" cy="3733609"/>
          </a:xfrm>
        </p:spPr>
        <p:txBody>
          <a:bodyPr>
            <a:normAutofit/>
          </a:bodyPr>
          <a:lstStyle/>
          <a:p>
            <a:r>
              <a:rPr lang="en-US" sz="1600" dirty="0"/>
              <a:t>Part A </a:t>
            </a:r>
          </a:p>
          <a:p>
            <a:pPr lvl="1">
              <a:buFont typeface="Arial" panose="020B0604020202020204" pitchFamily="34" charset="0"/>
              <a:buChar char="•"/>
            </a:pPr>
            <a:r>
              <a:rPr lang="en-US" sz="1400" dirty="0"/>
              <a:t>Whilst energy conversation and sustainability was answered in the majority of case, the key part of the question was missed</a:t>
            </a:r>
          </a:p>
          <a:p>
            <a:pPr lvl="1">
              <a:buFont typeface="Arial" panose="020B0604020202020204" pitchFamily="34" charset="0"/>
              <a:buChar char="•"/>
            </a:pPr>
            <a:r>
              <a:rPr lang="en-US" sz="1400" dirty="0"/>
              <a:t>The questions asks how </a:t>
            </a:r>
            <a:r>
              <a:rPr lang="en-US" sz="1400" b="1" dirty="0"/>
              <a:t>technology</a:t>
            </a:r>
            <a:r>
              <a:rPr lang="en-US" sz="1400" dirty="0"/>
              <a:t> helps to reduce energy wastage and reduce cost</a:t>
            </a:r>
          </a:p>
          <a:p>
            <a:pPr lvl="1">
              <a:buFont typeface="Arial" panose="020B0604020202020204" pitchFamily="34" charset="0"/>
              <a:buChar char="•"/>
            </a:pPr>
            <a:r>
              <a:rPr lang="en-US" sz="1400" dirty="0"/>
              <a:t>What the examiner was looking for was installing smart thermostats, automatic lights and energy efficient bulbs, smart outlets and plugs</a:t>
            </a:r>
          </a:p>
          <a:p>
            <a:pPr marL="285750" lvl="1">
              <a:buFont typeface="Arial" panose="020B0604020202020204" pitchFamily="34" charset="0"/>
              <a:buChar char="•"/>
            </a:pPr>
            <a:r>
              <a:rPr lang="en-US" sz="1600" dirty="0"/>
              <a:t>Part B</a:t>
            </a:r>
          </a:p>
          <a:p>
            <a:pPr marL="685800" lvl="2">
              <a:buFont typeface="Arial" panose="020B0604020202020204" pitchFamily="34" charset="0"/>
              <a:buChar char="•"/>
            </a:pPr>
            <a:r>
              <a:rPr lang="en-US" sz="1400" dirty="0"/>
              <a:t>Many learners just repeated the question instead of providing an explanation of the effect of technical and management barriers as requested within the question</a:t>
            </a:r>
          </a:p>
          <a:p>
            <a:pPr marL="685800" lvl="2">
              <a:buFont typeface="Arial" panose="020B0604020202020204" pitchFamily="34" charset="0"/>
              <a:buChar char="•"/>
            </a:pPr>
            <a:r>
              <a:rPr lang="en-US" sz="1400" dirty="0"/>
              <a:t>The question provides possible areas to answer, however many learners failed to expand on their understanding and link it clearly back to technical and management barriers</a:t>
            </a:r>
          </a:p>
          <a:p>
            <a:pPr marL="685800" lvl="2">
              <a:buFont typeface="Arial" panose="020B0604020202020204" pitchFamily="34" charset="0"/>
              <a:buChar char="•"/>
            </a:pPr>
            <a:endParaRPr lang="en-US" sz="1200" dirty="0"/>
          </a:p>
          <a:p>
            <a:pPr lvl="1"/>
            <a:endParaRPr lang="en-US" sz="12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308130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1000"/>
                                        <p:tgtEl>
                                          <p:spTgt spid="9">
                                            <p:txEl>
                                              <p:pRg st="2" end="2"/>
                                            </p:txEl>
                                          </p:spTgt>
                                        </p:tgtEl>
                                      </p:cBhvr>
                                    </p:animEffect>
                                    <p:anim calcmode="lin" valueType="num">
                                      <p:cBhvr>
                                        <p:cTn id="8"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animEffect transition="in" filter="fade">
                                      <p:cBhvr>
                                        <p:cTn id="21" dur="1000"/>
                                        <p:tgtEl>
                                          <p:spTgt spid="9">
                                            <p:txEl>
                                              <p:pRg st="4" end="4"/>
                                            </p:txEl>
                                          </p:spTgt>
                                        </p:tgtEl>
                                      </p:cBhvr>
                                    </p:animEffect>
                                    <p:anim calcmode="lin" valueType="num">
                                      <p:cBhvr>
                                        <p:cTn id="22"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animEffect transition="in" filter="fade">
                                      <p:cBhvr>
                                        <p:cTn id="28" dur="1000"/>
                                        <p:tgtEl>
                                          <p:spTgt spid="9">
                                            <p:txEl>
                                              <p:pRg st="5" end="5"/>
                                            </p:txEl>
                                          </p:spTgt>
                                        </p:tgtEl>
                                      </p:cBhvr>
                                    </p:animEffect>
                                    <p:anim calcmode="lin" valueType="num">
                                      <p:cBhvr>
                                        <p:cTn id="29"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fade">
                                      <p:cBhvr>
                                        <p:cTn id="35" dur="1000"/>
                                        <p:tgtEl>
                                          <p:spTgt spid="9">
                                            <p:txEl>
                                              <p:pRg st="6" end="6"/>
                                            </p:txEl>
                                          </p:spTgt>
                                        </p:tgtEl>
                                      </p:cBhvr>
                                    </p:animEffect>
                                    <p:anim calcmode="lin" valueType="num">
                                      <p:cBhvr>
                                        <p:cTn id="36"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marL="457200" indent="-457200" algn="l"/>
            <a:r>
              <a:rPr lang="en-US" b="1" dirty="0"/>
              <a:t>Question 2</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(a)	Explain the factors to consider when designing and implementing hotel leisure facilities. [10]</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(b)	Discuss the reasons for the development of one specific type of leisure facility in a hotel including costs, constraints and benefits. [10]</a:t>
            </a:r>
            <a:endParaRPr lang="en-US" b="1" dirty="0"/>
          </a:p>
        </p:txBody>
      </p:sp>
      <p:sp>
        <p:nvSpPr>
          <p:cNvPr id="9" name="Content Placeholder 2"/>
          <p:cNvSpPr>
            <a:spLocks noGrp="1"/>
          </p:cNvSpPr>
          <p:nvPr>
            <p:ph idx="1"/>
          </p:nvPr>
        </p:nvSpPr>
        <p:spPr>
          <a:xfrm>
            <a:off x="660865" y="2194560"/>
            <a:ext cx="7821220" cy="3950224"/>
          </a:xfrm>
        </p:spPr>
        <p:txBody>
          <a:bodyPr>
            <a:normAutofit/>
          </a:bodyPr>
          <a:lstStyle/>
          <a:p>
            <a:r>
              <a:rPr lang="en-US" sz="1600" dirty="0"/>
              <a:t>Part A</a:t>
            </a:r>
          </a:p>
          <a:p>
            <a:pPr lvl="1">
              <a:buFont typeface="Arial" panose="020B0604020202020204" pitchFamily="34" charset="0"/>
              <a:buChar char="•"/>
            </a:pPr>
            <a:r>
              <a:rPr lang="en-US" sz="1400" dirty="0"/>
              <a:t>The emphasis of this question is on requiring an explanation to the factors not just list them</a:t>
            </a:r>
          </a:p>
          <a:p>
            <a:pPr lvl="1">
              <a:buFont typeface="Arial" panose="020B0604020202020204" pitchFamily="34" charset="0"/>
              <a:buChar char="•"/>
            </a:pPr>
            <a:r>
              <a:rPr lang="en-US" sz="1400" dirty="0"/>
              <a:t>Reading the requirements of the question is so important to ensure that there is every opportunity to gain credit for what has been written</a:t>
            </a:r>
          </a:p>
          <a:p>
            <a:pPr marL="285750" lvl="1">
              <a:buFont typeface="Arial" panose="020B0604020202020204" pitchFamily="34" charset="0"/>
              <a:buChar char="•"/>
            </a:pPr>
            <a:r>
              <a:rPr lang="en-US" sz="1600" dirty="0"/>
              <a:t>Part B</a:t>
            </a:r>
          </a:p>
          <a:p>
            <a:pPr marL="685800" lvl="2">
              <a:buFont typeface="Arial" panose="020B0604020202020204" pitchFamily="34" charset="0"/>
              <a:buChar char="•"/>
            </a:pPr>
            <a:r>
              <a:rPr lang="en-US" sz="1400" dirty="0"/>
              <a:t>This question requires you too discuss one specific type of leisure facility which in most cases was not identified by the answer</a:t>
            </a:r>
          </a:p>
          <a:p>
            <a:pPr marL="685800" lvl="2">
              <a:buFont typeface="Arial" panose="020B0604020202020204" pitchFamily="34" charset="0"/>
              <a:buChar char="•"/>
            </a:pPr>
            <a:r>
              <a:rPr lang="en-US" sz="1400" dirty="0"/>
              <a:t>The identification of costs, constraints and benefits was not always sufficiently answered in relation to the question</a:t>
            </a:r>
          </a:p>
          <a:p>
            <a:pPr marL="685800" lvl="2">
              <a:buFont typeface="Arial" panose="020B0604020202020204" pitchFamily="34" charset="0"/>
              <a:buChar char="•"/>
            </a:pPr>
            <a:r>
              <a:rPr lang="en-US" sz="1400" dirty="0"/>
              <a:t>Answers lacked explanation and understanding in many cases</a:t>
            </a:r>
          </a:p>
          <a:p>
            <a:pPr marL="685800" lvl="2">
              <a:buFont typeface="Arial" panose="020B0604020202020204" pitchFamily="34" charset="0"/>
              <a:buChar char="•"/>
            </a:pPr>
            <a:endParaRPr lang="en-US" sz="14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3681786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algn="l"/>
            <a:r>
              <a:rPr lang="en-US" b="1" dirty="0"/>
              <a:t>Question 3</a:t>
            </a:r>
            <a:br>
              <a:rPr lang="en-US" b="1" dirty="0"/>
            </a:br>
            <a:r>
              <a:rPr lang="en-GB" sz="1800" dirty="0">
                <a:effectLst/>
                <a:latin typeface="Calibri" panose="020F0502020204030204" pitchFamily="34" charset="0"/>
                <a:ea typeface="Calibri" panose="020F0502020204030204" pitchFamily="34" charset="0"/>
                <a:cs typeface="Times New Roman" panose="02020603050405020304" pitchFamily="18" charset="0"/>
              </a:rPr>
              <a:t>Analyse the growing importance of niche markets in the contract catering sector of the hospitality industry (such as prisons, hospitals, factory canteens) and the differences between the private sector and the public sector with regard to such markets. [20]</a:t>
            </a:r>
            <a:endParaRPr lang="en-US" b="1" dirty="0"/>
          </a:p>
        </p:txBody>
      </p:sp>
      <p:sp>
        <p:nvSpPr>
          <p:cNvPr id="9" name="Content Placeholder 2"/>
          <p:cNvSpPr>
            <a:spLocks noGrp="1"/>
          </p:cNvSpPr>
          <p:nvPr>
            <p:ph idx="1"/>
          </p:nvPr>
        </p:nvSpPr>
        <p:spPr>
          <a:xfrm>
            <a:off x="660865" y="2048256"/>
            <a:ext cx="7821220" cy="4096528"/>
          </a:xfrm>
        </p:spPr>
        <p:txBody>
          <a:bodyPr>
            <a:normAutofit/>
          </a:bodyPr>
          <a:lstStyle/>
          <a:p>
            <a:r>
              <a:rPr lang="en-US" sz="1400" dirty="0"/>
              <a:t>Often there was no separation of public and private sector which made it difficult to mark</a:t>
            </a:r>
          </a:p>
          <a:p>
            <a:r>
              <a:rPr lang="en-US" sz="1400" dirty="0"/>
              <a:t>The difference between the two sectors was not always clear</a:t>
            </a:r>
          </a:p>
          <a:p>
            <a:r>
              <a:rPr lang="en-US" sz="1400" dirty="0"/>
              <a:t>There was often confusion between the two which meant that the analysis content was mixed up</a:t>
            </a:r>
          </a:p>
          <a:p>
            <a:r>
              <a:rPr lang="en-US" sz="1400" dirty="0"/>
              <a:t>Where a question asks you to </a:t>
            </a:r>
            <a:r>
              <a:rPr lang="en-US" sz="1400" dirty="0" err="1"/>
              <a:t>analyse</a:t>
            </a:r>
            <a:r>
              <a:rPr lang="en-US" sz="1400" dirty="0"/>
              <a:t> you expect more than a list</a:t>
            </a:r>
          </a:p>
          <a:p>
            <a:r>
              <a:rPr lang="en-US" sz="1400" dirty="0"/>
              <a:t>Reading the question carefully to ensure accurate understanding </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4205144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algn="l"/>
            <a:r>
              <a:rPr lang="en-US" b="1" dirty="0"/>
              <a:t>Question 4</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The sale of alcoholic drinks in the United Kingdom is controlled by a series of licences under the Licensing Act 1964 (amended 1988).</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(a)	Explain the difference between on-licences and off-licences. [5]</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(b)	Describe five different categories of on-licence including the main permissions and restrictions that apply to licences. [15]</a:t>
            </a:r>
            <a:endParaRPr lang="en-US" b="1" dirty="0"/>
          </a:p>
        </p:txBody>
      </p:sp>
      <p:sp>
        <p:nvSpPr>
          <p:cNvPr id="9" name="Content Placeholder 2"/>
          <p:cNvSpPr>
            <a:spLocks noGrp="1"/>
          </p:cNvSpPr>
          <p:nvPr>
            <p:ph idx="1"/>
          </p:nvPr>
        </p:nvSpPr>
        <p:spPr>
          <a:xfrm>
            <a:off x="660865" y="2249424"/>
            <a:ext cx="7821220" cy="3895360"/>
          </a:xfrm>
        </p:spPr>
        <p:txBody>
          <a:bodyPr>
            <a:normAutofit/>
          </a:bodyPr>
          <a:lstStyle/>
          <a:p>
            <a:r>
              <a:rPr lang="en-US" sz="1600" dirty="0"/>
              <a:t>Part A</a:t>
            </a:r>
          </a:p>
          <a:p>
            <a:pPr lvl="1">
              <a:buFont typeface="Arial" panose="020B0604020202020204" pitchFamily="34" charset="0"/>
              <a:buChar char="•"/>
            </a:pPr>
            <a:r>
              <a:rPr lang="en-US" sz="1400" dirty="0"/>
              <a:t>Lack of understanding between the two licenses meant that limited marks could be given</a:t>
            </a:r>
          </a:p>
          <a:p>
            <a:pPr lvl="1">
              <a:buFont typeface="Arial" panose="020B0604020202020204" pitchFamily="34" charset="0"/>
              <a:buChar char="•"/>
            </a:pPr>
            <a:r>
              <a:rPr lang="en-US" sz="1400" dirty="0"/>
              <a:t>On </a:t>
            </a:r>
            <a:r>
              <a:rPr lang="en-US" sz="1400" dirty="0" err="1"/>
              <a:t>licence</a:t>
            </a:r>
            <a:r>
              <a:rPr lang="en-US" sz="1400" dirty="0"/>
              <a:t> and off </a:t>
            </a:r>
            <a:r>
              <a:rPr lang="en-US" sz="1400" dirty="0" err="1"/>
              <a:t>licence</a:t>
            </a:r>
            <a:r>
              <a:rPr lang="en-US" sz="1400" dirty="0"/>
              <a:t> often got muddled which showed lack of understanding between the two</a:t>
            </a:r>
          </a:p>
          <a:p>
            <a:pPr lvl="1">
              <a:buFont typeface="Arial" panose="020B0604020202020204" pitchFamily="34" charset="0"/>
              <a:buChar char="•"/>
            </a:pPr>
            <a:r>
              <a:rPr lang="en-US" sz="1400" dirty="0"/>
              <a:t>For a 5 mark question, responses were sometimes very lengthy, although often with irrelevant information</a:t>
            </a:r>
          </a:p>
          <a:p>
            <a:r>
              <a:rPr lang="en-US" sz="1600" dirty="0"/>
              <a:t>Part B</a:t>
            </a:r>
          </a:p>
          <a:p>
            <a:pPr lvl="1">
              <a:buFont typeface="Arial" panose="020B0604020202020204" pitchFamily="34" charset="0"/>
              <a:buChar char="•"/>
            </a:pPr>
            <a:r>
              <a:rPr lang="en-US" sz="1400" dirty="0"/>
              <a:t>There were generally good responses to the different categories, many identifying restaurant, residential, combined and occasional </a:t>
            </a:r>
            <a:r>
              <a:rPr lang="en-US" sz="1400" dirty="0" err="1"/>
              <a:t>licence</a:t>
            </a:r>
            <a:endParaRPr lang="en-US" sz="1400" dirty="0"/>
          </a:p>
          <a:p>
            <a:pPr lvl="1">
              <a:buFont typeface="Arial" panose="020B0604020202020204" pitchFamily="34" charset="0"/>
              <a:buChar char="•"/>
            </a:pPr>
            <a:r>
              <a:rPr lang="en-US" sz="1400" dirty="0"/>
              <a:t>The main permissions and restrictions  was in many cases not answered</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1659051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marL="457200" indent="-457200" algn="l"/>
            <a:br>
              <a:rPr lang="en-US" b="1" dirty="0"/>
            </a:br>
            <a:r>
              <a:rPr lang="en-US" b="1" dirty="0"/>
              <a:t>Question 5</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(a)	Explain the importance of six different types of accommodation in the hospitality marketplace. [12]</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(b)	Explain the reasons for growth of demand in each of the following market segments: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	(</a:t>
            </a:r>
            <a:r>
              <a:rPr lang="en-GB" sz="1800" dirty="0" err="1">
                <a:effectLst/>
                <a:latin typeface="Calibri" panose="020F0502020204030204" pitchFamily="34" charset="0"/>
                <a:ea typeface="Calibri" panose="020F0502020204030204" pitchFamily="34" charset="0"/>
                <a:cs typeface="Calibri" panose="020F0502020204030204" pitchFamily="34" charset="0"/>
              </a:rPr>
              <a:t>i</a:t>
            </a:r>
            <a:r>
              <a:rPr lang="en-GB" sz="1800" dirty="0">
                <a:effectLst/>
                <a:latin typeface="Calibri" panose="020F0502020204030204" pitchFamily="34" charset="0"/>
                <a:ea typeface="Calibri" panose="020F0502020204030204" pitchFamily="34" charset="0"/>
                <a:cs typeface="Calibri" panose="020F0502020204030204" pitchFamily="34" charset="0"/>
              </a:rPr>
              <a:t>)	Single travellers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	(ii)	Female travellers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	(iii)	Short breaks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	(iv)	Green tourism [8]</a:t>
            </a:r>
            <a:br>
              <a:rPr lang="en-US" b="1" dirty="0"/>
            </a:br>
            <a:endParaRPr lang="en-US" b="1" dirty="0"/>
          </a:p>
        </p:txBody>
      </p:sp>
      <p:sp>
        <p:nvSpPr>
          <p:cNvPr id="9" name="Content Placeholder 2"/>
          <p:cNvSpPr>
            <a:spLocks noGrp="1"/>
          </p:cNvSpPr>
          <p:nvPr>
            <p:ph idx="1"/>
          </p:nvPr>
        </p:nvSpPr>
        <p:spPr>
          <a:xfrm>
            <a:off x="660865" y="2724912"/>
            <a:ext cx="7821220" cy="3419872"/>
          </a:xfrm>
        </p:spPr>
        <p:txBody>
          <a:bodyPr>
            <a:normAutofit/>
          </a:bodyPr>
          <a:lstStyle/>
          <a:p>
            <a:r>
              <a:rPr lang="en-US" sz="1600" dirty="0"/>
              <a:t>Part A</a:t>
            </a:r>
          </a:p>
          <a:p>
            <a:pPr lvl="1">
              <a:buFont typeface="Arial" panose="020B0604020202020204" pitchFamily="34" charset="0"/>
              <a:buChar char="•"/>
            </a:pPr>
            <a:r>
              <a:rPr lang="en-US" sz="1400" dirty="0"/>
              <a:t>There was generally a good response to this question relating to listing the different types of accommodation</a:t>
            </a:r>
          </a:p>
          <a:p>
            <a:pPr lvl="1">
              <a:buFont typeface="Arial" panose="020B0604020202020204" pitchFamily="34" charset="0"/>
              <a:buChar char="•"/>
            </a:pPr>
            <a:r>
              <a:rPr lang="en-US" sz="1400" dirty="0"/>
              <a:t>However, the types of accommodation did not always have a sufficient explanation of the importance</a:t>
            </a:r>
          </a:p>
          <a:p>
            <a:r>
              <a:rPr lang="en-US" sz="1600" dirty="0"/>
              <a:t>Part B</a:t>
            </a:r>
          </a:p>
          <a:p>
            <a:pPr lvl="1">
              <a:buFont typeface="Arial" panose="020B0604020202020204" pitchFamily="34" charset="0"/>
              <a:buChar char="•"/>
            </a:pPr>
            <a:r>
              <a:rPr lang="en-US" sz="1400" dirty="0"/>
              <a:t>A limited response given in most cases</a:t>
            </a:r>
          </a:p>
          <a:p>
            <a:pPr lvl="1">
              <a:buFont typeface="Arial" panose="020B0604020202020204" pitchFamily="34" charset="0"/>
              <a:buChar char="•"/>
            </a:pPr>
            <a:r>
              <a:rPr lang="en-US" sz="1400" dirty="0"/>
              <a:t>Many answers related to what the </a:t>
            </a:r>
            <a:r>
              <a:rPr lang="en-US" sz="1400" dirty="0" err="1"/>
              <a:t>traveller</a:t>
            </a:r>
            <a:r>
              <a:rPr lang="en-US" sz="1400" dirty="0"/>
              <a:t> expects rather than what the question asked in relation to reasons for growth of demand for each </a:t>
            </a:r>
            <a:r>
              <a:rPr lang="en-US" sz="1400" dirty="0" err="1"/>
              <a:t>traveller</a:t>
            </a:r>
            <a:endParaRPr lang="en-US" sz="14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4205750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algn="l">
              <a:lnSpc>
                <a:spcPct val="115000"/>
              </a:lnSpc>
            </a:pPr>
            <a:r>
              <a:rPr lang="en-US" b="1" dirty="0"/>
              <a:t>Question 6</a:t>
            </a:r>
            <a:br>
              <a:rPr lang="en-US" b="1" dirty="0"/>
            </a:b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Demand analysis is an important element of market feasibility studies for proposed new accommodation projects.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Times New Roman" panose="02020603050405020304" pitchFamily="18" charset="0"/>
                <a:cs typeface="Times New Roman" panose="02020603050405020304" pitchFamily="18" charset="0"/>
              </a:rPr>
              <a:t>Explain the importance of conducting both micro- and macro-level analysis when assessing current and future demand generators. [20]</a:t>
            </a:r>
            <a:endParaRPr lang="en-US" b="1" dirty="0"/>
          </a:p>
        </p:txBody>
      </p:sp>
      <p:sp>
        <p:nvSpPr>
          <p:cNvPr id="9" name="Content Placeholder 2"/>
          <p:cNvSpPr>
            <a:spLocks noGrp="1"/>
          </p:cNvSpPr>
          <p:nvPr>
            <p:ph idx="1"/>
          </p:nvPr>
        </p:nvSpPr>
        <p:spPr>
          <a:xfrm>
            <a:off x="660865" y="2267712"/>
            <a:ext cx="7821220" cy="3877072"/>
          </a:xfrm>
        </p:spPr>
        <p:txBody>
          <a:bodyPr>
            <a:normAutofit/>
          </a:bodyPr>
          <a:lstStyle/>
          <a:p>
            <a:r>
              <a:rPr lang="en-US" sz="1400" dirty="0"/>
              <a:t>This question was not selected often, however when it was there appeared to be little understanding of micro and macro analysis meaning</a:t>
            </a:r>
          </a:p>
          <a:p>
            <a:r>
              <a:rPr lang="en-US" sz="1400" dirty="0"/>
              <a:t>The examiner was looking for a distinct comparison to explain the importance between the two, in particular how to conduct analysis</a:t>
            </a:r>
          </a:p>
          <a:p>
            <a:r>
              <a:rPr lang="en-US" sz="1400" dirty="0"/>
              <a:t>There was a requirement to not only identify the comparison but also </a:t>
            </a:r>
            <a:r>
              <a:rPr lang="en-US" sz="1400" dirty="0" err="1"/>
              <a:t>analyse</a:t>
            </a:r>
            <a:r>
              <a:rPr lang="en-US" sz="1400" dirty="0"/>
              <a:t> and discuss to demonstrate understanding</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2814993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marL="457200" indent="-457200" algn="l"/>
            <a:r>
              <a:rPr lang="en-US" b="1" dirty="0"/>
              <a:t>Question 7</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(a)	Analyse the evolution and impact of technology on both the structure and marketing practices of hotel firms. [10]</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(b)	Explain the concept and practice of relationship marketing in the hospitality industry. [10]</a:t>
            </a:r>
            <a:endParaRPr lang="en-US" b="1" dirty="0"/>
          </a:p>
        </p:txBody>
      </p:sp>
      <p:sp>
        <p:nvSpPr>
          <p:cNvPr id="9" name="Content Placeholder 2"/>
          <p:cNvSpPr>
            <a:spLocks noGrp="1"/>
          </p:cNvSpPr>
          <p:nvPr>
            <p:ph idx="1"/>
          </p:nvPr>
        </p:nvSpPr>
        <p:spPr>
          <a:xfrm>
            <a:off x="660865" y="2139696"/>
            <a:ext cx="7821220" cy="4005088"/>
          </a:xfrm>
        </p:spPr>
        <p:txBody>
          <a:bodyPr>
            <a:normAutofit/>
          </a:bodyPr>
          <a:lstStyle/>
          <a:p>
            <a:r>
              <a:rPr lang="en-US" sz="1600" dirty="0"/>
              <a:t>Part A</a:t>
            </a:r>
          </a:p>
          <a:p>
            <a:pPr lvl="1">
              <a:buFont typeface="Arial" panose="020B0604020202020204" pitchFamily="34" charset="0"/>
              <a:buChar char="•"/>
            </a:pPr>
            <a:r>
              <a:rPr lang="en-US" sz="1400" dirty="0"/>
              <a:t>There was lack of analysis undertaken</a:t>
            </a:r>
          </a:p>
          <a:p>
            <a:pPr lvl="1">
              <a:buFont typeface="Arial" panose="020B0604020202020204" pitchFamily="34" charset="0"/>
              <a:buChar char="•"/>
            </a:pPr>
            <a:r>
              <a:rPr lang="en-US" sz="1400" dirty="0"/>
              <a:t>Answers often did not relate to the requirements of the question</a:t>
            </a:r>
          </a:p>
          <a:p>
            <a:pPr lvl="1">
              <a:buFont typeface="Arial" panose="020B0604020202020204" pitchFamily="34" charset="0"/>
              <a:buChar char="•"/>
            </a:pPr>
            <a:r>
              <a:rPr lang="en-US" sz="1400" dirty="0"/>
              <a:t>It would’ve been beneficial to differentiate between structure and marketing for a more detailed response</a:t>
            </a:r>
          </a:p>
          <a:p>
            <a:pPr lvl="1">
              <a:buFont typeface="Arial" panose="020B0604020202020204" pitchFamily="34" charset="0"/>
              <a:buChar char="•"/>
            </a:pPr>
            <a:r>
              <a:rPr lang="en-US" sz="1400" dirty="0"/>
              <a:t>The examiner was looking for clarity on the evolution and the impact of technology, this aspect was often missed in the answers given</a:t>
            </a:r>
          </a:p>
          <a:p>
            <a:r>
              <a:rPr lang="en-US" sz="1600" dirty="0"/>
              <a:t>Part B</a:t>
            </a:r>
          </a:p>
          <a:p>
            <a:pPr lvl="1">
              <a:buFont typeface="Arial" panose="020B0604020202020204" pitchFamily="34" charset="0"/>
              <a:buChar char="•"/>
            </a:pPr>
            <a:r>
              <a:rPr lang="en-US" sz="1400" dirty="0"/>
              <a:t>On a few occasions many failed to attempt this part of the question</a:t>
            </a:r>
          </a:p>
          <a:p>
            <a:pPr lvl="1">
              <a:buFont typeface="Arial" panose="020B0604020202020204" pitchFamily="34" charset="0"/>
              <a:buChar char="•"/>
            </a:pPr>
            <a:r>
              <a:rPr lang="en-US" sz="1400" dirty="0"/>
              <a:t>The examiner was looking for a clear explanation of relationship marketing including variety of services, increased tendency to self-employment and franchising</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1090191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8" y="634088"/>
            <a:ext cx="8229600" cy="1143000"/>
          </a:xfrm>
        </p:spPr>
        <p:txBody>
          <a:bodyPr>
            <a:normAutofit fontScale="90000"/>
          </a:bodyPr>
          <a:lstStyle/>
          <a:p>
            <a:pPr algn="l"/>
            <a:r>
              <a:rPr lang="en-US" b="1" dirty="0"/>
              <a:t>Question 8</a:t>
            </a:r>
            <a:br>
              <a:rPr lang="en-US" b="1" dirty="0"/>
            </a:br>
            <a:r>
              <a:rPr lang="en-GB" sz="1800" dirty="0">
                <a:effectLst/>
                <a:latin typeface="Calibri" panose="020F0502020204030204" pitchFamily="34" charset="0"/>
                <a:ea typeface="Calibri" panose="020F0502020204030204" pitchFamily="34" charset="0"/>
                <a:cs typeface="Calibri" panose="020F0502020204030204" pitchFamily="34" charset="0"/>
              </a:rPr>
              <a:t>Explain the importance of the following factors when establishing a catering facility: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(a)	Strategy and objectives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(b)	Costs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(c)	Layout</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(d)	Materials handling</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(e)	Labour utilisation</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rPr>
              <a:t>(f)	Hygiene and safety [20]</a:t>
            </a:r>
            <a:endParaRPr lang="en-US" b="1" dirty="0"/>
          </a:p>
        </p:txBody>
      </p:sp>
      <p:sp>
        <p:nvSpPr>
          <p:cNvPr id="9" name="Content Placeholder 2"/>
          <p:cNvSpPr>
            <a:spLocks noGrp="1"/>
          </p:cNvSpPr>
          <p:nvPr>
            <p:ph idx="1"/>
          </p:nvPr>
        </p:nvSpPr>
        <p:spPr>
          <a:xfrm>
            <a:off x="660865" y="2578608"/>
            <a:ext cx="7821220" cy="3566176"/>
          </a:xfrm>
        </p:spPr>
        <p:txBody>
          <a:bodyPr>
            <a:normAutofit/>
          </a:bodyPr>
          <a:lstStyle/>
          <a:p>
            <a:r>
              <a:rPr lang="en-US" sz="1400" dirty="0"/>
              <a:t>There appeared to be limited understanding of the requirements of this question</a:t>
            </a:r>
          </a:p>
          <a:p>
            <a:r>
              <a:rPr lang="en-US" sz="1400" dirty="0"/>
              <a:t>Responses lacked detail and often provided little relevance to the question requiring the learner to explain the importance</a:t>
            </a:r>
          </a:p>
          <a:p>
            <a:r>
              <a:rPr lang="en-US" sz="1400" dirty="0"/>
              <a:t>The examiner was looking for clarity in the importance of each factor including who the market is in the local population, estimates of volume, stock control and purchasing as well as suitability of design, material access and design flow as well as selection of staff and legal compliance</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8180" y="1"/>
            <a:ext cx="1725819" cy="671332"/>
          </a:xfrm>
          <a:prstGeom prst="rect">
            <a:avLst/>
          </a:prstGeom>
        </p:spPr>
      </p:pic>
    </p:spTree>
    <p:extLst>
      <p:ext uri="{BB962C8B-B14F-4D97-AF65-F5344CB8AC3E}">
        <p14:creationId xmlns:p14="http://schemas.microsoft.com/office/powerpoint/2010/main" val="1920286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3337</TotalTime>
  <Words>1329</Words>
  <Application>Microsoft Office PowerPoint</Application>
  <PresentationFormat>On-screen Show (4:3)</PresentationFormat>
  <Paragraphs>78</Paragraphs>
  <Slides>13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Hospitality Management 2021</vt:lpstr>
      <vt:lpstr>What you will cover in the presentation</vt:lpstr>
      <vt:lpstr>An overview of Hospitality Management</vt:lpstr>
      <vt:lpstr>Areas of good practice</vt:lpstr>
      <vt:lpstr>Areas for development</vt:lpstr>
      <vt:lpstr>Question 1 Energy conservation is an environmental concern and a significant cost factor for the hospitality industry. (a) Describe five ways in which hotels and other accommodation services can use technology to reduce energy wastage and reduce costs. [10] (b) Explain the effect of technical and management barriers (such as cost and investment, risk, reliability, policy and information systems) to energy efficiency in the hospitality industry. [10]</vt:lpstr>
      <vt:lpstr>Question 2 (a) Explain the factors to consider when designing and implementing hotel leisure facilities. [10] (b) Discuss the reasons for the development of one specific type of leisure facility in a hotel including costs, constraints and benefits. [10]</vt:lpstr>
      <vt:lpstr>Question 3 Analyse the growing importance of niche markets in the contract catering sector of the hospitality industry (such as prisons, hospitals, factory canteens) and the differences between the private sector and the public sector with regard to such markets. [20]</vt:lpstr>
      <vt:lpstr>Question 4 The sale of alcoholic drinks in the United Kingdom is controlled by a series of licences under the Licensing Act 1964 (amended 1988). (a) Explain the difference between on-licences and off-licences. [5] (b) Describe five different categories of on-licence including the main permissions and restrictions that apply to licences. [15]</vt:lpstr>
      <vt:lpstr> Question 5 (a) Explain the importance of six different types of accommodation in the hospitality marketplace. [12] (b) Explain the reasons for growth of demand in each of the following market segments:  (i) Single travellers  (ii) Female travellers  (iii) Short breaks  (iv) Green tourism [8] </vt:lpstr>
      <vt:lpstr>Question 6 Demand analysis is an important element of market feasibility studies for proposed new accommodation projects. Explain the importance of conducting both micro- and macro-level analysis when assessing current and future demand generators. [20]</vt:lpstr>
      <vt:lpstr>Question 7 (a) Analyse the evolution and impact of technology on both the structure and marketing practices of hotel firms. [10] (b) Explain the concept and practice of relationship marketing in the hospitality industry. [10]</vt:lpstr>
      <vt:lpstr>Question 8 Explain the importance of the following factors when establishing a catering facility: (a) Strategy and objectives (b) Costs (c) Layout (d) Materials handling (e) Labour utilisation (f) Hygiene and safety [20]</vt:lpstr>
    </vt:vector>
  </TitlesOfParts>
  <Company>ICM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Theresa Barlow</dc:creator>
  <cp:lastModifiedBy>Vanessa Lawrance</cp:lastModifiedBy>
  <cp:revision>41</cp:revision>
  <cp:lastPrinted>2018-01-16T10:20:52Z</cp:lastPrinted>
  <dcterms:created xsi:type="dcterms:W3CDTF">2018-01-11T15:41:09Z</dcterms:created>
  <dcterms:modified xsi:type="dcterms:W3CDTF">2021-06-27T20:58:44Z</dcterms:modified>
</cp:coreProperties>
</file>