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slides/slide58.xml" ContentType="application/vnd.openxmlformats-officedocument.presentationml.slide+xml"/>
  <Override PartName="/ppt/slides/slide76.xml" ContentType="application/vnd.openxmlformats-officedocument.presentationml.slide+xml"/>
  <Override PartName="/ppt/slides/slide94.xml" ContentType="application/vnd.openxmlformats-officedocument.presentationml.slide+xml"/>
  <Override PartName="/ppt/slides/slide113.xml" ContentType="application/vnd.openxmlformats-officedocument.presentationml.slide+xml"/>
  <Override PartName="/ppt/diagrams/drawing2.xml" ContentType="application/vnd.ms-office.drawingml.diagramDrawing+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s/slide54.xml" ContentType="application/vnd.openxmlformats-officedocument.presentationml.slide+xml"/>
  <Override PartName="/ppt/slides/slide65.xml" ContentType="application/vnd.openxmlformats-officedocument.presentationml.slide+xml"/>
  <Override PartName="/ppt/slides/slide83.xml" ContentType="application/vnd.openxmlformats-officedocument.presentationml.slide+xml"/>
  <Override PartName="/ppt/slides/slide102.xml" ContentType="application/vnd.openxmlformats-officedocument.presentationml.slide+xml"/>
  <Override PartName="/ppt/slides/slide120.xml" ContentType="application/vnd.openxmlformats-officedocument.presentationml.slide+xml"/>
  <Override PartName="/ppt/slides/slide131.xml" ContentType="application/vnd.openxmlformats-officedocument.presentationml.slide+xml"/>
  <Override PartName="/ppt/slideLayouts/slideLayout6.xml" ContentType="application/vnd.openxmlformats-officedocument.presentationml.slideLayout+xml"/>
  <Override PartName="/ppt/diagrams/quickStyle2.xml" ContentType="application/vnd.openxmlformats-officedocument.drawingml.diagramStyle+xml"/>
  <Override PartName="/ppt/slides/slide25.xml" ContentType="application/vnd.openxmlformats-officedocument.presentationml.slide+xml"/>
  <Override PartName="/ppt/slides/slide43.xml" ContentType="application/vnd.openxmlformats-officedocument.presentationml.slide+xml"/>
  <Override PartName="/ppt/slides/slide72.xml" ContentType="application/vnd.openxmlformats-officedocument.presentationml.slide+xml"/>
  <Override PartName="/ppt/slides/slide90.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slides/slide50.xml" ContentType="application/vnd.openxmlformats-officedocument.presentationml.slide+xml"/>
  <Override PartName="/ppt/slides/slide61.xml" ContentType="application/vnd.openxmlformats-officedocument.presentationml.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s/slide129.xml" ContentType="application/vnd.openxmlformats-officedocument.presentationml.slide+xml"/>
  <Override PartName="/ppt/slides/slide99.xml" ContentType="application/vnd.openxmlformats-officedocument.presentationml.slide+xml"/>
  <Override PartName="/ppt/slides/slide118.xml" ContentType="application/vnd.openxmlformats-officedocument.presentationml.slide+xml"/>
  <Override PartName="/ppt/slides/slide136.xml" ContentType="application/vnd.openxmlformats-officedocument.presentationml.slide+xml"/>
  <Override PartName="/ppt/diagrams/layout1.xml" ContentType="application/vnd.openxmlformats-officedocument.drawingml.diagramLayout+xml"/>
  <Override PartName="/ppt/diagrams/data2.xml" ContentType="application/vnd.openxmlformats-officedocument.drawingml.diagramData+xml"/>
  <Override PartName="/ppt/slides/slide9.xml" ContentType="application/vnd.openxmlformats-officedocument.presentationml.slide+xml"/>
  <Override PartName="/ppt/slides/slide59.xml" ContentType="application/vnd.openxmlformats-officedocument.presentationml.slide+xml"/>
  <Override PartName="/ppt/slides/slide77.xml" ContentType="application/vnd.openxmlformats-officedocument.presentationml.slide+xml"/>
  <Override PartName="/ppt/slides/slide88.xml" ContentType="application/vnd.openxmlformats-officedocument.presentationml.slide+xml"/>
  <Override PartName="/ppt/slides/slide107.xml" ContentType="application/vnd.openxmlformats-officedocument.presentationml.slide+xml"/>
  <Override PartName="/ppt/slides/slide125.xml" ContentType="application/vnd.openxmlformats-officedocument.presentationml.slide+xml"/>
  <Override PartName="/ppt/viewProps.xml" ContentType="application/vnd.openxmlformats-officedocument.presentationml.viewProps+xml"/>
  <Override PartName="/ppt/diagrams/colors4.xml" ContentType="application/vnd.openxmlformats-officedocument.drawingml.diagramColors+xml"/>
  <Override PartName="/ppt/slides/slide5.xml" ContentType="application/vnd.openxmlformats-officedocument.presentationml.slide+xml"/>
  <Override PartName="/ppt/slides/slide19.xml" ContentType="application/vnd.openxmlformats-officedocument.presentationml.slide+xml"/>
  <Override PartName="/ppt/slides/slide48.xml" ContentType="application/vnd.openxmlformats-officedocument.presentationml.slide+xml"/>
  <Override PartName="/ppt/slides/slide66.xml" ContentType="application/vnd.openxmlformats-officedocument.presentationml.slide+xml"/>
  <Override PartName="/ppt/slides/slide95.xml" ContentType="application/vnd.openxmlformats-officedocument.presentationml.slide+xml"/>
  <Override PartName="/ppt/slides/slide103.xml" ContentType="application/vnd.openxmlformats-officedocument.presentationml.slide+xml"/>
  <Override PartName="/ppt/slides/slide114.xml" ContentType="application/vnd.openxmlformats-officedocument.presentationml.slide+xml"/>
  <Override PartName="/ppt/slides/slide132.xml" ContentType="application/vnd.openxmlformats-officedocument.presentationml.slide+xml"/>
  <Override PartName="/ppt/slideLayouts/slideLayout7.xml" ContentType="application/vnd.openxmlformats-officedocument.presentationml.slideLayout+xml"/>
  <Default Extension="png" ContentType="image/png"/>
  <Override PartName="/ppt/diagrams/drawing3.xml" ContentType="application/vnd.ms-office.drawingml.diagramDrawing+xml"/>
  <Override PartName="/ppt/slides/slide26.xml" ContentType="application/vnd.openxmlformats-officedocument.presentationml.slide+xml"/>
  <Override PartName="/ppt/slides/slide37.xml" ContentType="application/vnd.openxmlformats-officedocument.presentationml.slide+xml"/>
  <Override PartName="/ppt/slides/slide55.xml" ContentType="application/vnd.openxmlformats-officedocument.presentationml.slide+xml"/>
  <Override PartName="/ppt/slides/slide73.xml" ContentType="application/vnd.openxmlformats-officedocument.presentationml.slide+xml"/>
  <Override PartName="/ppt/slides/slide84.xml" ContentType="application/vnd.openxmlformats-officedocument.presentationml.slide+xml"/>
  <Override PartName="/ppt/slides/slide121.xml" ContentType="application/vnd.openxmlformats-officedocument.presentationml.slide+xml"/>
  <Override PartName="/ppt/presProps.xml" ContentType="application/vnd.openxmlformats-officedocument.presentationml.presProps+xml"/>
  <Override PartName="/ppt/diagrams/quickStyle3.xml" ContentType="application/vnd.openxmlformats-officedocument.drawingml.diagramStyle+xml"/>
  <Override PartName="/ppt/slides/slide1.xml" ContentType="application/vnd.openxmlformats-officedocument.presentationml.slide+xml"/>
  <Override PartName="/ppt/slides/slide15.xml" ContentType="application/vnd.openxmlformats-officedocument.presentationml.slide+xml"/>
  <Override PartName="/ppt/slides/slide33.xml" ContentType="application/vnd.openxmlformats-officedocument.presentationml.slide+xml"/>
  <Override PartName="/ppt/slides/slide44.xml" ContentType="application/vnd.openxmlformats-officedocument.presentationml.slide+xml"/>
  <Override PartName="/ppt/slides/slide62.xml" ContentType="application/vnd.openxmlformats-officedocument.presentationml.slide+xml"/>
  <Override PartName="/ppt/slides/slide80.xml" ContentType="application/vnd.openxmlformats-officedocument.presentationml.slide+xml"/>
  <Override PartName="/ppt/slides/slide91.xml" ContentType="application/vnd.openxmlformats-officedocument.presentationml.slide+xml"/>
  <Override PartName="/ppt/slides/slide110.xml" ContentType="application/vnd.openxmlformats-officedocument.presentationml.slide+xml"/>
  <Override PartName="/ppt/slideLayouts/slideLayout3.xml" ContentType="application/vnd.openxmlformats-officedocument.presentationml.slideLayout+xml"/>
  <Default Extension="glb" ContentType="model/gltf.binary"/>
  <Override PartName="/ppt/presentation.xml" ContentType="application/vnd.openxmlformats-officedocument.presentationml.presentation.main+xml"/>
  <Override PartName="/ppt/slides/slide22.xml" ContentType="application/vnd.openxmlformats-officedocument.presentationml.slide+xml"/>
  <Override PartName="/ppt/slides/slide51.xml" ContentType="application/vnd.openxmlformats-officedocument.presentationml.slide+xml"/>
  <Override PartName="/docProps/app.xml" ContentType="application/vnd.openxmlformats-officedocument.extended-properties+xml"/>
  <Override PartName="/ppt/slides/slide11.xml" ContentType="application/vnd.openxmlformats-officedocument.presentationml.slide+xml"/>
  <Override PartName="/ppt/slides/slide40.xml" ContentType="application/vnd.openxmlformats-officedocument.presentationml.slide+xml"/>
  <Override PartName="/ppt/slides/slide119.xml" ContentType="application/vnd.openxmlformats-officedocument.presentationml.slide+xml"/>
  <Override PartName="/ppt/slideLayouts/slideLayout10.xml" ContentType="application/vnd.openxmlformats-officedocument.presentationml.slideLayout+xml"/>
  <Override PartName="/ppt/diagrams/layout2.xml" ContentType="application/vnd.openxmlformats-officedocument.drawingml.diagramLayout+xml"/>
  <Override PartName="/ppt/slides/slide89.xml" ContentType="application/vnd.openxmlformats-officedocument.presentationml.slide+xml"/>
  <Override PartName="/ppt/slides/slide108.xml" ContentType="application/vnd.openxmlformats-officedocument.presentationml.slide+xml"/>
  <Override PartName="/ppt/slides/slide126.xml" ContentType="application/vnd.openxmlformats-officedocument.presentationml.slide+xml"/>
  <Override PartName="/ppt/slides/slide137.xml" ContentType="application/vnd.openxmlformats-officedocument.presentationml.slide+xml"/>
  <Override PartName="/ppt/diagrams/data3.xml" ContentType="application/vnd.openxmlformats-officedocument.drawingml.diagramData+xml"/>
  <Override PartName="/ppt/slides/slide8.xml" ContentType="application/vnd.openxmlformats-officedocument.presentationml.slide+xml"/>
  <Override PartName="/ppt/slides/slide49.xml" ContentType="application/vnd.openxmlformats-officedocument.presentationml.slide+xml"/>
  <Override PartName="/ppt/slides/slide69.xml" ContentType="application/vnd.openxmlformats-officedocument.presentationml.slide+xml"/>
  <Override PartName="/ppt/slides/slide78.xml" ContentType="application/vnd.openxmlformats-officedocument.presentationml.slide+xml"/>
  <Override PartName="/ppt/slides/slide87.xml" ContentType="application/vnd.openxmlformats-officedocument.presentationml.slide+xml"/>
  <Override PartName="/ppt/slides/slide96.xml" ContentType="application/vnd.openxmlformats-officedocument.presentationml.slide+xml"/>
  <Override PartName="/ppt/slides/slide106.xml" ContentType="application/vnd.openxmlformats-officedocument.presentationml.slide+xml"/>
  <Override PartName="/ppt/slides/slide115.xml" ContentType="application/vnd.openxmlformats-officedocument.presentationml.slide+xml"/>
  <Override PartName="/ppt/slides/slide124.xml" ContentType="application/vnd.openxmlformats-officedocument.presentationml.slide+xml"/>
  <Override PartName="/ppt/slides/slide135.xml" ContentType="application/vnd.openxmlformats-officedocument.presentationml.slide+xml"/>
  <Override PartName="/ppt/diagrams/data1.xml" ContentType="application/vnd.openxmlformats-officedocument.drawingml.diagramData+xml"/>
  <Override PartName="/ppt/diagrams/colors3.xml" ContentType="application/vnd.openxmlformats-officedocument.drawingml.diagramColors+xml"/>
  <Override PartName="/ppt/diagrams/drawing4.xml" ContentType="application/vnd.ms-office.drawingml.diagramDrawing+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s/slide56.xml" ContentType="application/vnd.openxmlformats-officedocument.presentationml.slide+xml"/>
  <Override PartName="/ppt/slides/slide67.xml" ContentType="application/vnd.openxmlformats-officedocument.presentationml.slide+xml"/>
  <Override PartName="/ppt/slides/slide85.xml" ContentType="application/vnd.openxmlformats-officedocument.presentationml.slide+xml"/>
  <Override PartName="/ppt/slides/slide104.xml" ContentType="application/vnd.openxmlformats-officedocument.presentationml.slide+xml"/>
  <Override PartName="/ppt/slides/slide122.xml" ContentType="application/vnd.openxmlformats-officedocument.presentationml.slide+xml"/>
  <Override PartName="/ppt/slides/slide133.xml" ContentType="application/vnd.openxmlformats-officedocument.presentationml.slide+xml"/>
  <Override PartName="/ppt/slideLayouts/slideLayout8.xml" ContentType="application/vnd.openxmlformats-officedocument.presentationml.slideLayout+xml"/>
  <Override PartName="/ppt/diagrams/colors1.xml" ContentType="application/vnd.openxmlformats-officedocument.drawingml.diagramColors+xml"/>
  <Override PartName="/ppt/diagrams/quickStyle4.xml" ContentType="application/vnd.openxmlformats-officedocument.drawingml.diagramStyle+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s/slide74.xml" ContentType="application/vnd.openxmlformats-officedocument.presentationml.slide+xml"/>
  <Override PartName="/ppt/slides/slide92.xml" ContentType="application/vnd.openxmlformats-officedocument.presentationml.slide+xml"/>
  <Override PartName="/ppt/slides/slide111.xml" ContentType="application/vnd.openxmlformats-officedocument.presentationml.slide+xml"/>
  <Override PartName="/ppt/slideLayouts/slideLayout4.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s/slide52.xml" ContentType="application/vnd.openxmlformats-officedocument.presentationml.slide+xml"/>
  <Override PartName="/ppt/slides/slide63.xml" ContentType="application/vnd.openxmlformats-officedocument.presentationml.slide+xml"/>
  <Override PartName="/ppt/slides/slide81.xml" ContentType="application/vnd.openxmlformats-officedocument.presentationml.slide+xml"/>
  <Override PartName="/ppt/slides/slide100.xml" ContentType="application/vnd.openxmlformats-officedocument.presentationml.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slides/slide70.xml" ContentType="application/vnd.openxmlformats-officedocument.presentationml.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slides/slide138.xml" ContentType="application/vnd.openxmlformats-officedocument.presentationml.slide+xml"/>
  <Override PartName="/ppt/diagrams/layout3.xml" ContentType="application/vnd.openxmlformats-officedocument.drawingml.diagramLayout+xml"/>
  <Override PartName="/ppt/diagrams/data4.xml" ContentType="application/vnd.openxmlformats-officedocument.drawingml.diagramData+xml"/>
  <Override PartName="/ppt/slides/slide79.xml" ContentType="application/vnd.openxmlformats-officedocument.presentationml.slide+xml"/>
  <Override PartName="/ppt/slides/slide109.xml" ContentType="application/vnd.openxmlformats-officedocument.presentationml.slide+xml"/>
  <Override PartName="/ppt/slides/slide127.xml" ContentType="application/vnd.openxmlformats-officedocument.presentationml.slide+xml"/>
  <Override PartName="/ppt/slides/slide7.xml" ContentType="application/vnd.openxmlformats-officedocument.presentationml.slide+xml"/>
  <Override PartName="/ppt/slides/slide68.xml" ContentType="application/vnd.openxmlformats-officedocument.presentationml.slide+xml"/>
  <Override PartName="/ppt/slides/slide97.xml" ContentType="application/vnd.openxmlformats-officedocument.presentationml.slide+xml"/>
  <Override PartName="/ppt/slides/slide116.xml" ContentType="application/vnd.openxmlformats-officedocument.presentationml.slide+xml"/>
  <Override PartName="/ppt/slides/slide134.xml" ContentType="application/vnd.openxmlformats-officedocument.presentationml.slide+xml"/>
  <Override PartName="/ppt/slideLayouts/slideLayout9.xml" ContentType="application/vnd.openxmlformats-officedocument.presentationml.slideLayout+xml"/>
  <Override PartName="/ppt/slides/slide28.xml" ContentType="application/vnd.openxmlformats-officedocument.presentationml.slide+xml"/>
  <Override PartName="/ppt/slides/slide39.xml" ContentType="application/vnd.openxmlformats-officedocument.presentationml.slide+xml"/>
  <Override PartName="/ppt/slides/slide57.xml" ContentType="application/vnd.openxmlformats-officedocument.presentationml.slide+xml"/>
  <Override PartName="/ppt/slides/slide75.xml" ContentType="application/vnd.openxmlformats-officedocument.presentationml.slide+xml"/>
  <Override PartName="/ppt/slides/slide86.xml" ContentType="application/vnd.openxmlformats-officedocument.presentationml.slide+xml"/>
  <Override PartName="/ppt/slides/slide105.xml" ContentType="application/vnd.openxmlformats-officedocument.presentationml.slide+xml"/>
  <Override PartName="/ppt/slides/slide123.xml" ContentType="application/vnd.openxmlformats-officedocument.presentationml.slide+xml"/>
  <Override PartName="/ppt/diagrams/colors2.xml" ContentType="application/vnd.openxmlformats-officedocument.drawingml.diagramColors+xml"/>
  <Override PartName="/ppt/slides/slide3.xml" ContentType="application/vnd.openxmlformats-officedocument.presentationml.slide+xml"/>
  <Override PartName="/ppt/slides/slide17.xml" ContentType="application/vnd.openxmlformats-officedocument.presentationml.slide+xml"/>
  <Override PartName="/ppt/slides/slide46.xml" ContentType="application/vnd.openxmlformats-officedocument.presentationml.slide+xml"/>
  <Override PartName="/ppt/slides/slide64.xml" ContentType="application/vnd.openxmlformats-officedocument.presentationml.slide+xml"/>
  <Override PartName="/ppt/slides/slide93.xml" ContentType="application/vnd.openxmlformats-officedocument.presentationml.slide+xml"/>
  <Override PartName="/ppt/slides/slide101.xml" ContentType="application/vnd.openxmlformats-officedocument.presentationml.slide+xml"/>
  <Override PartName="/ppt/slides/slide112.xml" ContentType="application/vnd.openxmlformats-officedocument.presentationml.slide+xml"/>
  <Override PartName="/ppt/slides/slide130.xml" ContentType="application/vnd.openxmlformats-officedocument.presentationml.slide+xml"/>
  <Override PartName="/ppt/slideLayouts/slideLayout5.xml" ContentType="application/vnd.openxmlformats-officedocument.presentationml.slideLayout+xml"/>
  <Override PartName="/ppt/diagrams/drawing1.xml" ContentType="application/vnd.ms-office.drawingml.diagramDrawing+xml"/>
  <Override PartName="/ppt/slides/slide24.xml" ContentType="application/vnd.openxmlformats-officedocument.presentationml.slide+xml"/>
  <Override PartName="/ppt/slides/slide35.xml" ContentType="application/vnd.openxmlformats-officedocument.presentationml.slide+xml"/>
  <Override PartName="/ppt/slides/slide53.xml" ContentType="application/vnd.openxmlformats-officedocument.presentationml.slide+xml"/>
  <Override PartName="/ppt/slides/slide71.xml" ContentType="application/vnd.openxmlformats-officedocument.presentationml.slide+xml"/>
  <Override PartName="/ppt/slides/slide82.xml" ContentType="application/vnd.openxmlformats-officedocument.presentationml.slide+xml"/>
  <Default Extension="jpeg" ContentType="image/jpeg"/>
  <Override PartName="/ppt/diagrams/quickStyle1.xml" ContentType="application/vnd.openxmlformats-officedocument.drawingml.diagramStyle+xml"/>
  <Override PartName="/ppt/slides/slide13.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s/slide60.xml" ContentType="application/vnd.openxmlformats-officedocument.presentationml.slide+xml"/>
  <Override PartName="/ppt/slideLayouts/slideLayout1.xml" ContentType="application/vnd.openxmlformats-officedocument.presentationml.slideLayout+xml"/>
  <Override PartName="/ppt/slides/slide20.xml" ContentType="application/vnd.openxmlformats-officedocument.presentationml.slide+xml"/>
  <Override PartName="/ppt/diagrams/layout4.xml" ContentType="application/vnd.openxmlformats-officedocument.drawingml.diagramLayout+xml"/>
  <Default Extension="tiff" ContentType="image/tiff"/>
  <Override PartName="/ppt/slides/slide98.xml" ContentType="application/vnd.openxmlformats-officedocument.presentationml.slide+xml"/>
  <Override PartName="/ppt/slides/slide117.xml" ContentType="application/vnd.openxmlformats-officedocument.presentationml.slide+xml"/>
  <Override PartName="/ppt/slides/slide128.xml" ContentType="application/vnd.openxmlformats-officedocument.presentationml.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71" r:id="rId2"/>
    <p:sldId id="262" r:id="rId3"/>
    <p:sldId id="266" r:id="rId4"/>
    <p:sldId id="267" r:id="rId5"/>
    <p:sldId id="268" r:id="rId6"/>
    <p:sldId id="269" r:id="rId7"/>
    <p:sldId id="437" r:id="rId8"/>
    <p:sldId id="439" r:id="rId9"/>
    <p:sldId id="440" r:id="rId10"/>
    <p:sldId id="442" r:id="rId11"/>
    <p:sldId id="441" r:id="rId12"/>
    <p:sldId id="443" r:id="rId13"/>
    <p:sldId id="445" r:id="rId14"/>
    <p:sldId id="447" r:id="rId15"/>
    <p:sldId id="444" r:id="rId16"/>
    <p:sldId id="446" r:id="rId17"/>
    <p:sldId id="438" r:id="rId18"/>
    <p:sldId id="393" r:id="rId19"/>
    <p:sldId id="392" r:id="rId20"/>
    <p:sldId id="394" r:id="rId21"/>
    <p:sldId id="395" r:id="rId22"/>
    <p:sldId id="396" r:id="rId23"/>
    <p:sldId id="397" r:id="rId24"/>
    <p:sldId id="400" r:id="rId25"/>
    <p:sldId id="261" r:id="rId26"/>
    <p:sldId id="263" r:id="rId27"/>
    <p:sldId id="264" r:id="rId28"/>
    <p:sldId id="304" r:id="rId29"/>
    <p:sldId id="265" r:id="rId30"/>
    <p:sldId id="305" r:id="rId31"/>
    <p:sldId id="306" r:id="rId32"/>
    <p:sldId id="308" r:id="rId33"/>
    <p:sldId id="309" r:id="rId34"/>
    <p:sldId id="389" r:id="rId35"/>
    <p:sldId id="391" r:id="rId36"/>
    <p:sldId id="399" r:id="rId37"/>
    <p:sldId id="310" r:id="rId38"/>
    <p:sldId id="311" r:id="rId39"/>
    <p:sldId id="312" r:id="rId40"/>
    <p:sldId id="313" r:id="rId41"/>
    <p:sldId id="314" r:id="rId42"/>
    <p:sldId id="315" r:id="rId43"/>
    <p:sldId id="401" r:id="rId44"/>
    <p:sldId id="402" r:id="rId45"/>
    <p:sldId id="403" r:id="rId46"/>
    <p:sldId id="404" r:id="rId47"/>
    <p:sldId id="405" r:id="rId48"/>
    <p:sldId id="274" r:id="rId49"/>
    <p:sldId id="316" r:id="rId50"/>
    <p:sldId id="317" r:id="rId51"/>
    <p:sldId id="318" r:id="rId52"/>
    <p:sldId id="319" r:id="rId53"/>
    <p:sldId id="320" r:id="rId54"/>
    <p:sldId id="321" r:id="rId55"/>
    <p:sldId id="406" r:id="rId56"/>
    <p:sldId id="275" r:id="rId57"/>
    <p:sldId id="322" r:id="rId58"/>
    <p:sldId id="323" r:id="rId59"/>
    <p:sldId id="324" r:id="rId60"/>
    <p:sldId id="325" r:id="rId61"/>
    <p:sldId id="326" r:id="rId62"/>
    <p:sldId id="327" r:id="rId63"/>
    <p:sldId id="455" r:id="rId64"/>
    <p:sldId id="454" r:id="rId65"/>
    <p:sldId id="276" r:id="rId66"/>
    <p:sldId id="459" r:id="rId67"/>
    <p:sldId id="457" r:id="rId68"/>
    <p:sldId id="460" r:id="rId69"/>
    <p:sldId id="407" r:id="rId70"/>
    <p:sldId id="328" r:id="rId71"/>
    <p:sldId id="329" r:id="rId72"/>
    <p:sldId id="330" r:id="rId73"/>
    <p:sldId id="331" r:id="rId74"/>
    <p:sldId id="332" r:id="rId75"/>
    <p:sldId id="333" r:id="rId76"/>
    <p:sldId id="277" r:id="rId77"/>
    <p:sldId id="418" r:id="rId78"/>
    <p:sldId id="419" r:id="rId79"/>
    <p:sldId id="423" r:id="rId80"/>
    <p:sldId id="420" r:id="rId81"/>
    <p:sldId id="421" r:id="rId82"/>
    <p:sldId id="422" r:id="rId83"/>
    <p:sldId id="408" r:id="rId84"/>
    <p:sldId id="334" r:id="rId85"/>
    <p:sldId id="335" r:id="rId86"/>
    <p:sldId id="336" r:id="rId87"/>
    <p:sldId id="337" r:id="rId88"/>
    <p:sldId id="338" r:id="rId89"/>
    <p:sldId id="424" r:id="rId90"/>
    <p:sldId id="425" r:id="rId91"/>
    <p:sldId id="339" r:id="rId92"/>
    <p:sldId id="409" r:id="rId93"/>
    <p:sldId id="278" r:id="rId94"/>
    <p:sldId id="427" r:id="rId95"/>
    <p:sldId id="428" r:id="rId96"/>
    <p:sldId id="426" r:id="rId97"/>
    <p:sldId id="340" r:id="rId98"/>
    <p:sldId id="341" r:id="rId99"/>
    <p:sldId id="342" r:id="rId100"/>
    <p:sldId id="410" r:id="rId101"/>
    <p:sldId id="346" r:id="rId102"/>
    <p:sldId id="347" r:id="rId103"/>
    <p:sldId id="349" r:id="rId104"/>
    <p:sldId id="348" r:id="rId105"/>
    <p:sldId id="411" r:id="rId106"/>
    <p:sldId id="461" r:id="rId107"/>
    <p:sldId id="280" r:id="rId108"/>
    <p:sldId id="352" r:id="rId109"/>
    <p:sldId id="353" r:id="rId110"/>
    <p:sldId id="354" r:id="rId111"/>
    <p:sldId id="355" r:id="rId112"/>
    <p:sldId id="462" r:id="rId113"/>
    <p:sldId id="412" r:id="rId114"/>
    <p:sldId id="429" r:id="rId115"/>
    <p:sldId id="281" r:id="rId116"/>
    <p:sldId id="359" r:id="rId117"/>
    <p:sldId id="360" r:id="rId118"/>
    <p:sldId id="430" r:id="rId119"/>
    <p:sldId id="413" r:id="rId120"/>
    <p:sldId id="364" r:id="rId121"/>
    <p:sldId id="282" r:id="rId122"/>
    <p:sldId id="414" r:id="rId123"/>
    <p:sldId id="370" r:id="rId124"/>
    <p:sldId id="283" r:id="rId125"/>
    <p:sldId id="431" r:id="rId126"/>
    <p:sldId id="432" r:id="rId127"/>
    <p:sldId id="433" r:id="rId128"/>
    <p:sldId id="434" r:id="rId129"/>
    <p:sldId id="371" r:id="rId130"/>
    <p:sldId id="372" r:id="rId131"/>
    <p:sldId id="373" r:id="rId132"/>
    <p:sldId id="415" r:id="rId133"/>
    <p:sldId id="448" r:id="rId134"/>
    <p:sldId id="449" r:id="rId135"/>
    <p:sldId id="450" r:id="rId136"/>
    <p:sldId id="452" r:id="rId137"/>
    <p:sldId id="451" r:id="rId138"/>
    <p:sldId id="453" r:id="rId139"/>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7048"/>
    <p:restoredTop sz="94659"/>
  </p:normalViewPr>
  <p:slideViewPr>
    <p:cSldViewPr snapToGrid="0" snapToObjects="1">
      <p:cViewPr varScale="1">
        <p:scale>
          <a:sx n="106" d="100"/>
          <a:sy n="106" d="100"/>
        </p:scale>
        <p:origin x="-1656" y="-96"/>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33" Type="http://schemas.openxmlformats.org/officeDocument/2006/relationships/slide" Target="slides/slide132.xml"/><Relationship Id="rId138" Type="http://schemas.openxmlformats.org/officeDocument/2006/relationships/slide" Target="slides/slide137.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slide" Target="slides/slide127.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113" Type="http://schemas.openxmlformats.org/officeDocument/2006/relationships/slide" Target="slides/slide112.xml"/><Relationship Id="rId118" Type="http://schemas.openxmlformats.org/officeDocument/2006/relationships/slide" Target="slides/slide117.xml"/><Relationship Id="rId134" Type="http://schemas.openxmlformats.org/officeDocument/2006/relationships/slide" Target="slides/slide133.xml"/><Relationship Id="rId139" Type="http://schemas.openxmlformats.org/officeDocument/2006/relationships/slide" Target="slides/slide138.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142"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slide" Target="slides/slide123.xml"/><Relationship Id="rId129" Type="http://schemas.openxmlformats.org/officeDocument/2006/relationships/slide" Target="slides/slide128.xml"/><Relationship Id="rId137" Type="http://schemas.openxmlformats.org/officeDocument/2006/relationships/slide" Target="slides/slide13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32" Type="http://schemas.openxmlformats.org/officeDocument/2006/relationships/slide" Target="slides/slide131.xml"/><Relationship Id="rId14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slide" Target="slides/slide12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slide" Target="slides/slide129.xml"/><Relationship Id="rId135" Type="http://schemas.openxmlformats.org/officeDocument/2006/relationships/slide" Target="slides/slide134.xml"/><Relationship Id="rId143"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141"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131" Type="http://schemas.openxmlformats.org/officeDocument/2006/relationships/slide" Target="slides/slide130.xml"/><Relationship Id="rId136" Type="http://schemas.openxmlformats.org/officeDocument/2006/relationships/slide" Target="slides/slide135.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26" Type="http://schemas.openxmlformats.org/officeDocument/2006/relationships/slide" Target="slides/slide125.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C73B6BB-E9CD-8E41-B59F-D56CA14FA065}" type="doc">
      <dgm:prSet loTypeId="urn:microsoft.com/office/officeart/2005/8/layout/hierarchy1" loCatId="" qsTypeId="urn:microsoft.com/office/officeart/2005/8/quickstyle/simple1" qsCatId="simple" csTypeId="urn:microsoft.com/office/officeart/2005/8/colors/accent1_2" csCatId="accent1" phldr="1"/>
      <dgm:spPr/>
      <dgm:t>
        <a:bodyPr/>
        <a:lstStyle/>
        <a:p>
          <a:endParaRPr lang="en-GB"/>
        </a:p>
      </dgm:t>
    </dgm:pt>
    <dgm:pt modelId="{F18AB506-5FCA-784A-A602-ACB2C0899DA7}">
      <dgm:prSet phldrT="[Text]" custT="1"/>
      <dgm:spPr/>
      <dgm:t>
        <a:bodyPr/>
        <a:lstStyle/>
        <a:p>
          <a:r>
            <a:rPr lang="en-GB" sz="2800" b="1" dirty="0"/>
            <a:t>FOOD &amp; BEVERAGE OUTLETS</a:t>
          </a:r>
        </a:p>
      </dgm:t>
    </dgm:pt>
    <dgm:pt modelId="{7E1ACC3A-76EC-7845-B7EF-FF7D89CA3424}" type="parTrans" cxnId="{D7F99522-FA6B-3E44-A8FF-105B674156BC}">
      <dgm:prSet/>
      <dgm:spPr/>
      <dgm:t>
        <a:bodyPr/>
        <a:lstStyle/>
        <a:p>
          <a:endParaRPr lang="en-GB"/>
        </a:p>
      </dgm:t>
    </dgm:pt>
    <dgm:pt modelId="{5899F392-0B65-3446-B136-CBC7CD2026E2}" type="sibTrans" cxnId="{D7F99522-FA6B-3E44-A8FF-105B674156BC}">
      <dgm:prSet/>
      <dgm:spPr/>
      <dgm:t>
        <a:bodyPr/>
        <a:lstStyle/>
        <a:p>
          <a:endParaRPr lang="en-GB"/>
        </a:p>
      </dgm:t>
    </dgm:pt>
    <dgm:pt modelId="{B6054C88-8011-3941-8E23-6A21BDD38955}">
      <dgm:prSet phldrT="[Text]" custT="1"/>
      <dgm:spPr/>
      <dgm:t>
        <a:bodyPr/>
        <a:lstStyle/>
        <a:p>
          <a:r>
            <a:rPr lang="en-GB" sz="1800" b="1" dirty="0"/>
            <a:t>COMMERCIAL</a:t>
          </a:r>
        </a:p>
        <a:p>
          <a:r>
            <a:rPr lang="en-GB" sz="1400" b="0" dirty="0"/>
            <a:t>Public or private ownership</a:t>
          </a:r>
        </a:p>
        <a:p>
          <a:r>
            <a:rPr lang="en-GB" sz="1400" b="0" dirty="0"/>
            <a:t>(Catering main or secondary activity)</a:t>
          </a:r>
          <a:endParaRPr lang="en-GB" sz="900" b="0" dirty="0"/>
        </a:p>
      </dgm:t>
    </dgm:pt>
    <dgm:pt modelId="{C463FE07-6B31-9F4B-BB98-B7ED60D40C6D}" type="parTrans" cxnId="{6DAB79CC-E98B-784B-BAF7-5773E25AE5A4}">
      <dgm:prSet/>
      <dgm:spPr/>
      <dgm:t>
        <a:bodyPr/>
        <a:lstStyle/>
        <a:p>
          <a:endParaRPr lang="en-GB"/>
        </a:p>
      </dgm:t>
    </dgm:pt>
    <dgm:pt modelId="{5C787909-458A-A44D-BCAD-3D416E250037}" type="sibTrans" cxnId="{6DAB79CC-E98B-784B-BAF7-5773E25AE5A4}">
      <dgm:prSet/>
      <dgm:spPr/>
      <dgm:t>
        <a:bodyPr/>
        <a:lstStyle/>
        <a:p>
          <a:endParaRPr lang="en-GB"/>
        </a:p>
      </dgm:t>
    </dgm:pt>
    <dgm:pt modelId="{F8BFD042-4F1F-EE41-ADE9-602981F79C6B}">
      <dgm:prSet phldrT="[Text]" custT="1"/>
      <dgm:spPr/>
      <dgm:t>
        <a:bodyPr/>
        <a:lstStyle/>
        <a:p>
          <a:r>
            <a:rPr lang="en-GB" sz="1800" b="1" dirty="0"/>
            <a:t>RESTRICTED MARKET</a:t>
          </a:r>
        </a:p>
        <a:p>
          <a:r>
            <a:rPr lang="en-GB" sz="1400" b="0" dirty="0"/>
            <a:t>Travel  catering</a:t>
          </a:r>
        </a:p>
        <a:p>
          <a:r>
            <a:rPr lang="en-GB" sz="1400" b="0" dirty="0"/>
            <a:t>Clubs</a:t>
          </a:r>
        </a:p>
        <a:p>
          <a:r>
            <a:rPr lang="en-GB" sz="1400" b="0" dirty="0"/>
            <a:t>Contract food service</a:t>
          </a:r>
        </a:p>
        <a:p>
          <a:r>
            <a:rPr lang="en-GB" sz="1400" b="0" dirty="0"/>
            <a:t>Function and event catering</a:t>
          </a:r>
        </a:p>
      </dgm:t>
    </dgm:pt>
    <dgm:pt modelId="{55DC2EA2-6DF8-0A48-B8F5-ADFF06E25382}" type="parTrans" cxnId="{E4EFEBF8-63D7-8849-82B3-ED4B0900AF08}">
      <dgm:prSet/>
      <dgm:spPr/>
      <dgm:t>
        <a:bodyPr/>
        <a:lstStyle/>
        <a:p>
          <a:endParaRPr lang="en-GB"/>
        </a:p>
      </dgm:t>
    </dgm:pt>
    <dgm:pt modelId="{BBF702D7-2D94-1E41-B466-251ECE805FF7}" type="sibTrans" cxnId="{E4EFEBF8-63D7-8849-82B3-ED4B0900AF08}">
      <dgm:prSet/>
      <dgm:spPr/>
      <dgm:t>
        <a:bodyPr/>
        <a:lstStyle/>
        <a:p>
          <a:endParaRPr lang="en-GB"/>
        </a:p>
      </dgm:t>
    </dgm:pt>
    <dgm:pt modelId="{37E67325-9193-EB48-B887-8FD51D67C205}">
      <dgm:prSet phldrT="[Text]" custT="1"/>
      <dgm:spPr/>
      <dgm:t>
        <a:bodyPr/>
        <a:lstStyle/>
        <a:p>
          <a:r>
            <a:rPr lang="en-GB" sz="1800" b="1" dirty="0"/>
            <a:t>OPEN MARKET</a:t>
          </a:r>
        </a:p>
        <a:p>
          <a:r>
            <a:rPr lang="en-GB" sz="1400" b="0" dirty="0"/>
            <a:t>Hotels</a:t>
          </a:r>
        </a:p>
        <a:p>
          <a:r>
            <a:rPr lang="en-GB" sz="1400" b="0" dirty="0"/>
            <a:t>Restaurants</a:t>
          </a:r>
        </a:p>
        <a:p>
          <a:r>
            <a:rPr lang="en-GB" sz="1400" b="0" dirty="0"/>
            <a:t>Fast-food/take-aways</a:t>
          </a:r>
        </a:p>
        <a:p>
          <a:r>
            <a:rPr lang="en-GB" sz="1400" b="0" dirty="0"/>
            <a:t>Pubs &amp; bars</a:t>
          </a:r>
        </a:p>
      </dgm:t>
    </dgm:pt>
    <dgm:pt modelId="{9AF3FEE0-5C4E-B84D-8C5B-D79F4DDD0A8D}" type="parTrans" cxnId="{6FCB652C-E09B-6B48-9CDE-2CFDE26BEB84}">
      <dgm:prSet/>
      <dgm:spPr/>
      <dgm:t>
        <a:bodyPr/>
        <a:lstStyle/>
        <a:p>
          <a:endParaRPr lang="en-GB"/>
        </a:p>
      </dgm:t>
    </dgm:pt>
    <dgm:pt modelId="{86515244-8BAF-2D4C-BDBB-F100527F9EA7}" type="sibTrans" cxnId="{6FCB652C-E09B-6B48-9CDE-2CFDE26BEB84}">
      <dgm:prSet/>
      <dgm:spPr/>
      <dgm:t>
        <a:bodyPr/>
        <a:lstStyle/>
        <a:p>
          <a:endParaRPr lang="en-GB"/>
        </a:p>
      </dgm:t>
    </dgm:pt>
    <dgm:pt modelId="{D3FB0826-F99C-0D4D-AE2B-3E3FB4C8D208}">
      <dgm:prSet phldrT="[Text]" custT="1"/>
      <dgm:spPr/>
      <dgm:t>
        <a:bodyPr/>
        <a:lstStyle/>
        <a:p>
          <a:r>
            <a:rPr lang="en-GB" sz="1800" b="1" dirty="0"/>
            <a:t>SUBSIDISED</a:t>
          </a:r>
          <a:r>
            <a:rPr lang="en-GB" sz="1800" b="1" baseline="0" dirty="0"/>
            <a:t> OF WELFARE</a:t>
          </a:r>
        </a:p>
        <a:p>
          <a:r>
            <a:rPr lang="en-GB" sz="1400" baseline="0" dirty="0"/>
            <a:t>Institutional catering</a:t>
          </a:r>
        </a:p>
        <a:p>
          <a:r>
            <a:rPr lang="en-GB" sz="1400" baseline="0" dirty="0"/>
            <a:t>Schools</a:t>
          </a:r>
        </a:p>
        <a:p>
          <a:r>
            <a:rPr lang="en-GB" sz="1400" baseline="0" dirty="0"/>
            <a:t>Universities and colleges</a:t>
          </a:r>
        </a:p>
        <a:p>
          <a:r>
            <a:rPr lang="en-GB" sz="1400" baseline="0" dirty="0"/>
            <a:t>Hospitals</a:t>
          </a:r>
        </a:p>
        <a:p>
          <a:r>
            <a:rPr lang="en-GB" sz="1400" baseline="0" dirty="0"/>
            <a:t>The services</a:t>
          </a:r>
        </a:p>
        <a:p>
          <a:r>
            <a:rPr lang="en-GB" sz="1400" baseline="0" dirty="0"/>
            <a:t>Prisons</a:t>
          </a:r>
        </a:p>
        <a:p>
          <a:r>
            <a:rPr lang="en-GB" sz="1400" baseline="0" dirty="0"/>
            <a:t>Employee catering: contract food service/in-house caterer</a:t>
          </a:r>
          <a:endParaRPr lang="en-GB" sz="900" baseline="0" dirty="0"/>
        </a:p>
        <a:p>
          <a:endParaRPr lang="en-GB" sz="900" dirty="0"/>
        </a:p>
      </dgm:t>
    </dgm:pt>
    <dgm:pt modelId="{B8D7A561-17EC-CD48-AFB6-EA8AB844170B}" type="parTrans" cxnId="{860B91CC-9F21-1042-ACC2-CB1102F9F363}">
      <dgm:prSet/>
      <dgm:spPr/>
      <dgm:t>
        <a:bodyPr/>
        <a:lstStyle/>
        <a:p>
          <a:endParaRPr lang="en-GB"/>
        </a:p>
      </dgm:t>
    </dgm:pt>
    <dgm:pt modelId="{090A7BB8-CC32-684A-81B0-9F1CF2370261}" type="sibTrans" cxnId="{860B91CC-9F21-1042-ACC2-CB1102F9F363}">
      <dgm:prSet/>
      <dgm:spPr/>
      <dgm:t>
        <a:bodyPr/>
        <a:lstStyle/>
        <a:p>
          <a:endParaRPr lang="en-GB"/>
        </a:p>
      </dgm:t>
    </dgm:pt>
    <dgm:pt modelId="{17C2BC0A-29CC-1E48-87CE-DD40D80AB164}" type="pres">
      <dgm:prSet presAssocID="{FC73B6BB-E9CD-8E41-B59F-D56CA14FA065}" presName="hierChild1" presStyleCnt="0">
        <dgm:presLayoutVars>
          <dgm:chPref val="1"/>
          <dgm:dir/>
          <dgm:animOne val="branch"/>
          <dgm:animLvl val="lvl"/>
          <dgm:resizeHandles/>
        </dgm:presLayoutVars>
      </dgm:prSet>
      <dgm:spPr/>
      <dgm:t>
        <a:bodyPr/>
        <a:lstStyle/>
        <a:p>
          <a:endParaRPr lang="en-GB"/>
        </a:p>
      </dgm:t>
    </dgm:pt>
    <dgm:pt modelId="{9F9200C3-3190-7B46-A4A4-00F974EA65A4}" type="pres">
      <dgm:prSet presAssocID="{F18AB506-5FCA-784A-A602-ACB2C0899DA7}" presName="hierRoot1" presStyleCnt="0"/>
      <dgm:spPr/>
    </dgm:pt>
    <dgm:pt modelId="{53E888F5-17C2-7447-94BC-C09CC0575177}" type="pres">
      <dgm:prSet presAssocID="{F18AB506-5FCA-784A-A602-ACB2C0899DA7}" presName="composite" presStyleCnt="0"/>
      <dgm:spPr/>
    </dgm:pt>
    <dgm:pt modelId="{C5097382-EFF9-294F-8E63-A5352F03F75A}" type="pres">
      <dgm:prSet presAssocID="{F18AB506-5FCA-784A-A602-ACB2C0899DA7}" presName="background" presStyleLbl="node0" presStyleIdx="0" presStyleCnt="1"/>
      <dgm:spPr/>
    </dgm:pt>
    <dgm:pt modelId="{B4A0172B-06D3-E24F-AC19-45D0CC30DC96}" type="pres">
      <dgm:prSet presAssocID="{F18AB506-5FCA-784A-A602-ACB2C0899DA7}" presName="text" presStyleLbl="fgAcc0" presStyleIdx="0" presStyleCnt="1" custScaleX="314119">
        <dgm:presLayoutVars>
          <dgm:chPref val="3"/>
        </dgm:presLayoutVars>
      </dgm:prSet>
      <dgm:spPr/>
      <dgm:t>
        <a:bodyPr/>
        <a:lstStyle/>
        <a:p>
          <a:endParaRPr lang="en-GB"/>
        </a:p>
      </dgm:t>
    </dgm:pt>
    <dgm:pt modelId="{C1B888A5-9785-294F-8555-B7A3AAA8A7FB}" type="pres">
      <dgm:prSet presAssocID="{F18AB506-5FCA-784A-A602-ACB2C0899DA7}" presName="hierChild2" presStyleCnt="0"/>
      <dgm:spPr/>
    </dgm:pt>
    <dgm:pt modelId="{26A1DBFD-7727-FF4B-B822-30B43504FA0B}" type="pres">
      <dgm:prSet presAssocID="{C463FE07-6B31-9F4B-BB98-B7ED60D40C6D}" presName="Name10" presStyleLbl="parChTrans1D2" presStyleIdx="0" presStyleCnt="2"/>
      <dgm:spPr/>
      <dgm:t>
        <a:bodyPr/>
        <a:lstStyle/>
        <a:p>
          <a:endParaRPr lang="en-GB"/>
        </a:p>
      </dgm:t>
    </dgm:pt>
    <dgm:pt modelId="{2702E286-1789-5849-9CEE-7A30098788E7}" type="pres">
      <dgm:prSet presAssocID="{B6054C88-8011-3941-8E23-6A21BDD38955}" presName="hierRoot2" presStyleCnt="0"/>
      <dgm:spPr/>
    </dgm:pt>
    <dgm:pt modelId="{EA9E210E-21B9-6F4D-B450-1456E8F99853}" type="pres">
      <dgm:prSet presAssocID="{B6054C88-8011-3941-8E23-6A21BDD38955}" presName="composite2" presStyleCnt="0"/>
      <dgm:spPr/>
    </dgm:pt>
    <dgm:pt modelId="{1461B4DE-3E8F-8D40-8E67-F9BA979BB887}" type="pres">
      <dgm:prSet presAssocID="{B6054C88-8011-3941-8E23-6A21BDD38955}" presName="background2" presStyleLbl="node2" presStyleIdx="0" presStyleCnt="2"/>
      <dgm:spPr/>
    </dgm:pt>
    <dgm:pt modelId="{BCB09774-BC36-F444-9B48-6DC660D8DD78}" type="pres">
      <dgm:prSet presAssocID="{B6054C88-8011-3941-8E23-6A21BDD38955}" presName="text2" presStyleLbl="fgAcc2" presStyleIdx="0" presStyleCnt="2" custScaleX="202672" custLinFactNeighborX="-6552" custLinFactNeighborY="1302">
        <dgm:presLayoutVars>
          <dgm:chPref val="3"/>
        </dgm:presLayoutVars>
      </dgm:prSet>
      <dgm:spPr/>
      <dgm:t>
        <a:bodyPr/>
        <a:lstStyle/>
        <a:p>
          <a:endParaRPr lang="en-GB"/>
        </a:p>
      </dgm:t>
    </dgm:pt>
    <dgm:pt modelId="{B22D521B-D6E0-B648-9ACB-26BB03E703AE}" type="pres">
      <dgm:prSet presAssocID="{B6054C88-8011-3941-8E23-6A21BDD38955}" presName="hierChild3" presStyleCnt="0"/>
      <dgm:spPr/>
    </dgm:pt>
    <dgm:pt modelId="{9D58CAD4-38B0-524D-809A-970A576FF016}" type="pres">
      <dgm:prSet presAssocID="{55DC2EA2-6DF8-0A48-B8F5-ADFF06E25382}" presName="Name17" presStyleLbl="parChTrans1D3" presStyleIdx="0" presStyleCnt="2"/>
      <dgm:spPr/>
      <dgm:t>
        <a:bodyPr/>
        <a:lstStyle/>
        <a:p>
          <a:endParaRPr lang="en-GB"/>
        </a:p>
      </dgm:t>
    </dgm:pt>
    <dgm:pt modelId="{1AB7B866-3F0E-8946-B8CF-31F947BA5043}" type="pres">
      <dgm:prSet presAssocID="{F8BFD042-4F1F-EE41-ADE9-602981F79C6B}" presName="hierRoot3" presStyleCnt="0"/>
      <dgm:spPr/>
    </dgm:pt>
    <dgm:pt modelId="{468D5B04-B5EC-2343-83B5-A7277353EB07}" type="pres">
      <dgm:prSet presAssocID="{F8BFD042-4F1F-EE41-ADE9-602981F79C6B}" presName="composite3" presStyleCnt="0"/>
      <dgm:spPr/>
    </dgm:pt>
    <dgm:pt modelId="{42EE15B7-F774-9F48-887C-24C2DB10F46E}" type="pres">
      <dgm:prSet presAssocID="{F8BFD042-4F1F-EE41-ADE9-602981F79C6B}" presName="background3" presStyleLbl="node3" presStyleIdx="0" presStyleCnt="2"/>
      <dgm:spPr/>
    </dgm:pt>
    <dgm:pt modelId="{FA713C88-67A0-954E-9716-57E5BE859C02}" type="pres">
      <dgm:prSet presAssocID="{F8BFD042-4F1F-EE41-ADE9-602981F79C6B}" presName="text3" presStyleLbl="fgAcc3" presStyleIdx="0" presStyleCnt="2" custScaleX="153360" custScaleY="183323">
        <dgm:presLayoutVars>
          <dgm:chPref val="3"/>
        </dgm:presLayoutVars>
      </dgm:prSet>
      <dgm:spPr/>
      <dgm:t>
        <a:bodyPr/>
        <a:lstStyle/>
        <a:p>
          <a:endParaRPr lang="en-GB"/>
        </a:p>
      </dgm:t>
    </dgm:pt>
    <dgm:pt modelId="{F86F7C0E-AB75-2E40-A423-8E85AC1AC46C}" type="pres">
      <dgm:prSet presAssocID="{F8BFD042-4F1F-EE41-ADE9-602981F79C6B}" presName="hierChild4" presStyleCnt="0"/>
      <dgm:spPr/>
    </dgm:pt>
    <dgm:pt modelId="{E965B66F-B0BD-AA49-BFC7-21CF262D035C}" type="pres">
      <dgm:prSet presAssocID="{9AF3FEE0-5C4E-B84D-8C5B-D79F4DDD0A8D}" presName="Name17" presStyleLbl="parChTrans1D3" presStyleIdx="1" presStyleCnt="2"/>
      <dgm:spPr/>
      <dgm:t>
        <a:bodyPr/>
        <a:lstStyle/>
        <a:p>
          <a:endParaRPr lang="en-GB"/>
        </a:p>
      </dgm:t>
    </dgm:pt>
    <dgm:pt modelId="{86BDAA9B-9BD2-4942-B2EE-629DF453BB72}" type="pres">
      <dgm:prSet presAssocID="{37E67325-9193-EB48-B887-8FD51D67C205}" presName="hierRoot3" presStyleCnt="0"/>
      <dgm:spPr/>
    </dgm:pt>
    <dgm:pt modelId="{5AE3D695-7F59-0E4E-A35F-024CCE24D2F8}" type="pres">
      <dgm:prSet presAssocID="{37E67325-9193-EB48-B887-8FD51D67C205}" presName="composite3" presStyleCnt="0"/>
      <dgm:spPr/>
    </dgm:pt>
    <dgm:pt modelId="{37E2A156-FD72-2046-B942-301D300EB506}" type="pres">
      <dgm:prSet presAssocID="{37E67325-9193-EB48-B887-8FD51D67C205}" presName="background3" presStyleLbl="node3" presStyleIdx="1" presStyleCnt="2"/>
      <dgm:spPr/>
    </dgm:pt>
    <dgm:pt modelId="{06673408-C5F5-0442-9F7B-67FA1C10DC5F}" type="pres">
      <dgm:prSet presAssocID="{37E67325-9193-EB48-B887-8FD51D67C205}" presName="text3" presStyleLbl="fgAcc3" presStyleIdx="1" presStyleCnt="2" custScaleX="161961" custScaleY="185526">
        <dgm:presLayoutVars>
          <dgm:chPref val="3"/>
        </dgm:presLayoutVars>
      </dgm:prSet>
      <dgm:spPr/>
      <dgm:t>
        <a:bodyPr/>
        <a:lstStyle/>
        <a:p>
          <a:endParaRPr lang="en-GB"/>
        </a:p>
      </dgm:t>
    </dgm:pt>
    <dgm:pt modelId="{6F3DF028-C03F-9D46-98F3-878A7C3FFC06}" type="pres">
      <dgm:prSet presAssocID="{37E67325-9193-EB48-B887-8FD51D67C205}" presName="hierChild4" presStyleCnt="0"/>
      <dgm:spPr/>
    </dgm:pt>
    <dgm:pt modelId="{690F9A88-D36F-9542-AFCD-907A40CFE580}" type="pres">
      <dgm:prSet presAssocID="{B8D7A561-17EC-CD48-AFB6-EA8AB844170B}" presName="Name10" presStyleLbl="parChTrans1D2" presStyleIdx="1" presStyleCnt="2"/>
      <dgm:spPr/>
      <dgm:t>
        <a:bodyPr/>
        <a:lstStyle/>
        <a:p>
          <a:endParaRPr lang="en-GB"/>
        </a:p>
      </dgm:t>
    </dgm:pt>
    <dgm:pt modelId="{5ACABD5E-08C1-0146-B5BA-784D43B39E08}" type="pres">
      <dgm:prSet presAssocID="{D3FB0826-F99C-0D4D-AE2B-3E3FB4C8D208}" presName="hierRoot2" presStyleCnt="0"/>
      <dgm:spPr/>
    </dgm:pt>
    <dgm:pt modelId="{B197C175-3666-D643-AA7F-566D7F3E8921}" type="pres">
      <dgm:prSet presAssocID="{D3FB0826-F99C-0D4D-AE2B-3E3FB4C8D208}" presName="composite2" presStyleCnt="0"/>
      <dgm:spPr/>
    </dgm:pt>
    <dgm:pt modelId="{CB78C443-078F-9845-938A-A7F27D1FCC3A}" type="pres">
      <dgm:prSet presAssocID="{D3FB0826-F99C-0D4D-AE2B-3E3FB4C8D208}" presName="background2" presStyleLbl="node2" presStyleIdx="1" presStyleCnt="2"/>
      <dgm:spPr/>
    </dgm:pt>
    <dgm:pt modelId="{30893B4E-24B7-AA4D-8A97-B14B3BC01162}" type="pres">
      <dgm:prSet presAssocID="{D3FB0826-F99C-0D4D-AE2B-3E3FB4C8D208}" presName="text2" presStyleLbl="fgAcc2" presStyleIdx="1" presStyleCnt="2" custScaleX="173083" custScaleY="257974">
        <dgm:presLayoutVars>
          <dgm:chPref val="3"/>
        </dgm:presLayoutVars>
      </dgm:prSet>
      <dgm:spPr/>
      <dgm:t>
        <a:bodyPr/>
        <a:lstStyle/>
        <a:p>
          <a:endParaRPr lang="en-GB"/>
        </a:p>
      </dgm:t>
    </dgm:pt>
    <dgm:pt modelId="{075E0CE8-18F6-AF4A-A9D5-1D272A67C025}" type="pres">
      <dgm:prSet presAssocID="{D3FB0826-F99C-0D4D-AE2B-3E3FB4C8D208}" presName="hierChild3" presStyleCnt="0"/>
      <dgm:spPr/>
    </dgm:pt>
  </dgm:ptLst>
  <dgm:cxnLst>
    <dgm:cxn modelId="{8796E879-4039-B441-88CC-E9856C4B7A70}" type="presOf" srcId="{D3FB0826-F99C-0D4D-AE2B-3E3FB4C8D208}" destId="{30893B4E-24B7-AA4D-8A97-B14B3BC01162}" srcOrd="0" destOrd="0" presId="urn:microsoft.com/office/officeart/2005/8/layout/hierarchy1"/>
    <dgm:cxn modelId="{2C344B4A-9E86-3144-BBAB-390ABD49266A}" type="presOf" srcId="{55DC2EA2-6DF8-0A48-B8F5-ADFF06E25382}" destId="{9D58CAD4-38B0-524D-809A-970A576FF016}" srcOrd="0" destOrd="0" presId="urn:microsoft.com/office/officeart/2005/8/layout/hierarchy1"/>
    <dgm:cxn modelId="{6DAB79CC-E98B-784B-BAF7-5773E25AE5A4}" srcId="{F18AB506-5FCA-784A-A602-ACB2C0899DA7}" destId="{B6054C88-8011-3941-8E23-6A21BDD38955}" srcOrd="0" destOrd="0" parTransId="{C463FE07-6B31-9F4B-BB98-B7ED60D40C6D}" sibTransId="{5C787909-458A-A44D-BCAD-3D416E250037}"/>
    <dgm:cxn modelId="{9072932A-E812-D546-8D9D-AA4750700775}" type="presOf" srcId="{37E67325-9193-EB48-B887-8FD51D67C205}" destId="{06673408-C5F5-0442-9F7B-67FA1C10DC5F}" srcOrd="0" destOrd="0" presId="urn:microsoft.com/office/officeart/2005/8/layout/hierarchy1"/>
    <dgm:cxn modelId="{6FCB652C-E09B-6B48-9CDE-2CFDE26BEB84}" srcId="{B6054C88-8011-3941-8E23-6A21BDD38955}" destId="{37E67325-9193-EB48-B887-8FD51D67C205}" srcOrd="1" destOrd="0" parTransId="{9AF3FEE0-5C4E-B84D-8C5B-D79F4DDD0A8D}" sibTransId="{86515244-8BAF-2D4C-BDBB-F100527F9EA7}"/>
    <dgm:cxn modelId="{5EAD249C-7AB9-D044-AF35-844848622971}" type="presOf" srcId="{9AF3FEE0-5C4E-B84D-8C5B-D79F4DDD0A8D}" destId="{E965B66F-B0BD-AA49-BFC7-21CF262D035C}" srcOrd="0" destOrd="0" presId="urn:microsoft.com/office/officeart/2005/8/layout/hierarchy1"/>
    <dgm:cxn modelId="{21EDBF70-14BF-E743-B893-0ED870FEA444}" type="presOf" srcId="{C463FE07-6B31-9F4B-BB98-B7ED60D40C6D}" destId="{26A1DBFD-7727-FF4B-B822-30B43504FA0B}" srcOrd="0" destOrd="0" presId="urn:microsoft.com/office/officeart/2005/8/layout/hierarchy1"/>
    <dgm:cxn modelId="{0DCFE2AB-24DD-1645-9552-ACF49E5F70AC}" type="presOf" srcId="{F8BFD042-4F1F-EE41-ADE9-602981F79C6B}" destId="{FA713C88-67A0-954E-9716-57E5BE859C02}" srcOrd="0" destOrd="0" presId="urn:microsoft.com/office/officeart/2005/8/layout/hierarchy1"/>
    <dgm:cxn modelId="{E4EFEBF8-63D7-8849-82B3-ED4B0900AF08}" srcId="{B6054C88-8011-3941-8E23-6A21BDD38955}" destId="{F8BFD042-4F1F-EE41-ADE9-602981F79C6B}" srcOrd="0" destOrd="0" parTransId="{55DC2EA2-6DF8-0A48-B8F5-ADFF06E25382}" sibTransId="{BBF702D7-2D94-1E41-B466-251ECE805FF7}"/>
    <dgm:cxn modelId="{7AEC2B1C-515F-9D43-A554-CCD8471CE061}" type="presOf" srcId="{FC73B6BB-E9CD-8E41-B59F-D56CA14FA065}" destId="{17C2BC0A-29CC-1E48-87CE-DD40D80AB164}" srcOrd="0" destOrd="0" presId="urn:microsoft.com/office/officeart/2005/8/layout/hierarchy1"/>
    <dgm:cxn modelId="{D7F99522-FA6B-3E44-A8FF-105B674156BC}" srcId="{FC73B6BB-E9CD-8E41-B59F-D56CA14FA065}" destId="{F18AB506-5FCA-784A-A602-ACB2C0899DA7}" srcOrd="0" destOrd="0" parTransId="{7E1ACC3A-76EC-7845-B7EF-FF7D89CA3424}" sibTransId="{5899F392-0B65-3446-B136-CBC7CD2026E2}"/>
    <dgm:cxn modelId="{6D29D126-7C55-3A41-90E3-D103DAEB902E}" type="presOf" srcId="{F18AB506-5FCA-784A-A602-ACB2C0899DA7}" destId="{B4A0172B-06D3-E24F-AC19-45D0CC30DC96}" srcOrd="0" destOrd="0" presId="urn:microsoft.com/office/officeart/2005/8/layout/hierarchy1"/>
    <dgm:cxn modelId="{860B91CC-9F21-1042-ACC2-CB1102F9F363}" srcId="{F18AB506-5FCA-784A-A602-ACB2C0899DA7}" destId="{D3FB0826-F99C-0D4D-AE2B-3E3FB4C8D208}" srcOrd="1" destOrd="0" parTransId="{B8D7A561-17EC-CD48-AFB6-EA8AB844170B}" sibTransId="{090A7BB8-CC32-684A-81B0-9F1CF2370261}"/>
    <dgm:cxn modelId="{3ABCBDE4-1681-F748-8DF1-A0BF3A93942F}" type="presOf" srcId="{B6054C88-8011-3941-8E23-6A21BDD38955}" destId="{BCB09774-BC36-F444-9B48-6DC660D8DD78}" srcOrd="0" destOrd="0" presId="urn:microsoft.com/office/officeart/2005/8/layout/hierarchy1"/>
    <dgm:cxn modelId="{5EB1C34E-F0E7-7D47-92B6-6E04385C41FF}" type="presOf" srcId="{B8D7A561-17EC-CD48-AFB6-EA8AB844170B}" destId="{690F9A88-D36F-9542-AFCD-907A40CFE580}" srcOrd="0" destOrd="0" presId="urn:microsoft.com/office/officeart/2005/8/layout/hierarchy1"/>
    <dgm:cxn modelId="{715D3E31-2E16-0449-A5CE-D5AF84669E99}" type="presParOf" srcId="{17C2BC0A-29CC-1E48-87CE-DD40D80AB164}" destId="{9F9200C3-3190-7B46-A4A4-00F974EA65A4}" srcOrd="0" destOrd="0" presId="urn:microsoft.com/office/officeart/2005/8/layout/hierarchy1"/>
    <dgm:cxn modelId="{C559AAB7-D2A3-9D42-B041-8F3601FDE01D}" type="presParOf" srcId="{9F9200C3-3190-7B46-A4A4-00F974EA65A4}" destId="{53E888F5-17C2-7447-94BC-C09CC0575177}" srcOrd="0" destOrd="0" presId="urn:microsoft.com/office/officeart/2005/8/layout/hierarchy1"/>
    <dgm:cxn modelId="{6B64AE81-9A87-A843-B76A-B6CD3CFA44D5}" type="presParOf" srcId="{53E888F5-17C2-7447-94BC-C09CC0575177}" destId="{C5097382-EFF9-294F-8E63-A5352F03F75A}" srcOrd="0" destOrd="0" presId="urn:microsoft.com/office/officeart/2005/8/layout/hierarchy1"/>
    <dgm:cxn modelId="{88B5D87E-07C1-A54B-9AAC-338998BA6CF6}" type="presParOf" srcId="{53E888F5-17C2-7447-94BC-C09CC0575177}" destId="{B4A0172B-06D3-E24F-AC19-45D0CC30DC96}" srcOrd="1" destOrd="0" presId="urn:microsoft.com/office/officeart/2005/8/layout/hierarchy1"/>
    <dgm:cxn modelId="{24600193-2762-A744-B1AA-00CC454EB1B6}" type="presParOf" srcId="{9F9200C3-3190-7B46-A4A4-00F974EA65A4}" destId="{C1B888A5-9785-294F-8555-B7A3AAA8A7FB}" srcOrd="1" destOrd="0" presId="urn:microsoft.com/office/officeart/2005/8/layout/hierarchy1"/>
    <dgm:cxn modelId="{045E43D3-4112-104B-B49F-4685CA97BBA4}" type="presParOf" srcId="{C1B888A5-9785-294F-8555-B7A3AAA8A7FB}" destId="{26A1DBFD-7727-FF4B-B822-30B43504FA0B}" srcOrd="0" destOrd="0" presId="urn:microsoft.com/office/officeart/2005/8/layout/hierarchy1"/>
    <dgm:cxn modelId="{13B55E0F-DF3F-A647-8E6B-83DF7005BC6C}" type="presParOf" srcId="{C1B888A5-9785-294F-8555-B7A3AAA8A7FB}" destId="{2702E286-1789-5849-9CEE-7A30098788E7}" srcOrd="1" destOrd="0" presId="urn:microsoft.com/office/officeart/2005/8/layout/hierarchy1"/>
    <dgm:cxn modelId="{6791C06C-DB85-EA4A-B0B8-BE3BF1766D1D}" type="presParOf" srcId="{2702E286-1789-5849-9CEE-7A30098788E7}" destId="{EA9E210E-21B9-6F4D-B450-1456E8F99853}" srcOrd="0" destOrd="0" presId="urn:microsoft.com/office/officeart/2005/8/layout/hierarchy1"/>
    <dgm:cxn modelId="{0D66D577-B829-A047-9372-7AD68887226C}" type="presParOf" srcId="{EA9E210E-21B9-6F4D-B450-1456E8F99853}" destId="{1461B4DE-3E8F-8D40-8E67-F9BA979BB887}" srcOrd="0" destOrd="0" presId="urn:microsoft.com/office/officeart/2005/8/layout/hierarchy1"/>
    <dgm:cxn modelId="{7ED0241A-038B-204C-B0B8-628D07178D06}" type="presParOf" srcId="{EA9E210E-21B9-6F4D-B450-1456E8F99853}" destId="{BCB09774-BC36-F444-9B48-6DC660D8DD78}" srcOrd="1" destOrd="0" presId="urn:microsoft.com/office/officeart/2005/8/layout/hierarchy1"/>
    <dgm:cxn modelId="{5246BC1D-3E8F-0F42-96D5-5A457C67160D}" type="presParOf" srcId="{2702E286-1789-5849-9CEE-7A30098788E7}" destId="{B22D521B-D6E0-B648-9ACB-26BB03E703AE}" srcOrd="1" destOrd="0" presId="urn:microsoft.com/office/officeart/2005/8/layout/hierarchy1"/>
    <dgm:cxn modelId="{FF94B10B-F585-C34C-B8E9-C5DE6ECBCCDA}" type="presParOf" srcId="{B22D521B-D6E0-B648-9ACB-26BB03E703AE}" destId="{9D58CAD4-38B0-524D-809A-970A576FF016}" srcOrd="0" destOrd="0" presId="urn:microsoft.com/office/officeart/2005/8/layout/hierarchy1"/>
    <dgm:cxn modelId="{7B5D0CA8-4CF6-BE46-8E5E-744557BC392E}" type="presParOf" srcId="{B22D521B-D6E0-B648-9ACB-26BB03E703AE}" destId="{1AB7B866-3F0E-8946-B8CF-31F947BA5043}" srcOrd="1" destOrd="0" presId="urn:microsoft.com/office/officeart/2005/8/layout/hierarchy1"/>
    <dgm:cxn modelId="{ABD1ABCB-F6EC-3C49-9F01-60D6BE88562B}" type="presParOf" srcId="{1AB7B866-3F0E-8946-B8CF-31F947BA5043}" destId="{468D5B04-B5EC-2343-83B5-A7277353EB07}" srcOrd="0" destOrd="0" presId="urn:microsoft.com/office/officeart/2005/8/layout/hierarchy1"/>
    <dgm:cxn modelId="{1916AB00-120C-8448-BB50-74960B508CF3}" type="presParOf" srcId="{468D5B04-B5EC-2343-83B5-A7277353EB07}" destId="{42EE15B7-F774-9F48-887C-24C2DB10F46E}" srcOrd="0" destOrd="0" presId="urn:microsoft.com/office/officeart/2005/8/layout/hierarchy1"/>
    <dgm:cxn modelId="{D7C3B7AF-ECDC-424D-BA42-570D16488E4A}" type="presParOf" srcId="{468D5B04-B5EC-2343-83B5-A7277353EB07}" destId="{FA713C88-67A0-954E-9716-57E5BE859C02}" srcOrd="1" destOrd="0" presId="urn:microsoft.com/office/officeart/2005/8/layout/hierarchy1"/>
    <dgm:cxn modelId="{ED5C2C60-7FD7-EE4E-9177-426DFE4D4B1C}" type="presParOf" srcId="{1AB7B866-3F0E-8946-B8CF-31F947BA5043}" destId="{F86F7C0E-AB75-2E40-A423-8E85AC1AC46C}" srcOrd="1" destOrd="0" presId="urn:microsoft.com/office/officeart/2005/8/layout/hierarchy1"/>
    <dgm:cxn modelId="{E5164B09-E58D-BD46-B1C0-02C12C6C5EEF}" type="presParOf" srcId="{B22D521B-D6E0-B648-9ACB-26BB03E703AE}" destId="{E965B66F-B0BD-AA49-BFC7-21CF262D035C}" srcOrd="2" destOrd="0" presId="urn:microsoft.com/office/officeart/2005/8/layout/hierarchy1"/>
    <dgm:cxn modelId="{97E6FF90-748E-9F45-9254-734F3ED03EB2}" type="presParOf" srcId="{B22D521B-D6E0-B648-9ACB-26BB03E703AE}" destId="{86BDAA9B-9BD2-4942-B2EE-629DF453BB72}" srcOrd="3" destOrd="0" presId="urn:microsoft.com/office/officeart/2005/8/layout/hierarchy1"/>
    <dgm:cxn modelId="{EF580ECF-826A-FD43-B59B-7383FB19415C}" type="presParOf" srcId="{86BDAA9B-9BD2-4942-B2EE-629DF453BB72}" destId="{5AE3D695-7F59-0E4E-A35F-024CCE24D2F8}" srcOrd="0" destOrd="0" presId="urn:microsoft.com/office/officeart/2005/8/layout/hierarchy1"/>
    <dgm:cxn modelId="{E659DC9F-9603-964D-B93A-13FCF737F31E}" type="presParOf" srcId="{5AE3D695-7F59-0E4E-A35F-024CCE24D2F8}" destId="{37E2A156-FD72-2046-B942-301D300EB506}" srcOrd="0" destOrd="0" presId="urn:microsoft.com/office/officeart/2005/8/layout/hierarchy1"/>
    <dgm:cxn modelId="{526EEE67-4895-C841-AFDB-5323D5CB89EA}" type="presParOf" srcId="{5AE3D695-7F59-0E4E-A35F-024CCE24D2F8}" destId="{06673408-C5F5-0442-9F7B-67FA1C10DC5F}" srcOrd="1" destOrd="0" presId="urn:microsoft.com/office/officeart/2005/8/layout/hierarchy1"/>
    <dgm:cxn modelId="{26153B27-39A1-8149-8241-F7D1D67CE90D}" type="presParOf" srcId="{86BDAA9B-9BD2-4942-B2EE-629DF453BB72}" destId="{6F3DF028-C03F-9D46-98F3-878A7C3FFC06}" srcOrd="1" destOrd="0" presId="urn:microsoft.com/office/officeart/2005/8/layout/hierarchy1"/>
    <dgm:cxn modelId="{02B9CE79-7ABA-2846-A3F7-DE00939B0A78}" type="presParOf" srcId="{C1B888A5-9785-294F-8555-B7A3AAA8A7FB}" destId="{690F9A88-D36F-9542-AFCD-907A40CFE580}" srcOrd="2" destOrd="0" presId="urn:microsoft.com/office/officeart/2005/8/layout/hierarchy1"/>
    <dgm:cxn modelId="{33DA784F-0469-EE40-A24F-092F795002AD}" type="presParOf" srcId="{C1B888A5-9785-294F-8555-B7A3AAA8A7FB}" destId="{5ACABD5E-08C1-0146-B5BA-784D43B39E08}" srcOrd="3" destOrd="0" presId="urn:microsoft.com/office/officeart/2005/8/layout/hierarchy1"/>
    <dgm:cxn modelId="{1A50FD72-0AE5-D742-BE9E-511DA040816E}" type="presParOf" srcId="{5ACABD5E-08C1-0146-B5BA-784D43B39E08}" destId="{B197C175-3666-D643-AA7F-566D7F3E8921}" srcOrd="0" destOrd="0" presId="urn:microsoft.com/office/officeart/2005/8/layout/hierarchy1"/>
    <dgm:cxn modelId="{2C08D072-53E9-1C47-9781-4BBC891D68E7}" type="presParOf" srcId="{B197C175-3666-D643-AA7F-566D7F3E8921}" destId="{CB78C443-078F-9845-938A-A7F27D1FCC3A}" srcOrd="0" destOrd="0" presId="urn:microsoft.com/office/officeart/2005/8/layout/hierarchy1"/>
    <dgm:cxn modelId="{D44A456D-2CB9-224A-927A-7C5330C2CD5F}" type="presParOf" srcId="{B197C175-3666-D643-AA7F-566D7F3E8921}" destId="{30893B4E-24B7-AA4D-8A97-B14B3BC01162}" srcOrd="1" destOrd="0" presId="urn:microsoft.com/office/officeart/2005/8/layout/hierarchy1"/>
    <dgm:cxn modelId="{B392B896-00DF-E64E-8E0B-05AC237F754C}" type="presParOf" srcId="{5ACABD5E-08C1-0146-B5BA-784D43B39E08}" destId="{075E0CE8-18F6-AF4A-A9D5-1D272A67C025}" srcOrd="1" destOrd="0" presId="urn:microsoft.com/office/officeart/2005/8/layout/hierarchy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A760737-1575-654F-B103-773D1B31F0DB}" type="doc">
      <dgm:prSet loTypeId="urn:microsoft.com/office/officeart/2005/8/layout/cycle4#1" loCatId="" qsTypeId="urn:microsoft.com/office/officeart/2005/8/quickstyle/simple1" qsCatId="simple" csTypeId="urn:microsoft.com/office/officeart/2005/8/colors/accent1_2" csCatId="accent1" phldr="1"/>
      <dgm:spPr/>
      <dgm:t>
        <a:bodyPr/>
        <a:lstStyle/>
        <a:p>
          <a:endParaRPr lang="en-GB"/>
        </a:p>
      </dgm:t>
    </dgm:pt>
    <dgm:pt modelId="{79D8E09F-0B66-1045-BD2D-49FAEE585B44}">
      <dgm:prSet phldrT="[Text]"/>
      <dgm:spPr/>
      <dgm:t>
        <a:bodyPr/>
        <a:lstStyle/>
        <a:p>
          <a:r>
            <a:rPr lang="en-GB" dirty="0"/>
            <a:t>Managing business:</a:t>
          </a:r>
        </a:p>
        <a:p>
          <a:r>
            <a:rPr lang="en-GB" dirty="0"/>
            <a:t>performance</a:t>
          </a:r>
        </a:p>
        <a:p>
          <a:r>
            <a:rPr lang="en-GB" dirty="0"/>
            <a:t>objectives</a:t>
          </a:r>
        </a:p>
        <a:p>
          <a:r>
            <a:rPr lang="en-GB" dirty="0"/>
            <a:t>strategic decisions</a:t>
          </a:r>
        </a:p>
        <a:p>
          <a:r>
            <a:rPr lang="en-GB" dirty="0"/>
            <a:t>legal complexity</a:t>
          </a:r>
        </a:p>
      </dgm:t>
    </dgm:pt>
    <dgm:pt modelId="{9359E90D-2A4A-7447-A76C-8C2A1AABA33A}" type="parTrans" cxnId="{4CB637D6-B37B-A740-803C-E47022CBC5A2}">
      <dgm:prSet/>
      <dgm:spPr/>
      <dgm:t>
        <a:bodyPr/>
        <a:lstStyle/>
        <a:p>
          <a:endParaRPr lang="en-GB"/>
        </a:p>
      </dgm:t>
    </dgm:pt>
    <dgm:pt modelId="{2B9816F6-850B-9147-9883-84FCCAC7D973}" type="sibTrans" cxnId="{4CB637D6-B37B-A740-803C-E47022CBC5A2}">
      <dgm:prSet/>
      <dgm:spPr/>
      <dgm:t>
        <a:bodyPr/>
        <a:lstStyle/>
        <a:p>
          <a:endParaRPr lang="en-GB"/>
        </a:p>
      </dgm:t>
    </dgm:pt>
    <dgm:pt modelId="{033BAEB5-A33A-8243-A712-0197F3A26189}">
      <dgm:prSet phldrT="[Text]" custT="1"/>
      <dgm:spPr/>
      <dgm:t>
        <a:bodyPr/>
        <a:lstStyle/>
        <a:p>
          <a:pPr algn="ctr">
            <a:buNone/>
          </a:pPr>
          <a:r>
            <a:rPr lang="en-GB" sz="2000" dirty="0"/>
            <a:t>Managing </a:t>
          </a:r>
          <a:r>
            <a:rPr lang="en-GB" sz="2000" dirty="0" smtClean="0"/>
            <a:t>the  business</a:t>
          </a:r>
          <a:endParaRPr lang="en-GB" sz="2000" dirty="0"/>
        </a:p>
      </dgm:t>
    </dgm:pt>
    <dgm:pt modelId="{23523DEB-BC56-2B48-A54B-FEE47B9CF5D1}" type="parTrans" cxnId="{BFDBCEE5-D23E-784F-A1CE-FE85D4ED3F75}">
      <dgm:prSet/>
      <dgm:spPr/>
      <dgm:t>
        <a:bodyPr/>
        <a:lstStyle/>
        <a:p>
          <a:endParaRPr lang="en-GB"/>
        </a:p>
      </dgm:t>
    </dgm:pt>
    <dgm:pt modelId="{27200F5E-37F5-0046-8C77-3B1E17EC7BAE}" type="sibTrans" cxnId="{BFDBCEE5-D23E-784F-A1CE-FE85D4ED3F75}">
      <dgm:prSet/>
      <dgm:spPr/>
      <dgm:t>
        <a:bodyPr/>
        <a:lstStyle/>
        <a:p>
          <a:endParaRPr lang="en-GB"/>
        </a:p>
      </dgm:t>
    </dgm:pt>
    <dgm:pt modelId="{092553EC-B67E-CF49-B729-9D4D313A2E66}">
      <dgm:prSet phldrT="[Text]"/>
      <dgm:spPr/>
      <dgm:t>
        <a:bodyPr/>
        <a:lstStyle/>
        <a:p>
          <a:r>
            <a:rPr lang="en-GB" dirty="0"/>
            <a:t>Day to day operations</a:t>
          </a:r>
        </a:p>
        <a:p>
          <a:r>
            <a:rPr lang="en-GB" dirty="0"/>
            <a:t>Specialist technical areas</a:t>
          </a:r>
        </a:p>
        <a:p>
          <a:r>
            <a:rPr lang="en-GB" dirty="0"/>
            <a:t>Managing a crisis</a:t>
          </a:r>
        </a:p>
      </dgm:t>
    </dgm:pt>
    <dgm:pt modelId="{7BE9DAD9-AF18-5046-A9C4-5C23C27308CB}" type="parTrans" cxnId="{C769BB9A-59B0-8B44-BAE9-9B78DCC2FFFD}">
      <dgm:prSet/>
      <dgm:spPr/>
      <dgm:t>
        <a:bodyPr/>
        <a:lstStyle/>
        <a:p>
          <a:endParaRPr lang="en-GB"/>
        </a:p>
      </dgm:t>
    </dgm:pt>
    <dgm:pt modelId="{1A27ED7F-DE3F-C94D-B9B2-3F2365E80C9D}" type="sibTrans" cxnId="{C769BB9A-59B0-8B44-BAE9-9B78DCC2FFFD}">
      <dgm:prSet/>
      <dgm:spPr/>
      <dgm:t>
        <a:bodyPr/>
        <a:lstStyle/>
        <a:p>
          <a:endParaRPr lang="en-GB"/>
        </a:p>
      </dgm:t>
    </dgm:pt>
    <dgm:pt modelId="{97791459-50F2-5F40-8F01-D6AFFDCF696C}">
      <dgm:prSet phldrT="[Text]" custT="1"/>
      <dgm:spPr/>
      <dgm:t>
        <a:bodyPr/>
        <a:lstStyle/>
        <a:p>
          <a:pPr algn="ctr">
            <a:buNone/>
          </a:pPr>
          <a:r>
            <a:rPr lang="en-GB" sz="2000" dirty="0"/>
            <a:t>   Managing operations</a:t>
          </a:r>
        </a:p>
      </dgm:t>
    </dgm:pt>
    <dgm:pt modelId="{F8D4D77D-1775-DB42-A65B-33CB89CB4BC1}" type="parTrans" cxnId="{69ED5AD4-8D2B-5941-AC3F-8263D79C481F}">
      <dgm:prSet/>
      <dgm:spPr/>
      <dgm:t>
        <a:bodyPr/>
        <a:lstStyle/>
        <a:p>
          <a:endParaRPr lang="en-GB"/>
        </a:p>
      </dgm:t>
    </dgm:pt>
    <dgm:pt modelId="{7ECEFF1F-54AB-2643-B5E7-96A67C4FD4D0}" type="sibTrans" cxnId="{69ED5AD4-8D2B-5941-AC3F-8263D79C481F}">
      <dgm:prSet/>
      <dgm:spPr/>
      <dgm:t>
        <a:bodyPr/>
        <a:lstStyle/>
        <a:p>
          <a:endParaRPr lang="en-GB"/>
        </a:p>
      </dgm:t>
    </dgm:pt>
    <dgm:pt modelId="{7FA0928E-F0A4-0048-814F-5F2A20DFAC2F}">
      <dgm:prSet phldrT="[Text]"/>
      <dgm:spPr/>
      <dgm:t>
        <a:bodyPr/>
        <a:lstStyle/>
        <a:p>
          <a:r>
            <a:rPr lang="en-GB" dirty="0"/>
            <a:t>Managing:</a:t>
          </a:r>
        </a:p>
        <a:p>
          <a:r>
            <a:rPr lang="en-GB" dirty="0"/>
            <a:t> individuals</a:t>
          </a:r>
        </a:p>
        <a:p>
          <a:r>
            <a:rPr lang="en-GB" dirty="0"/>
            <a:t> teams</a:t>
          </a:r>
        </a:p>
        <a:p>
          <a:r>
            <a:rPr lang="en-GB" dirty="0"/>
            <a:t>external contracts</a:t>
          </a:r>
        </a:p>
        <a:p>
          <a:r>
            <a:rPr lang="en-GB" dirty="0"/>
            <a:t>personnel administration</a:t>
          </a:r>
        </a:p>
      </dgm:t>
    </dgm:pt>
    <dgm:pt modelId="{32EF7499-A5BD-4447-8D9A-8CC56A71F147}" type="parTrans" cxnId="{6A4BF53E-377B-8A4F-A825-52CB8472C11D}">
      <dgm:prSet/>
      <dgm:spPr/>
      <dgm:t>
        <a:bodyPr/>
        <a:lstStyle/>
        <a:p>
          <a:endParaRPr lang="en-GB"/>
        </a:p>
      </dgm:t>
    </dgm:pt>
    <dgm:pt modelId="{18582151-1935-4F4C-89E7-4958BE71704D}" type="sibTrans" cxnId="{6A4BF53E-377B-8A4F-A825-52CB8472C11D}">
      <dgm:prSet/>
      <dgm:spPr/>
      <dgm:t>
        <a:bodyPr/>
        <a:lstStyle/>
        <a:p>
          <a:endParaRPr lang="en-GB"/>
        </a:p>
      </dgm:t>
    </dgm:pt>
    <dgm:pt modelId="{722F39BF-5BFD-4C43-AE81-6E39F5638457}">
      <dgm:prSet phldrT="[Text]" custT="1"/>
      <dgm:spPr/>
      <dgm:t>
        <a:bodyPr/>
        <a:lstStyle/>
        <a:p>
          <a:pPr algn="ctr">
            <a:buNone/>
          </a:pPr>
          <a:r>
            <a:rPr lang="en-GB" sz="2000" dirty="0"/>
            <a:t>Managing people</a:t>
          </a:r>
        </a:p>
      </dgm:t>
    </dgm:pt>
    <dgm:pt modelId="{D789118F-C14D-544D-9DF9-B0C0685460A3}" type="parTrans" cxnId="{9E235925-C01B-334E-B70F-D438A811BF4D}">
      <dgm:prSet/>
      <dgm:spPr/>
      <dgm:t>
        <a:bodyPr/>
        <a:lstStyle/>
        <a:p>
          <a:endParaRPr lang="en-GB"/>
        </a:p>
      </dgm:t>
    </dgm:pt>
    <dgm:pt modelId="{4456B1AE-7781-AC49-BC5E-82AF515D8961}" type="sibTrans" cxnId="{9E235925-C01B-334E-B70F-D438A811BF4D}">
      <dgm:prSet/>
      <dgm:spPr/>
      <dgm:t>
        <a:bodyPr/>
        <a:lstStyle/>
        <a:p>
          <a:endParaRPr lang="en-GB"/>
        </a:p>
      </dgm:t>
    </dgm:pt>
    <dgm:pt modelId="{9EE494F4-F468-1649-9C83-386D23B63FCD}">
      <dgm:prSet phldrT="[Text]"/>
      <dgm:spPr/>
      <dgm:t>
        <a:bodyPr/>
        <a:lstStyle/>
        <a:p>
          <a:r>
            <a:rPr lang="en-GB" dirty="0"/>
            <a:t>Training</a:t>
          </a:r>
        </a:p>
        <a:p>
          <a:r>
            <a:rPr lang="en-GB" dirty="0"/>
            <a:t>Interpersonal skills</a:t>
          </a:r>
        </a:p>
        <a:p>
          <a:r>
            <a:rPr lang="en-GB" dirty="0"/>
            <a:t>Self-development</a:t>
          </a:r>
        </a:p>
        <a:p>
          <a:r>
            <a:rPr lang="en-GB" dirty="0"/>
            <a:t>IT</a:t>
          </a:r>
        </a:p>
      </dgm:t>
    </dgm:pt>
    <dgm:pt modelId="{5E6D15FC-11CB-7941-ABA3-3741E9B6DBBE}" type="parTrans" cxnId="{2E6C9609-22D9-ED49-9AA6-1D9F437DF168}">
      <dgm:prSet/>
      <dgm:spPr/>
      <dgm:t>
        <a:bodyPr/>
        <a:lstStyle/>
        <a:p>
          <a:endParaRPr lang="en-GB"/>
        </a:p>
      </dgm:t>
    </dgm:pt>
    <dgm:pt modelId="{A05F953E-0F1D-C048-BA85-F2D5B6FF0594}" type="sibTrans" cxnId="{2E6C9609-22D9-ED49-9AA6-1D9F437DF168}">
      <dgm:prSet/>
      <dgm:spPr/>
      <dgm:t>
        <a:bodyPr/>
        <a:lstStyle/>
        <a:p>
          <a:endParaRPr lang="en-GB"/>
        </a:p>
      </dgm:t>
    </dgm:pt>
    <dgm:pt modelId="{ACE4EA25-3BDE-3E43-AB3A-69FAC62B58E5}">
      <dgm:prSet phldrT="[Text]" custT="1"/>
      <dgm:spPr/>
      <dgm:t>
        <a:bodyPr/>
        <a:lstStyle/>
        <a:p>
          <a:pPr algn="l">
            <a:buNone/>
          </a:pPr>
          <a:r>
            <a:rPr lang="en-GB" sz="2000" dirty="0"/>
            <a:t> </a:t>
          </a:r>
          <a:r>
            <a:rPr lang="en-GB" sz="2000" dirty="0" smtClean="0"/>
            <a:t>Personal skills</a:t>
          </a:r>
          <a:endParaRPr lang="en-GB" sz="2000" dirty="0"/>
        </a:p>
      </dgm:t>
    </dgm:pt>
    <dgm:pt modelId="{8D7E4223-18BE-4046-83F5-D3A10C8AB39F}" type="parTrans" cxnId="{66EB74F1-28A6-BB41-A1E2-6E99D33D62A0}">
      <dgm:prSet/>
      <dgm:spPr/>
      <dgm:t>
        <a:bodyPr/>
        <a:lstStyle/>
        <a:p>
          <a:endParaRPr lang="en-GB"/>
        </a:p>
      </dgm:t>
    </dgm:pt>
    <dgm:pt modelId="{70EBA5AE-217A-4F4A-A76C-16F66E295CEC}" type="sibTrans" cxnId="{66EB74F1-28A6-BB41-A1E2-6E99D33D62A0}">
      <dgm:prSet/>
      <dgm:spPr/>
      <dgm:t>
        <a:bodyPr/>
        <a:lstStyle/>
        <a:p>
          <a:endParaRPr lang="en-GB"/>
        </a:p>
      </dgm:t>
    </dgm:pt>
    <dgm:pt modelId="{CF6B8ED8-4323-ED48-A797-87671443B419}" type="pres">
      <dgm:prSet presAssocID="{0A760737-1575-654F-B103-773D1B31F0DB}" presName="cycleMatrixDiagram" presStyleCnt="0">
        <dgm:presLayoutVars>
          <dgm:chMax val="1"/>
          <dgm:dir/>
          <dgm:animLvl val="lvl"/>
          <dgm:resizeHandles val="exact"/>
        </dgm:presLayoutVars>
      </dgm:prSet>
      <dgm:spPr/>
      <dgm:t>
        <a:bodyPr/>
        <a:lstStyle/>
        <a:p>
          <a:endParaRPr lang="en-GB"/>
        </a:p>
      </dgm:t>
    </dgm:pt>
    <dgm:pt modelId="{1E8C7117-B53C-9645-8F0B-F51E7185C936}" type="pres">
      <dgm:prSet presAssocID="{0A760737-1575-654F-B103-773D1B31F0DB}" presName="children" presStyleCnt="0"/>
      <dgm:spPr/>
    </dgm:pt>
    <dgm:pt modelId="{018A6425-D8F1-3246-B66F-1137F66FB607}" type="pres">
      <dgm:prSet presAssocID="{0A760737-1575-654F-B103-773D1B31F0DB}" presName="child1group" presStyleCnt="0"/>
      <dgm:spPr/>
    </dgm:pt>
    <dgm:pt modelId="{8A643F20-729A-EE44-A059-A2843CB056FB}" type="pres">
      <dgm:prSet presAssocID="{0A760737-1575-654F-B103-773D1B31F0DB}" presName="child1" presStyleLbl="bgAcc1" presStyleIdx="0" presStyleCnt="4" custLinFactNeighborX="-24224" custLinFactNeighborY="2003"/>
      <dgm:spPr/>
      <dgm:t>
        <a:bodyPr/>
        <a:lstStyle/>
        <a:p>
          <a:endParaRPr lang="en-GB"/>
        </a:p>
      </dgm:t>
    </dgm:pt>
    <dgm:pt modelId="{EA54C906-54F2-4043-BEBC-8E6CAAA697E1}" type="pres">
      <dgm:prSet presAssocID="{0A760737-1575-654F-B103-773D1B31F0DB}" presName="child1Text" presStyleLbl="bgAcc1" presStyleIdx="0" presStyleCnt="4">
        <dgm:presLayoutVars>
          <dgm:bulletEnabled val="1"/>
        </dgm:presLayoutVars>
      </dgm:prSet>
      <dgm:spPr/>
      <dgm:t>
        <a:bodyPr/>
        <a:lstStyle/>
        <a:p>
          <a:endParaRPr lang="en-GB"/>
        </a:p>
      </dgm:t>
    </dgm:pt>
    <dgm:pt modelId="{D174F5EA-8414-A34B-A91E-7892861A4E90}" type="pres">
      <dgm:prSet presAssocID="{0A760737-1575-654F-B103-773D1B31F0DB}" presName="child2group" presStyleCnt="0"/>
      <dgm:spPr/>
    </dgm:pt>
    <dgm:pt modelId="{16CC07BD-7258-E24C-A1DF-ACC359961B7B}" type="pres">
      <dgm:prSet presAssocID="{0A760737-1575-654F-B103-773D1B31F0DB}" presName="child2" presStyleLbl="bgAcc1" presStyleIdx="1" presStyleCnt="4" custLinFactNeighborX="25954" custLinFactNeighborY="-668"/>
      <dgm:spPr/>
      <dgm:t>
        <a:bodyPr/>
        <a:lstStyle/>
        <a:p>
          <a:endParaRPr lang="en-GB"/>
        </a:p>
      </dgm:t>
    </dgm:pt>
    <dgm:pt modelId="{8D5E9B72-4F7B-BC4F-B4E6-1562EF783084}" type="pres">
      <dgm:prSet presAssocID="{0A760737-1575-654F-B103-773D1B31F0DB}" presName="child2Text" presStyleLbl="bgAcc1" presStyleIdx="1" presStyleCnt="4">
        <dgm:presLayoutVars>
          <dgm:bulletEnabled val="1"/>
        </dgm:presLayoutVars>
      </dgm:prSet>
      <dgm:spPr/>
      <dgm:t>
        <a:bodyPr/>
        <a:lstStyle/>
        <a:p>
          <a:endParaRPr lang="en-GB"/>
        </a:p>
      </dgm:t>
    </dgm:pt>
    <dgm:pt modelId="{3C9D4EF7-B0B1-C14E-8B91-1B1659E591C2}" type="pres">
      <dgm:prSet presAssocID="{0A760737-1575-654F-B103-773D1B31F0DB}" presName="child3group" presStyleCnt="0"/>
      <dgm:spPr/>
    </dgm:pt>
    <dgm:pt modelId="{7B655D4D-313A-AA4E-A8BA-3E74D681DC4D}" type="pres">
      <dgm:prSet presAssocID="{0A760737-1575-654F-B103-773D1B31F0DB}" presName="child3" presStyleLbl="bgAcc1" presStyleIdx="2" presStyleCnt="4" custLinFactNeighborX="23359" custLinFactNeighborY="0"/>
      <dgm:spPr/>
      <dgm:t>
        <a:bodyPr/>
        <a:lstStyle/>
        <a:p>
          <a:endParaRPr lang="en-GB"/>
        </a:p>
      </dgm:t>
    </dgm:pt>
    <dgm:pt modelId="{869AB7BB-B310-864B-90CC-F08A937F0FBC}" type="pres">
      <dgm:prSet presAssocID="{0A760737-1575-654F-B103-773D1B31F0DB}" presName="child3Text" presStyleLbl="bgAcc1" presStyleIdx="2" presStyleCnt="4">
        <dgm:presLayoutVars>
          <dgm:bulletEnabled val="1"/>
        </dgm:presLayoutVars>
      </dgm:prSet>
      <dgm:spPr/>
      <dgm:t>
        <a:bodyPr/>
        <a:lstStyle/>
        <a:p>
          <a:endParaRPr lang="en-GB"/>
        </a:p>
      </dgm:t>
    </dgm:pt>
    <dgm:pt modelId="{FEA3F30E-AF88-D540-BF15-62A557F0CAB7}" type="pres">
      <dgm:prSet presAssocID="{0A760737-1575-654F-B103-773D1B31F0DB}" presName="child4group" presStyleCnt="0"/>
      <dgm:spPr/>
    </dgm:pt>
    <dgm:pt modelId="{765A7D35-1F63-244B-9183-A5D726A36712}" type="pres">
      <dgm:prSet presAssocID="{0A760737-1575-654F-B103-773D1B31F0DB}" presName="child4" presStyleLbl="bgAcc1" presStyleIdx="3" presStyleCnt="4" custLinFactNeighborX="-22926" custLinFactNeighborY="0"/>
      <dgm:spPr/>
      <dgm:t>
        <a:bodyPr/>
        <a:lstStyle/>
        <a:p>
          <a:endParaRPr lang="en-GB"/>
        </a:p>
      </dgm:t>
    </dgm:pt>
    <dgm:pt modelId="{BA68FCF7-6D5A-9F49-93EE-57C25D30E1B0}" type="pres">
      <dgm:prSet presAssocID="{0A760737-1575-654F-B103-773D1B31F0DB}" presName="child4Text" presStyleLbl="bgAcc1" presStyleIdx="3" presStyleCnt="4">
        <dgm:presLayoutVars>
          <dgm:bulletEnabled val="1"/>
        </dgm:presLayoutVars>
      </dgm:prSet>
      <dgm:spPr/>
      <dgm:t>
        <a:bodyPr/>
        <a:lstStyle/>
        <a:p>
          <a:endParaRPr lang="en-GB"/>
        </a:p>
      </dgm:t>
    </dgm:pt>
    <dgm:pt modelId="{E780A659-9C1F-BB46-BF4A-C04163EEFCD3}" type="pres">
      <dgm:prSet presAssocID="{0A760737-1575-654F-B103-773D1B31F0DB}" presName="childPlaceholder" presStyleCnt="0"/>
      <dgm:spPr/>
    </dgm:pt>
    <dgm:pt modelId="{5B5EDCA8-DCBC-E84E-8099-6EB318E14F8D}" type="pres">
      <dgm:prSet presAssocID="{0A760737-1575-654F-B103-773D1B31F0DB}" presName="circle" presStyleCnt="0"/>
      <dgm:spPr/>
    </dgm:pt>
    <dgm:pt modelId="{AB9EDF24-6712-984D-82C2-95C96026B02E}" type="pres">
      <dgm:prSet presAssocID="{0A760737-1575-654F-B103-773D1B31F0DB}" presName="quadrant1" presStyleLbl="node1" presStyleIdx="0" presStyleCnt="4">
        <dgm:presLayoutVars>
          <dgm:chMax val="1"/>
          <dgm:bulletEnabled val="1"/>
        </dgm:presLayoutVars>
      </dgm:prSet>
      <dgm:spPr/>
      <dgm:t>
        <a:bodyPr/>
        <a:lstStyle/>
        <a:p>
          <a:endParaRPr lang="en-GB"/>
        </a:p>
      </dgm:t>
    </dgm:pt>
    <dgm:pt modelId="{BC836549-2822-0B43-BF29-C29C844C4CCA}" type="pres">
      <dgm:prSet presAssocID="{0A760737-1575-654F-B103-773D1B31F0DB}" presName="quadrant2" presStyleLbl="node1" presStyleIdx="1" presStyleCnt="4">
        <dgm:presLayoutVars>
          <dgm:chMax val="1"/>
          <dgm:bulletEnabled val="1"/>
        </dgm:presLayoutVars>
      </dgm:prSet>
      <dgm:spPr/>
      <dgm:t>
        <a:bodyPr/>
        <a:lstStyle/>
        <a:p>
          <a:endParaRPr lang="en-GB"/>
        </a:p>
      </dgm:t>
    </dgm:pt>
    <dgm:pt modelId="{9E281FA0-8446-3C40-BFFF-F0C904F28118}" type="pres">
      <dgm:prSet presAssocID="{0A760737-1575-654F-B103-773D1B31F0DB}" presName="quadrant3" presStyleLbl="node1" presStyleIdx="2" presStyleCnt="4">
        <dgm:presLayoutVars>
          <dgm:chMax val="1"/>
          <dgm:bulletEnabled val="1"/>
        </dgm:presLayoutVars>
      </dgm:prSet>
      <dgm:spPr/>
      <dgm:t>
        <a:bodyPr/>
        <a:lstStyle/>
        <a:p>
          <a:endParaRPr lang="en-GB"/>
        </a:p>
      </dgm:t>
    </dgm:pt>
    <dgm:pt modelId="{4CEAAC9B-8FF6-6F45-B2D6-92C3BC365095}" type="pres">
      <dgm:prSet presAssocID="{0A760737-1575-654F-B103-773D1B31F0DB}" presName="quadrant4" presStyleLbl="node1" presStyleIdx="3" presStyleCnt="4">
        <dgm:presLayoutVars>
          <dgm:chMax val="1"/>
          <dgm:bulletEnabled val="1"/>
        </dgm:presLayoutVars>
      </dgm:prSet>
      <dgm:spPr/>
      <dgm:t>
        <a:bodyPr/>
        <a:lstStyle/>
        <a:p>
          <a:endParaRPr lang="en-GB"/>
        </a:p>
      </dgm:t>
    </dgm:pt>
    <dgm:pt modelId="{D5FF1457-EBC9-8545-AAB2-B5BE929FC45D}" type="pres">
      <dgm:prSet presAssocID="{0A760737-1575-654F-B103-773D1B31F0DB}" presName="quadrantPlaceholder" presStyleCnt="0"/>
      <dgm:spPr/>
    </dgm:pt>
    <dgm:pt modelId="{CDA74DFB-CB73-064E-B2D8-95EDD70E7AE9}" type="pres">
      <dgm:prSet presAssocID="{0A760737-1575-654F-B103-773D1B31F0DB}" presName="center1" presStyleLbl="fgShp" presStyleIdx="0" presStyleCnt="2"/>
      <dgm:spPr/>
    </dgm:pt>
    <dgm:pt modelId="{7CDDDE42-9EBC-8243-A167-F05D04302F85}" type="pres">
      <dgm:prSet presAssocID="{0A760737-1575-654F-B103-773D1B31F0DB}" presName="center2" presStyleLbl="fgShp" presStyleIdx="1" presStyleCnt="2"/>
      <dgm:spPr/>
    </dgm:pt>
  </dgm:ptLst>
  <dgm:cxnLst>
    <dgm:cxn modelId="{2BCB055A-015E-B04F-A30E-3864C2774C3D}" type="presOf" srcId="{9EE494F4-F468-1649-9C83-386D23B63FCD}" destId="{4CEAAC9B-8FF6-6F45-B2D6-92C3BC365095}" srcOrd="0" destOrd="0" presId="urn:microsoft.com/office/officeart/2005/8/layout/cycle4#1"/>
    <dgm:cxn modelId="{47B3F6B4-7303-0F4A-913B-055254BA73A0}" type="presOf" srcId="{033BAEB5-A33A-8243-A712-0197F3A26189}" destId="{EA54C906-54F2-4043-BEBC-8E6CAAA697E1}" srcOrd="1" destOrd="0" presId="urn:microsoft.com/office/officeart/2005/8/layout/cycle4#1"/>
    <dgm:cxn modelId="{66EB74F1-28A6-BB41-A1E2-6E99D33D62A0}" srcId="{9EE494F4-F468-1649-9C83-386D23B63FCD}" destId="{ACE4EA25-3BDE-3E43-AB3A-69FAC62B58E5}" srcOrd="0" destOrd="0" parTransId="{8D7E4223-18BE-4046-83F5-D3A10C8AB39F}" sibTransId="{70EBA5AE-217A-4F4A-A76C-16F66E295CEC}"/>
    <dgm:cxn modelId="{69ED5AD4-8D2B-5941-AC3F-8263D79C481F}" srcId="{092553EC-B67E-CF49-B729-9D4D313A2E66}" destId="{97791459-50F2-5F40-8F01-D6AFFDCF696C}" srcOrd="0" destOrd="0" parTransId="{F8D4D77D-1775-DB42-A65B-33CB89CB4BC1}" sibTransId="{7ECEFF1F-54AB-2643-B5E7-96A67C4FD4D0}"/>
    <dgm:cxn modelId="{8FE59975-626A-7B47-B816-F77567910E2D}" type="presOf" srcId="{033BAEB5-A33A-8243-A712-0197F3A26189}" destId="{8A643F20-729A-EE44-A059-A2843CB056FB}" srcOrd="0" destOrd="0" presId="urn:microsoft.com/office/officeart/2005/8/layout/cycle4#1"/>
    <dgm:cxn modelId="{4CB637D6-B37B-A740-803C-E47022CBC5A2}" srcId="{0A760737-1575-654F-B103-773D1B31F0DB}" destId="{79D8E09F-0B66-1045-BD2D-49FAEE585B44}" srcOrd="0" destOrd="0" parTransId="{9359E90D-2A4A-7447-A76C-8C2A1AABA33A}" sibTransId="{2B9816F6-850B-9147-9883-84FCCAC7D973}"/>
    <dgm:cxn modelId="{CCE1490F-58C7-2A4B-BE0F-D719E40A2498}" type="presOf" srcId="{79D8E09F-0B66-1045-BD2D-49FAEE585B44}" destId="{AB9EDF24-6712-984D-82C2-95C96026B02E}" srcOrd="0" destOrd="0" presId="urn:microsoft.com/office/officeart/2005/8/layout/cycle4#1"/>
    <dgm:cxn modelId="{6A4BF53E-377B-8A4F-A825-52CB8472C11D}" srcId="{0A760737-1575-654F-B103-773D1B31F0DB}" destId="{7FA0928E-F0A4-0048-814F-5F2A20DFAC2F}" srcOrd="2" destOrd="0" parTransId="{32EF7499-A5BD-4447-8D9A-8CC56A71F147}" sibTransId="{18582151-1935-4F4C-89E7-4958BE71704D}"/>
    <dgm:cxn modelId="{2E6C9609-22D9-ED49-9AA6-1D9F437DF168}" srcId="{0A760737-1575-654F-B103-773D1B31F0DB}" destId="{9EE494F4-F468-1649-9C83-386D23B63FCD}" srcOrd="3" destOrd="0" parTransId="{5E6D15FC-11CB-7941-ABA3-3741E9B6DBBE}" sibTransId="{A05F953E-0F1D-C048-BA85-F2D5B6FF0594}"/>
    <dgm:cxn modelId="{DE36A441-7CBF-CC44-8E33-8E1AA233A2B4}" type="presOf" srcId="{722F39BF-5BFD-4C43-AE81-6E39F5638457}" destId="{7B655D4D-313A-AA4E-A8BA-3E74D681DC4D}" srcOrd="0" destOrd="0" presId="urn:microsoft.com/office/officeart/2005/8/layout/cycle4#1"/>
    <dgm:cxn modelId="{BD010118-8DA3-6C47-A894-E358CA51CAF1}" type="presOf" srcId="{ACE4EA25-3BDE-3E43-AB3A-69FAC62B58E5}" destId="{765A7D35-1F63-244B-9183-A5D726A36712}" srcOrd="0" destOrd="0" presId="urn:microsoft.com/office/officeart/2005/8/layout/cycle4#1"/>
    <dgm:cxn modelId="{BACD89B3-F60B-C64F-A1D7-16C34FA5E6B6}" type="presOf" srcId="{092553EC-B67E-CF49-B729-9D4D313A2E66}" destId="{BC836549-2822-0B43-BF29-C29C844C4CCA}" srcOrd="0" destOrd="0" presId="urn:microsoft.com/office/officeart/2005/8/layout/cycle4#1"/>
    <dgm:cxn modelId="{9FD89A68-020C-5E40-8582-872EDEC4B286}" type="presOf" srcId="{ACE4EA25-3BDE-3E43-AB3A-69FAC62B58E5}" destId="{BA68FCF7-6D5A-9F49-93EE-57C25D30E1B0}" srcOrd="1" destOrd="0" presId="urn:microsoft.com/office/officeart/2005/8/layout/cycle4#1"/>
    <dgm:cxn modelId="{13C3C910-A208-F84E-A07E-700F49CF81DF}" type="presOf" srcId="{722F39BF-5BFD-4C43-AE81-6E39F5638457}" destId="{869AB7BB-B310-864B-90CC-F08A937F0FBC}" srcOrd="1" destOrd="0" presId="urn:microsoft.com/office/officeart/2005/8/layout/cycle4#1"/>
    <dgm:cxn modelId="{20BB9E18-63C6-FB4B-BDA4-0FEBB156D489}" type="presOf" srcId="{0A760737-1575-654F-B103-773D1B31F0DB}" destId="{CF6B8ED8-4323-ED48-A797-87671443B419}" srcOrd="0" destOrd="0" presId="urn:microsoft.com/office/officeart/2005/8/layout/cycle4#1"/>
    <dgm:cxn modelId="{BFDBCEE5-D23E-784F-A1CE-FE85D4ED3F75}" srcId="{79D8E09F-0B66-1045-BD2D-49FAEE585B44}" destId="{033BAEB5-A33A-8243-A712-0197F3A26189}" srcOrd="0" destOrd="0" parTransId="{23523DEB-BC56-2B48-A54B-FEE47B9CF5D1}" sibTransId="{27200F5E-37F5-0046-8C77-3B1E17EC7BAE}"/>
    <dgm:cxn modelId="{9E235925-C01B-334E-B70F-D438A811BF4D}" srcId="{7FA0928E-F0A4-0048-814F-5F2A20DFAC2F}" destId="{722F39BF-5BFD-4C43-AE81-6E39F5638457}" srcOrd="0" destOrd="0" parTransId="{D789118F-C14D-544D-9DF9-B0C0685460A3}" sibTransId="{4456B1AE-7781-AC49-BC5E-82AF515D8961}"/>
    <dgm:cxn modelId="{45825BDC-E9F0-CF48-B610-C854502D83FB}" type="presOf" srcId="{7FA0928E-F0A4-0048-814F-5F2A20DFAC2F}" destId="{9E281FA0-8446-3C40-BFFF-F0C904F28118}" srcOrd="0" destOrd="0" presId="urn:microsoft.com/office/officeart/2005/8/layout/cycle4#1"/>
    <dgm:cxn modelId="{B02C6D84-C169-9443-870E-6EB239B6F0BD}" type="presOf" srcId="{97791459-50F2-5F40-8F01-D6AFFDCF696C}" destId="{16CC07BD-7258-E24C-A1DF-ACC359961B7B}" srcOrd="0" destOrd="0" presId="urn:microsoft.com/office/officeart/2005/8/layout/cycle4#1"/>
    <dgm:cxn modelId="{C769BB9A-59B0-8B44-BAE9-9B78DCC2FFFD}" srcId="{0A760737-1575-654F-B103-773D1B31F0DB}" destId="{092553EC-B67E-CF49-B729-9D4D313A2E66}" srcOrd="1" destOrd="0" parTransId="{7BE9DAD9-AF18-5046-A9C4-5C23C27308CB}" sibTransId="{1A27ED7F-DE3F-C94D-B9B2-3F2365E80C9D}"/>
    <dgm:cxn modelId="{A68BFC9F-69C6-7341-9079-ED1F69776775}" type="presOf" srcId="{97791459-50F2-5F40-8F01-D6AFFDCF696C}" destId="{8D5E9B72-4F7B-BC4F-B4E6-1562EF783084}" srcOrd="1" destOrd="0" presId="urn:microsoft.com/office/officeart/2005/8/layout/cycle4#1"/>
    <dgm:cxn modelId="{27237D8D-A3C9-4546-91AE-9DAC78C816CF}" type="presParOf" srcId="{CF6B8ED8-4323-ED48-A797-87671443B419}" destId="{1E8C7117-B53C-9645-8F0B-F51E7185C936}" srcOrd="0" destOrd="0" presId="urn:microsoft.com/office/officeart/2005/8/layout/cycle4#1"/>
    <dgm:cxn modelId="{A9DBF6AF-4789-5647-9470-C5C24182A1CE}" type="presParOf" srcId="{1E8C7117-B53C-9645-8F0B-F51E7185C936}" destId="{018A6425-D8F1-3246-B66F-1137F66FB607}" srcOrd="0" destOrd="0" presId="urn:microsoft.com/office/officeart/2005/8/layout/cycle4#1"/>
    <dgm:cxn modelId="{85F62DB1-0709-984B-83EA-CC0229A5AACF}" type="presParOf" srcId="{018A6425-D8F1-3246-B66F-1137F66FB607}" destId="{8A643F20-729A-EE44-A059-A2843CB056FB}" srcOrd="0" destOrd="0" presId="urn:microsoft.com/office/officeart/2005/8/layout/cycle4#1"/>
    <dgm:cxn modelId="{31252D0C-3118-A941-9327-9B2AD56CF36D}" type="presParOf" srcId="{018A6425-D8F1-3246-B66F-1137F66FB607}" destId="{EA54C906-54F2-4043-BEBC-8E6CAAA697E1}" srcOrd="1" destOrd="0" presId="urn:microsoft.com/office/officeart/2005/8/layout/cycle4#1"/>
    <dgm:cxn modelId="{1B55B38E-D3C9-2946-A238-5B0DDC356F3B}" type="presParOf" srcId="{1E8C7117-B53C-9645-8F0B-F51E7185C936}" destId="{D174F5EA-8414-A34B-A91E-7892861A4E90}" srcOrd="1" destOrd="0" presId="urn:microsoft.com/office/officeart/2005/8/layout/cycle4#1"/>
    <dgm:cxn modelId="{9074C555-0578-784F-9EDA-514C0ED38E97}" type="presParOf" srcId="{D174F5EA-8414-A34B-A91E-7892861A4E90}" destId="{16CC07BD-7258-E24C-A1DF-ACC359961B7B}" srcOrd="0" destOrd="0" presId="urn:microsoft.com/office/officeart/2005/8/layout/cycle4#1"/>
    <dgm:cxn modelId="{8ADFFF9E-4CA4-4942-A5A8-20484555F7C3}" type="presParOf" srcId="{D174F5EA-8414-A34B-A91E-7892861A4E90}" destId="{8D5E9B72-4F7B-BC4F-B4E6-1562EF783084}" srcOrd="1" destOrd="0" presId="urn:microsoft.com/office/officeart/2005/8/layout/cycle4#1"/>
    <dgm:cxn modelId="{D51E658D-10C7-2643-8876-0AA0EA8D8301}" type="presParOf" srcId="{1E8C7117-B53C-9645-8F0B-F51E7185C936}" destId="{3C9D4EF7-B0B1-C14E-8B91-1B1659E591C2}" srcOrd="2" destOrd="0" presId="urn:microsoft.com/office/officeart/2005/8/layout/cycle4#1"/>
    <dgm:cxn modelId="{BE2D5369-AE0D-7241-B350-E0791A5C162D}" type="presParOf" srcId="{3C9D4EF7-B0B1-C14E-8B91-1B1659E591C2}" destId="{7B655D4D-313A-AA4E-A8BA-3E74D681DC4D}" srcOrd="0" destOrd="0" presId="urn:microsoft.com/office/officeart/2005/8/layout/cycle4#1"/>
    <dgm:cxn modelId="{EEC9B436-D651-7C46-9489-ED39C5683263}" type="presParOf" srcId="{3C9D4EF7-B0B1-C14E-8B91-1B1659E591C2}" destId="{869AB7BB-B310-864B-90CC-F08A937F0FBC}" srcOrd="1" destOrd="0" presId="urn:microsoft.com/office/officeart/2005/8/layout/cycle4#1"/>
    <dgm:cxn modelId="{FCDB6932-C424-9844-968A-AB888EC17FA1}" type="presParOf" srcId="{1E8C7117-B53C-9645-8F0B-F51E7185C936}" destId="{FEA3F30E-AF88-D540-BF15-62A557F0CAB7}" srcOrd="3" destOrd="0" presId="urn:microsoft.com/office/officeart/2005/8/layout/cycle4#1"/>
    <dgm:cxn modelId="{CADA2AE3-2B7E-3E4C-940D-0515A44A448F}" type="presParOf" srcId="{FEA3F30E-AF88-D540-BF15-62A557F0CAB7}" destId="{765A7D35-1F63-244B-9183-A5D726A36712}" srcOrd="0" destOrd="0" presId="urn:microsoft.com/office/officeart/2005/8/layout/cycle4#1"/>
    <dgm:cxn modelId="{850D0CB3-BD89-984D-A1EE-F7C52A0C6591}" type="presParOf" srcId="{FEA3F30E-AF88-D540-BF15-62A557F0CAB7}" destId="{BA68FCF7-6D5A-9F49-93EE-57C25D30E1B0}" srcOrd="1" destOrd="0" presId="urn:microsoft.com/office/officeart/2005/8/layout/cycle4#1"/>
    <dgm:cxn modelId="{79A51773-9FE4-F94D-8FC4-6D84F439EB77}" type="presParOf" srcId="{1E8C7117-B53C-9645-8F0B-F51E7185C936}" destId="{E780A659-9C1F-BB46-BF4A-C04163EEFCD3}" srcOrd="4" destOrd="0" presId="urn:microsoft.com/office/officeart/2005/8/layout/cycle4#1"/>
    <dgm:cxn modelId="{EEEED96F-3BCA-6943-99B6-5CDB500671B8}" type="presParOf" srcId="{CF6B8ED8-4323-ED48-A797-87671443B419}" destId="{5B5EDCA8-DCBC-E84E-8099-6EB318E14F8D}" srcOrd="1" destOrd="0" presId="urn:microsoft.com/office/officeart/2005/8/layout/cycle4#1"/>
    <dgm:cxn modelId="{33827333-9380-5843-95B0-249AEE6EC3CC}" type="presParOf" srcId="{5B5EDCA8-DCBC-E84E-8099-6EB318E14F8D}" destId="{AB9EDF24-6712-984D-82C2-95C96026B02E}" srcOrd="0" destOrd="0" presId="urn:microsoft.com/office/officeart/2005/8/layout/cycle4#1"/>
    <dgm:cxn modelId="{8682D311-849D-7440-867D-1605ADB905B2}" type="presParOf" srcId="{5B5EDCA8-DCBC-E84E-8099-6EB318E14F8D}" destId="{BC836549-2822-0B43-BF29-C29C844C4CCA}" srcOrd="1" destOrd="0" presId="urn:microsoft.com/office/officeart/2005/8/layout/cycle4#1"/>
    <dgm:cxn modelId="{54D103EA-BF12-AD43-87C9-50772FDAEC18}" type="presParOf" srcId="{5B5EDCA8-DCBC-E84E-8099-6EB318E14F8D}" destId="{9E281FA0-8446-3C40-BFFF-F0C904F28118}" srcOrd="2" destOrd="0" presId="urn:microsoft.com/office/officeart/2005/8/layout/cycle4#1"/>
    <dgm:cxn modelId="{FAED3A69-82DB-EB43-AF85-180EF682A7D6}" type="presParOf" srcId="{5B5EDCA8-DCBC-E84E-8099-6EB318E14F8D}" destId="{4CEAAC9B-8FF6-6F45-B2D6-92C3BC365095}" srcOrd="3" destOrd="0" presId="urn:microsoft.com/office/officeart/2005/8/layout/cycle4#1"/>
    <dgm:cxn modelId="{06BAC6F4-03F2-9F46-93B7-5CF0AC1356A3}" type="presParOf" srcId="{5B5EDCA8-DCBC-E84E-8099-6EB318E14F8D}" destId="{D5FF1457-EBC9-8545-AAB2-B5BE929FC45D}" srcOrd="4" destOrd="0" presId="urn:microsoft.com/office/officeart/2005/8/layout/cycle4#1"/>
    <dgm:cxn modelId="{49619AD0-E443-2341-B62D-4DB9C5DF30E7}" type="presParOf" srcId="{CF6B8ED8-4323-ED48-A797-87671443B419}" destId="{CDA74DFB-CB73-064E-B2D8-95EDD70E7AE9}" srcOrd="2" destOrd="0" presId="urn:microsoft.com/office/officeart/2005/8/layout/cycle4#1"/>
    <dgm:cxn modelId="{02D7C33F-4F7A-D144-A779-A09D6579D0AF}" type="presParOf" srcId="{CF6B8ED8-4323-ED48-A797-87671443B419}" destId="{7CDDDE42-9EBC-8243-A167-F05D04302F85}" srcOrd="3" destOrd="0" presId="urn:microsoft.com/office/officeart/2005/8/layout/cycle4#1"/>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F7892AD-2689-0D41-AE8B-8C1CD7C1D9FE}" type="doc">
      <dgm:prSet loTypeId="urn:microsoft.com/office/officeart/2005/8/layout/hierarchy3" loCatId="" qsTypeId="urn:microsoft.com/office/officeart/2005/8/quickstyle/simple1" qsCatId="simple" csTypeId="urn:microsoft.com/office/officeart/2005/8/colors/accent1_2" csCatId="accent1" phldr="1"/>
      <dgm:spPr/>
      <dgm:t>
        <a:bodyPr/>
        <a:lstStyle/>
        <a:p>
          <a:endParaRPr lang="en-GB"/>
        </a:p>
      </dgm:t>
    </dgm:pt>
    <dgm:pt modelId="{3764A0D0-8B86-E244-8B21-3EDA746145A1}">
      <dgm:prSet phldrT="[Text]"/>
      <dgm:spPr/>
      <dgm:t>
        <a:bodyPr/>
        <a:lstStyle/>
        <a:p>
          <a:r>
            <a:rPr lang="en-GB" dirty="0"/>
            <a:t>Planning</a:t>
          </a:r>
        </a:p>
      </dgm:t>
    </dgm:pt>
    <dgm:pt modelId="{5C64650A-4F75-8747-834E-6DAA6ACEF05F}" type="parTrans" cxnId="{D4508EFA-909F-904F-9E62-6EF1E43AF1B4}">
      <dgm:prSet/>
      <dgm:spPr/>
      <dgm:t>
        <a:bodyPr/>
        <a:lstStyle/>
        <a:p>
          <a:endParaRPr lang="en-GB"/>
        </a:p>
      </dgm:t>
    </dgm:pt>
    <dgm:pt modelId="{627114E4-CA5B-2844-8BE6-048172F71C19}" type="sibTrans" cxnId="{D4508EFA-909F-904F-9E62-6EF1E43AF1B4}">
      <dgm:prSet/>
      <dgm:spPr/>
      <dgm:t>
        <a:bodyPr/>
        <a:lstStyle/>
        <a:p>
          <a:endParaRPr lang="en-GB"/>
        </a:p>
      </dgm:t>
    </dgm:pt>
    <dgm:pt modelId="{4C617B8C-0ADD-6746-93CE-EA5830CAAB8B}">
      <dgm:prSet phldrT="[Text]"/>
      <dgm:spPr/>
      <dgm:t>
        <a:bodyPr/>
        <a:lstStyle/>
        <a:p>
          <a:r>
            <a:rPr lang="en-GB" dirty="0"/>
            <a:t>Financial policy</a:t>
          </a:r>
        </a:p>
      </dgm:t>
    </dgm:pt>
    <dgm:pt modelId="{DAA78020-5FEF-4649-AFB4-51CDE66AC144}" type="parTrans" cxnId="{D36EDB0D-4DC8-A84E-84C8-264648319490}">
      <dgm:prSet/>
      <dgm:spPr/>
      <dgm:t>
        <a:bodyPr/>
        <a:lstStyle/>
        <a:p>
          <a:endParaRPr lang="en-GB"/>
        </a:p>
      </dgm:t>
    </dgm:pt>
    <dgm:pt modelId="{4F0B5592-DB17-D648-B565-CD741BE558E3}" type="sibTrans" cxnId="{D36EDB0D-4DC8-A84E-84C8-264648319490}">
      <dgm:prSet/>
      <dgm:spPr/>
      <dgm:t>
        <a:bodyPr/>
        <a:lstStyle/>
        <a:p>
          <a:endParaRPr lang="en-GB"/>
        </a:p>
      </dgm:t>
    </dgm:pt>
    <dgm:pt modelId="{EEA5D974-CC4E-E042-BAA0-B4F6838E715E}">
      <dgm:prSet phldrT="[Text]"/>
      <dgm:spPr/>
      <dgm:t>
        <a:bodyPr/>
        <a:lstStyle/>
        <a:p>
          <a:r>
            <a:rPr lang="en-GB" dirty="0"/>
            <a:t>Marketing policy</a:t>
          </a:r>
        </a:p>
      </dgm:t>
    </dgm:pt>
    <dgm:pt modelId="{F6118F61-14E1-FB41-8DAD-6132F6F6F2D3}" type="parTrans" cxnId="{80B63DB8-050E-A54D-A5F3-4563E73FC9BD}">
      <dgm:prSet/>
      <dgm:spPr/>
      <dgm:t>
        <a:bodyPr/>
        <a:lstStyle/>
        <a:p>
          <a:endParaRPr lang="en-GB"/>
        </a:p>
      </dgm:t>
    </dgm:pt>
    <dgm:pt modelId="{05A745BC-7AC9-1B49-B0A1-0AA38F8BCB0E}" type="sibTrans" cxnId="{80B63DB8-050E-A54D-A5F3-4563E73FC9BD}">
      <dgm:prSet/>
      <dgm:spPr/>
      <dgm:t>
        <a:bodyPr/>
        <a:lstStyle/>
        <a:p>
          <a:endParaRPr lang="en-GB"/>
        </a:p>
      </dgm:t>
    </dgm:pt>
    <dgm:pt modelId="{77FF320C-2645-1E4D-A319-D6A16EF95E3E}">
      <dgm:prSet phldrT="[Text]"/>
      <dgm:spPr/>
      <dgm:t>
        <a:bodyPr/>
        <a:lstStyle/>
        <a:p>
          <a:r>
            <a:rPr lang="en-GB" dirty="0"/>
            <a:t>Operational</a:t>
          </a:r>
        </a:p>
      </dgm:t>
    </dgm:pt>
    <dgm:pt modelId="{BE173183-8638-A948-B2DB-86ADC6EA9AFA}" type="parTrans" cxnId="{D96957E3-4BFF-6D40-AF9A-4DF92217E36B}">
      <dgm:prSet/>
      <dgm:spPr/>
      <dgm:t>
        <a:bodyPr/>
        <a:lstStyle/>
        <a:p>
          <a:endParaRPr lang="en-GB"/>
        </a:p>
      </dgm:t>
    </dgm:pt>
    <dgm:pt modelId="{6C4B2615-3ED1-7848-BB41-68F734C831E5}" type="sibTrans" cxnId="{D96957E3-4BFF-6D40-AF9A-4DF92217E36B}">
      <dgm:prSet/>
      <dgm:spPr/>
      <dgm:t>
        <a:bodyPr/>
        <a:lstStyle/>
        <a:p>
          <a:endParaRPr lang="en-GB"/>
        </a:p>
      </dgm:t>
    </dgm:pt>
    <dgm:pt modelId="{60453B55-3B97-4D4F-AB46-F773AC866A99}">
      <dgm:prSet phldrT="[Text]"/>
      <dgm:spPr/>
      <dgm:t>
        <a:bodyPr/>
        <a:lstStyle/>
        <a:p>
          <a:r>
            <a:rPr lang="en-GB" dirty="0"/>
            <a:t>Purchasing</a:t>
          </a:r>
        </a:p>
      </dgm:t>
    </dgm:pt>
    <dgm:pt modelId="{C33CD7DE-6DB1-194D-88EF-A9E3D4C55512}" type="parTrans" cxnId="{90545AA6-B514-2A4E-9FF3-445A3386A561}">
      <dgm:prSet/>
      <dgm:spPr/>
      <dgm:t>
        <a:bodyPr/>
        <a:lstStyle/>
        <a:p>
          <a:endParaRPr lang="en-GB"/>
        </a:p>
      </dgm:t>
    </dgm:pt>
    <dgm:pt modelId="{B4CDA75D-DD39-174C-95ED-587F30F43F90}" type="sibTrans" cxnId="{90545AA6-B514-2A4E-9FF3-445A3386A561}">
      <dgm:prSet/>
      <dgm:spPr/>
      <dgm:t>
        <a:bodyPr/>
        <a:lstStyle/>
        <a:p>
          <a:endParaRPr lang="en-GB"/>
        </a:p>
      </dgm:t>
    </dgm:pt>
    <dgm:pt modelId="{AF11B207-3FC4-F046-80A6-287BFA6CBFE3}">
      <dgm:prSet phldrT="[Text]"/>
      <dgm:spPr/>
      <dgm:t>
        <a:bodyPr/>
        <a:lstStyle/>
        <a:p>
          <a:r>
            <a:rPr lang="en-GB" dirty="0"/>
            <a:t>Receiving</a:t>
          </a:r>
        </a:p>
      </dgm:t>
    </dgm:pt>
    <dgm:pt modelId="{0F020450-6720-6E4C-9525-A4ED30E10881}" type="parTrans" cxnId="{BCD614EE-F478-8F48-88D1-C49AD1BA28BB}">
      <dgm:prSet/>
      <dgm:spPr/>
      <dgm:t>
        <a:bodyPr/>
        <a:lstStyle/>
        <a:p>
          <a:endParaRPr lang="en-GB"/>
        </a:p>
      </dgm:t>
    </dgm:pt>
    <dgm:pt modelId="{664C32F7-9C36-E14D-A397-85981FEE8FC6}" type="sibTrans" cxnId="{BCD614EE-F478-8F48-88D1-C49AD1BA28BB}">
      <dgm:prSet/>
      <dgm:spPr/>
      <dgm:t>
        <a:bodyPr/>
        <a:lstStyle/>
        <a:p>
          <a:endParaRPr lang="en-GB"/>
        </a:p>
      </dgm:t>
    </dgm:pt>
    <dgm:pt modelId="{EFE9E694-8196-7D4A-85C0-57B6278E0A3F}">
      <dgm:prSet/>
      <dgm:spPr/>
      <dgm:t>
        <a:bodyPr/>
        <a:lstStyle/>
        <a:p>
          <a:r>
            <a:rPr lang="en-GB" dirty="0"/>
            <a:t>Catering policy</a:t>
          </a:r>
        </a:p>
      </dgm:t>
    </dgm:pt>
    <dgm:pt modelId="{5259930E-A708-E447-87F4-7CB828878EB8}" type="parTrans" cxnId="{5D8428F7-11D8-C14C-A9DB-B83C9E0E1484}">
      <dgm:prSet/>
      <dgm:spPr/>
      <dgm:t>
        <a:bodyPr/>
        <a:lstStyle/>
        <a:p>
          <a:endParaRPr lang="en-GB"/>
        </a:p>
      </dgm:t>
    </dgm:pt>
    <dgm:pt modelId="{F5C002E3-2D72-F347-AEBA-0C23F7980005}" type="sibTrans" cxnId="{5D8428F7-11D8-C14C-A9DB-B83C9E0E1484}">
      <dgm:prSet/>
      <dgm:spPr/>
      <dgm:t>
        <a:bodyPr/>
        <a:lstStyle/>
        <a:p>
          <a:endParaRPr lang="en-GB"/>
        </a:p>
      </dgm:t>
    </dgm:pt>
    <dgm:pt modelId="{DE69A453-AAB6-F747-8A0E-A91825746EEF}">
      <dgm:prSet/>
      <dgm:spPr/>
      <dgm:t>
        <a:bodyPr/>
        <a:lstStyle/>
        <a:p>
          <a:r>
            <a:rPr lang="en-GB" dirty="0"/>
            <a:t>Storing and issuing</a:t>
          </a:r>
        </a:p>
      </dgm:t>
    </dgm:pt>
    <dgm:pt modelId="{5D7A0CB5-CA52-C348-9350-21C433229CFC}" type="parTrans" cxnId="{4B62866B-ED51-8D4B-993C-1673E0597043}">
      <dgm:prSet/>
      <dgm:spPr/>
      <dgm:t>
        <a:bodyPr/>
        <a:lstStyle/>
        <a:p>
          <a:endParaRPr lang="en-GB"/>
        </a:p>
      </dgm:t>
    </dgm:pt>
    <dgm:pt modelId="{F931A8C1-EBB0-C64B-BE09-2F17FFF2670B}" type="sibTrans" cxnId="{4B62866B-ED51-8D4B-993C-1673E0597043}">
      <dgm:prSet/>
      <dgm:spPr/>
      <dgm:t>
        <a:bodyPr/>
        <a:lstStyle/>
        <a:p>
          <a:endParaRPr lang="en-GB"/>
        </a:p>
      </dgm:t>
    </dgm:pt>
    <dgm:pt modelId="{2C5FC9C9-A7B6-5441-8DE3-60298E2AB171}">
      <dgm:prSet/>
      <dgm:spPr/>
      <dgm:t>
        <a:bodyPr/>
        <a:lstStyle/>
        <a:p>
          <a:r>
            <a:rPr lang="en-GB" dirty="0"/>
            <a:t>Preparing</a:t>
          </a:r>
        </a:p>
      </dgm:t>
    </dgm:pt>
    <dgm:pt modelId="{69B8085F-6150-5B47-AF87-451FBE4B768A}" type="parTrans" cxnId="{ED65E9BA-CC97-8E47-8F37-3EDAEAF429F3}">
      <dgm:prSet/>
      <dgm:spPr/>
      <dgm:t>
        <a:bodyPr/>
        <a:lstStyle/>
        <a:p>
          <a:endParaRPr lang="en-GB"/>
        </a:p>
      </dgm:t>
    </dgm:pt>
    <dgm:pt modelId="{B0488272-7F13-F542-97C9-713D63291FBC}" type="sibTrans" cxnId="{ED65E9BA-CC97-8E47-8F37-3EDAEAF429F3}">
      <dgm:prSet/>
      <dgm:spPr/>
      <dgm:t>
        <a:bodyPr/>
        <a:lstStyle/>
        <a:p>
          <a:endParaRPr lang="en-GB"/>
        </a:p>
      </dgm:t>
    </dgm:pt>
    <dgm:pt modelId="{8B59C6DD-74F0-0F47-98EB-14FACA3C90BD}">
      <dgm:prSet/>
      <dgm:spPr/>
      <dgm:t>
        <a:bodyPr/>
        <a:lstStyle/>
        <a:p>
          <a:r>
            <a:rPr lang="en-GB" dirty="0"/>
            <a:t>Selling</a:t>
          </a:r>
        </a:p>
      </dgm:t>
    </dgm:pt>
    <dgm:pt modelId="{BAC1613E-D324-6447-A4D6-C0D94FDCC1FF}" type="parTrans" cxnId="{E4EE9F74-432D-FB4F-9C73-498331A2035C}">
      <dgm:prSet/>
      <dgm:spPr/>
      <dgm:t>
        <a:bodyPr/>
        <a:lstStyle/>
        <a:p>
          <a:endParaRPr lang="en-GB"/>
        </a:p>
      </dgm:t>
    </dgm:pt>
    <dgm:pt modelId="{4F97BE3C-0015-2D4D-8E67-555AED0CCFFF}" type="sibTrans" cxnId="{E4EE9F74-432D-FB4F-9C73-498331A2035C}">
      <dgm:prSet/>
      <dgm:spPr/>
      <dgm:t>
        <a:bodyPr/>
        <a:lstStyle/>
        <a:p>
          <a:endParaRPr lang="en-GB"/>
        </a:p>
      </dgm:t>
    </dgm:pt>
    <dgm:pt modelId="{BE6C13B4-74F6-204D-8F01-D9246F73E7BC}" type="pres">
      <dgm:prSet presAssocID="{9F7892AD-2689-0D41-AE8B-8C1CD7C1D9FE}" presName="diagram" presStyleCnt="0">
        <dgm:presLayoutVars>
          <dgm:chPref val="1"/>
          <dgm:dir/>
          <dgm:animOne val="branch"/>
          <dgm:animLvl val="lvl"/>
          <dgm:resizeHandles/>
        </dgm:presLayoutVars>
      </dgm:prSet>
      <dgm:spPr/>
      <dgm:t>
        <a:bodyPr/>
        <a:lstStyle/>
        <a:p>
          <a:endParaRPr lang="en-GB"/>
        </a:p>
      </dgm:t>
    </dgm:pt>
    <dgm:pt modelId="{3101F5E9-259A-EC4E-AA27-EEA124075D65}" type="pres">
      <dgm:prSet presAssocID="{3764A0D0-8B86-E244-8B21-3EDA746145A1}" presName="root" presStyleCnt="0"/>
      <dgm:spPr/>
    </dgm:pt>
    <dgm:pt modelId="{3215C97A-8214-9C4E-AB11-7044B20784D2}" type="pres">
      <dgm:prSet presAssocID="{3764A0D0-8B86-E244-8B21-3EDA746145A1}" presName="rootComposite" presStyleCnt="0"/>
      <dgm:spPr/>
    </dgm:pt>
    <dgm:pt modelId="{3DC218B8-A505-A242-8E47-6E1A728E963C}" type="pres">
      <dgm:prSet presAssocID="{3764A0D0-8B86-E244-8B21-3EDA746145A1}" presName="rootText" presStyleLbl="node1" presStyleIdx="0" presStyleCnt="2"/>
      <dgm:spPr/>
      <dgm:t>
        <a:bodyPr/>
        <a:lstStyle/>
        <a:p>
          <a:endParaRPr lang="en-GB"/>
        </a:p>
      </dgm:t>
    </dgm:pt>
    <dgm:pt modelId="{49B6114C-0237-1D4B-9B1D-439D8A7F896B}" type="pres">
      <dgm:prSet presAssocID="{3764A0D0-8B86-E244-8B21-3EDA746145A1}" presName="rootConnector" presStyleLbl="node1" presStyleIdx="0" presStyleCnt="2"/>
      <dgm:spPr/>
      <dgm:t>
        <a:bodyPr/>
        <a:lstStyle/>
        <a:p>
          <a:endParaRPr lang="en-GB"/>
        </a:p>
      </dgm:t>
    </dgm:pt>
    <dgm:pt modelId="{DA2DBFE6-5260-1149-A849-0EAC3C31D7CE}" type="pres">
      <dgm:prSet presAssocID="{3764A0D0-8B86-E244-8B21-3EDA746145A1}" presName="childShape" presStyleCnt="0"/>
      <dgm:spPr/>
    </dgm:pt>
    <dgm:pt modelId="{9F528F11-2AC5-0342-B42E-6305F542FAC7}" type="pres">
      <dgm:prSet presAssocID="{DAA78020-5FEF-4649-AFB4-51CDE66AC144}" presName="Name13" presStyleLbl="parChTrans1D2" presStyleIdx="0" presStyleCnt="8"/>
      <dgm:spPr/>
      <dgm:t>
        <a:bodyPr/>
        <a:lstStyle/>
        <a:p>
          <a:endParaRPr lang="en-GB"/>
        </a:p>
      </dgm:t>
    </dgm:pt>
    <dgm:pt modelId="{5383A85E-59CC-5F45-9612-D4281828D009}" type="pres">
      <dgm:prSet presAssocID="{4C617B8C-0ADD-6746-93CE-EA5830CAAB8B}" presName="childText" presStyleLbl="bgAcc1" presStyleIdx="0" presStyleCnt="8">
        <dgm:presLayoutVars>
          <dgm:bulletEnabled val="1"/>
        </dgm:presLayoutVars>
      </dgm:prSet>
      <dgm:spPr/>
      <dgm:t>
        <a:bodyPr/>
        <a:lstStyle/>
        <a:p>
          <a:endParaRPr lang="en-GB"/>
        </a:p>
      </dgm:t>
    </dgm:pt>
    <dgm:pt modelId="{3317B9CC-281F-574E-AAA5-5E7E498C9474}" type="pres">
      <dgm:prSet presAssocID="{F6118F61-14E1-FB41-8DAD-6132F6F6F2D3}" presName="Name13" presStyleLbl="parChTrans1D2" presStyleIdx="1" presStyleCnt="8"/>
      <dgm:spPr/>
      <dgm:t>
        <a:bodyPr/>
        <a:lstStyle/>
        <a:p>
          <a:endParaRPr lang="en-GB"/>
        </a:p>
      </dgm:t>
    </dgm:pt>
    <dgm:pt modelId="{5489838B-CA38-3045-A983-E350BDE0E5BD}" type="pres">
      <dgm:prSet presAssocID="{EEA5D974-CC4E-E042-BAA0-B4F6838E715E}" presName="childText" presStyleLbl="bgAcc1" presStyleIdx="1" presStyleCnt="8">
        <dgm:presLayoutVars>
          <dgm:bulletEnabled val="1"/>
        </dgm:presLayoutVars>
      </dgm:prSet>
      <dgm:spPr/>
      <dgm:t>
        <a:bodyPr/>
        <a:lstStyle/>
        <a:p>
          <a:endParaRPr lang="en-GB"/>
        </a:p>
      </dgm:t>
    </dgm:pt>
    <dgm:pt modelId="{EAABB8C5-5612-C34E-B421-8F32479B8D8F}" type="pres">
      <dgm:prSet presAssocID="{5259930E-A708-E447-87F4-7CB828878EB8}" presName="Name13" presStyleLbl="parChTrans1D2" presStyleIdx="2" presStyleCnt="8"/>
      <dgm:spPr/>
      <dgm:t>
        <a:bodyPr/>
        <a:lstStyle/>
        <a:p>
          <a:endParaRPr lang="en-GB"/>
        </a:p>
      </dgm:t>
    </dgm:pt>
    <dgm:pt modelId="{CAC5924C-2BB4-FB43-A36C-3E4E5EFC0697}" type="pres">
      <dgm:prSet presAssocID="{EFE9E694-8196-7D4A-85C0-57B6278E0A3F}" presName="childText" presStyleLbl="bgAcc1" presStyleIdx="2" presStyleCnt="8">
        <dgm:presLayoutVars>
          <dgm:bulletEnabled val="1"/>
        </dgm:presLayoutVars>
      </dgm:prSet>
      <dgm:spPr/>
      <dgm:t>
        <a:bodyPr/>
        <a:lstStyle/>
        <a:p>
          <a:endParaRPr lang="en-GB"/>
        </a:p>
      </dgm:t>
    </dgm:pt>
    <dgm:pt modelId="{E121CA4F-6098-4845-AFBC-BCBD334E1318}" type="pres">
      <dgm:prSet presAssocID="{77FF320C-2645-1E4D-A319-D6A16EF95E3E}" presName="root" presStyleCnt="0"/>
      <dgm:spPr/>
    </dgm:pt>
    <dgm:pt modelId="{33900C43-15DC-344A-9183-0DC06FC5D986}" type="pres">
      <dgm:prSet presAssocID="{77FF320C-2645-1E4D-A319-D6A16EF95E3E}" presName="rootComposite" presStyleCnt="0"/>
      <dgm:spPr/>
    </dgm:pt>
    <dgm:pt modelId="{0BD3E518-C8A0-A34F-9839-C6450F2A3F81}" type="pres">
      <dgm:prSet presAssocID="{77FF320C-2645-1E4D-A319-D6A16EF95E3E}" presName="rootText" presStyleLbl="node1" presStyleIdx="1" presStyleCnt="2"/>
      <dgm:spPr/>
      <dgm:t>
        <a:bodyPr/>
        <a:lstStyle/>
        <a:p>
          <a:endParaRPr lang="en-GB"/>
        </a:p>
      </dgm:t>
    </dgm:pt>
    <dgm:pt modelId="{1FBA8D3A-70B2-CB43-A650-66BB0B1B9354}" type="pres">
      <dgm:prSet presAssocID="{77FF320C-2645-1E4D-A319-D6A16EF95E3E}" presName="rootConnector" presStyleLbl="node1" presStyleIdx="1" presStyleCnt="2"/>
      <dgm:spPr/>
      <dgm:t>
        <a:bodyPr/>
        <a:lstStyle/>
        <a:p>
          <a:endParaRPr lang="en-GB"/>
        </a:p>
      </dgm:t>
    </dgm:pt>
    <dgm:pt modelId="{96C36686-1D8C-604C-A1E7-FA74AB145FC4}" type="pres">
      <dgm:prSet presAssocID="{77FF320C-2645-1E4D-A319-D6A16EF95E3E}" presName="childShape" presStyleCnt="0"/>
      <dgm:spPr/>
    </dgm:pt>
    <dgm:pt modelId="{0B7B60DD-EB9B-1446-9053-516F3C76C085}" type="pres">
      <dgm:prSet presAssocID="{C33CD7DE-6DB1-194D-88EF-A9E3D4C55512}" presName="Name13" presStyleLbl="parChTrans1D2" presStyleIdx="3" presStyleCnt="8"/>
      <dgm:spPr/>
      <dgm:t>
        <a:bodyPr/>
        <a:lstStyle/>
        <a:p>
          <a:endParaRPr lang="en-GB"/>
        </a:p>
      </dgm:t>
    </dgm:pt>
    <dgm:pt modelId="{2068FF0D-478E-B446-888F-81CBD51CE11A}" type="pres">
      <dgm:prSet presAssocID="{60453B55-3B97-4D4F-AB46-F773AC866A99}" presName="childText" presStyleLbl="bgAcc1" presStyleIdx="3" presStyleCnt="8">
        <dgm:presLayoutVars>
          <dgm:bulletEnabled val="1"/>
        </dgm:presLayoutVars>
      </dgm:prSet>
      <dgm:spPr/>
      <dgm:t>
        <a:bodyPr/>
        <a:lstStyle/>
        <a:p>
          <a:endParaRPr lang="en-GB"/>
        </a:p>
      </dgm:t>
    </dgm:pt>
    <dgm:pt modelId="{AAA1563C-DABB-9D40-B93C-541F7EA866B9}" type="pres">
      <dgm:prSet presAssocID="{0F020450-6720-6E4C-9525-A4ED30E10881}" presName="Name13" presStyleLbl="parChTrans1D2" presStyleIdx="4" presStyleCnt="8"/>
      <dgm:spPr/>
      <dgm:t>
        <a:bodyPr/>
        <a:lstStyle/>
        <a:p>
          <a:endParaRPr lang="en-GB"/>
        </a:p>
      </dgm:t>
    </dgm:pt>
    <dgm:pt modelId="{E04A8621-BF14-6A47-B1CE-B30C89ED0BFE}" type="pres">
      <dgm:prSet presAssocID="{AF11B207-3FC4-F046-80A6-287BFA6CBFE3}" presName="childText" presStyleLbl="bgAcc1" presStyleIdx="4" presStyleCnt="8">
        <dgm:presLayoutVars>
          <dgm:bulletEnabled val="1"/>
        </dgm:presLayoutVars>
      </dgm:prSet>
      <dgm:spPr/>
      <dgm:t>
        <a:bodyPr/>
        <a:lstStyle/>
        <a:p>
          <a:endParaRPr lang="en-GB"/>
        </a:p>
      </dgm:t>
    </dgm:pt>
    <dgm:pt modelId="{DC35773E-505D-2546-A4E8-4FBDE8C302D4}" type="pres">
      <dgm:prSet presAssocID="{5D7A0CB5-CA52-C348-9350-21C433229CFC}" presName="Name13" presStyleLbl="parChTrans1D2" presStyleIdx="5" presStyleCnt="8"/>
      <dgm:spPr/>
      <dgm:t>
        <a:bodyPr/>
        <a:lstStyle/>
        <a:p>
          <a:endParaRPr lang="en-GB"/>
        </a:p>
      </dgm:t>
    </dgm:pt>
    <dgm:pt modelId="{EF66C012-8F9D-544E-B3AB-BD58C64EE8C6}" type="pres">
      <dgm:prSet presAssocID="{DE69A453-AAB6-F747-8A0E-A91825746EEF}" presName="childText" presStyleLbl="bgAcc1" presStyleIdx="5" presStyleCnt="8">
        <dgm:presLayoutVars>
          <dgm:bulletEnabled val="1"/>
        </dgm:presLayoutVars>
      </dgm:prSet>
      <dgm:spPr/>
      <dgm:t>
        <a:bodyPr/>
        <a:lstStyle/>
        <a:p>
          <a:endParaRPr lang="en-GB"/>
        </a:p>
      </dgm:t>
    </dgm:pt>
    <dgm:pt modelId="{9D9880E0-73C3-9548-94C5-1CA0AC6C63BC}" type="pres">
      <dgm:prSet presAssocID="{69B8085F-6150-5B47-AF87-451FBE4B768A}" presName="Name13" presStyleLbl="parChTrans1D2" presStyleIdx="6" presStyleCnt="8"/>
      <dgm:spPr/>
      <dgm:t>
        <a:bodyPr/>
        <a:lstStyle/>
        <a:p>
          <a:endParaRPr lang="en-GB"/>
        </a:p>
      </dgm:t>
    </dgm:pt>
    <dgm:pt modelId="{879253EC-C561-1844-A8CF-5E0B080E41B3}" type="pres">
      <dgm:prSet presAssocID="{2C5FC9C9-A7B6-5441-8DE3-60298E2AB171}" presName="childText" presStyleLbl="bgAcc1" presStyleIdx="6" presStyleCnt="8">
        <dgm:presLayoutVars>
          <dgm:bulletEnabled val="1"/>
        </dgm:presLayoutVars>
      </dgm:prSet>
      <dgm:spPr/>
      <dgm:t>
        <a:bodyPr/>
        <a:lstStyle/>
        <a:p>
          <a:endParaRPr lang="en-GB"/>
        </a:p>
      </dgm:t>
    </dgm:pt>
    <dgm:pt modelId="{1E7D48B9-8D47-1447-836C-1AE9419639C0}" type="pres">
      <dgm:prSet presAssocID="{BAC1613E-D324-6447-A4D6-C0D94FDCC1FF}" presName="Name13" presStyleLbl="parChTrans1D2" presStyleIdx="7" presStyleCnt="8"/>
      <dgm:spPr/>
      <dgm:t>
        <a:bodyPr/>
        <a:lstStyle/>
        <a:p>
          <a:endParaRPr lang="en-GB"/>
        </a:p>
      </dgm:t>
    </dgm:pt>
    <dgm:pt modelId="{66E4B787-688C-4240-8FE9-8FDA1C0C9587}" type="pres">
      <dgm:prSet presAssocID="{8B59C6DD-74F0-0F47-98EB-14FACA3C90BD}" presName="childText" presStyleLbl="bgAcc1" presStyleIdx="7" presStyleCnt="8">
        <dgm:presLayoutVars>
          <dgm:bulletEnabled val="1"/>
        </dgm:presLayoutVars>
      </dgm:prSet>
      <dgm:spPr/>
      <dgm:t>
        <a:bodyPr/>
        <a:lstStyle/>
        <a:p>
          <a:endParaRPr lang="en-GB"/>
        </a:p>
      </dgm:t>
    </dgm:pt>
  </dgm:ptLst>
  <dgm:cxnLst>
    <dgm:cxn modelId="{115F8EDB-B604-154E-8EF0-DEDF996E71BF}" type="presOf" srcId="{3764A0D0-8B86-E244-8B21-3EDA746145A1}" destId="{49B6114C-0237-1D4B-9B1D-439D8A7F896B}" srcOrd="1" destOrd="0" presId="urn:microsoft.com/office/officeart/2005/8/layout/hierarchy3"/>
    <dgm:cxn modelId="{AA7121AA-43D2-FB44-BC21-12D439AD1717}" type="presOf" srcId="{5D7A0CB5-CA52-C348-9350-21C433229CFC}" destId="{DC35773E-505D-2546-A4E8-4FBDE8C302D4}" srcOrd="0" destOrd="0" presId="urn:microsoft.com/office/officeart/2005/8/layout/hierarchy3"/>
    <dgm:cxn modelId="{12E17811-3B90-8642-9CBE-D20634E868D2}" type="presOf" srcId="{2C5FC9C9-A7B6-5441-8DE3-60298E2AB171}" destId="{879253EC-C561-1844-A8CF-5E0B080E41B3}" srcOrd="0" destOrd="0" presId="urn:microsoft.com/office/officeart/2005/8/layout/hierarchy3"/>
    <dgm:cxn modelId="{4B62866B-ED51-8D4B-993C-1673E0597043}" srcId="{77FF320C-2645-1E4D-A319-D6A16EF95E3E}" destId="{DE69A453-AAB6-F747-8A0E-A91825746EEF}" srcOrd="2" destOrd="0" parTransId="{5D7A0CB5-CA52-C348-9350-21C433229CFC}" sibTransId="{F931A8C1-EBB0-C64B-BE09-2F17FFF2670B}"/>
    <dgm:cxn modelId="{6FAA5026-14AB-5D49-A1F3-6AC6981AB3EA}" type="presOf" srcId="{8B59C6DD-74F0-0F47-98EB-14FACA3C90BD}" destId="{66E4B787-688C-4240-8FE9-8FDA1C0C9587}" srcOrd="0" destOrd="0" presId="urn:microsoft.com/office/officeart/2005/8/layout/hierarchy3"/>
    <dgm:cxn modelId="{586E076C-4E98-7642-A3E2-AF3CF818617B}" type="presOf" srcId="{77FF320C-2645-1E4D-A319-D6A16EF95E3E}" destId="{0BD3E518-C8A0-A34F-9839-C6450F2A3F81}" srcOrd="0" destOrd="0" presId="urn:microsoft.com/office/officeart/2005/8/layout/hierarchy3"/>
    <dgm:cxn modelId="{BCD614EE-F478-8F48-88D1-C49AD1BA28BB}" srcId="{77FF320C-2645-1E4D-A319-D6A16EF95E3E}" destId="{AF11B207-3FC4-F046-80A6-287BFA6CBFE3}" srcOrd="1" destOrd="0" parTransId="{0F020450-6720-6E4C-9525-A4ED30E10881}" sibTransId="{664C32F7-9C36-E14D-A397-85981FEE8FC6}"/>
    <dgm:cxn modelId="{90545AA6-B514-2A4E-9FF3-445A3386A561}" srcId="{77FF320C-2645-1E4D-A319-D6A16EF95E3E}" destId="{60453B55-3B97-4D4F-AB46-F773AC866A99}" srcOrd="0" destOrd="0" parTransId="{C33CD7DE-6DB1-194D-88EF-A9E3D4C55512}" sibTransId="{B4CDA75D-DD39-174C-95ED-587F30F43F90}"/>
    <dgm:cxn modelId="{A770EEC0-E2A8-5948-A060-2D99CD4EBDF6}" type="presOf" srcId="{60453B55-3B97-4D4F-AB46-F773AC866A99}" destId="{2068FF0D-478E-B446-888F-81CBD51CE11A}" srcOrd="0" destOrd="0" presId="urn:microsoft.com/office/officeart/2005/8/layout/hierarchy3"/>
    <dgm:cxn modelId="{9CC6ADDF-1833-3C44-9910-17D9098C2F83}" type="presOf" srcId="{C33CD7DE-6DB1-194D-88EF-A9E3D4C55512}" destId="{0B7B60DD-EB9B-1446-9053-516F3C76C085}" srcOrd="0" destOrd="0" presId="urn:microsoft.com/office/officeart/2005/8/layout/hierarchy3"/>
    <dgm:cxn modelId="{6A3125A1-6D58-7C4E-80EA-EB0F91D46CBB}" type="presOf" srcId="{EEA5D974-CC4E-E042-BAA0-B4F6838E715E}" destId="{5489838B-CA38-3045-A983-E350BDE0E5BD}" srcOrd="0" destOrd="0" presId="urn:microsoft.com/office/officeart/2005/8/layout/hierarchy3"/>
    <dgm:cxn modelId="{D36EDB0D-4DC8-A84E-84C8-264648319490}" srcId="{3764A0D0-8B86-E244-8B21-3EDA746145A1}" destId="{4C617B8C-0ADD-6746-93CE-EA5830CAAB8B}" srcOrd="0" destOrd="0" parTransId="{DAA78020-5FEF-4649-AFB4-51CDE66AC144}" sibTransId="{4F0B5592-DB17-D648-B565-CD741BE558E3}"/>
    <dgm:cxn modelId="{2B0CE7FA-1F3F-6F48-9BC4-A9AB215C9698}" type="presOf" srcId="{0F020450-6720-6E4C-9525-A4ED30E10881}" destId="{AAA1563C-DABB-9D40-B93C-541F7EA866B9}" srcOrd="0" destOrd="0" presId="urn:microsoft.com/office/officeart/2005/8/layout/hierarchy3"/>
    <dgm:cxn modelId="{ED65E9BA-CC97-8E47-8F37-3EDAEAF429F3}" srcId="{77FF320C-2645-1E4D-A319-D6A16EF95E3E}" destId="{2C5FC9C9-A7B6-5441-8DE3-60298E2AB171}" srcOrd="3" destOrd="0" parTransId="{69B8085F-6150-5B47-AF87-451FBE4B768A}" sibTransId="{B0488272-7F13-F542-97C9-713D63291FBC}"/>
    <dgm:cxn modelId="{D4508EFA-909F-904F-9E62-6EF1E43AF1B4}" srcId="{9F7892AD-2689-0D41-AE8B-8C1CD7C1D9FE}" destId="{3764A0D0-8B86-E244-8B21-3EDA746145A1}" srcOrd="0" destOrd="0" parTransId="{5C64650A-4F75-8747-834E-6DAA6ACEF05F}" sibTransId="{627114E4-CA5B-2844-8BE6-048172F71C19}"/>
    <dgm:cxn modelId="{E2E5221C-0F1C-294D-8C2C-20438C72A4F7}" type="presOf" srcId="{4C617B8C-0ADD-6746-93CE-EA5830CAAB8B}" destId="{5383A85E-59CC-5F45-9612-D4281828D009}" srcOrd="0" destOrd="0" presId="urn:microsoft.com/office/officeart/2005/8/layout/hierarchy3"/>
    <dgm:cxn modelId="{80B63DB8-050E-A54D-A5F3-4563E73FC9BD}" srcId="{3764A0D0-8B86-E244-8B21-3EDA746145A1}" destId="{EEA5D974-CC4E-E042-BAA0-B4F6838E715E}" srcOrd="1" destOrd="0" parTransId="{F6118F61-14E1-FB41-8DAD-6132F6F6F2D3}" sibTransId="{05A745BC-7AC9-1B49-B0A1-0AA38F8BCB0E}"/>
    <dgm:cxn modelId="{6FAAD5B5-D0FD-F04A-8DF9-782D89FF28A7}" type="presOf" srcId="{DE69A453-AAB6-F747-8A0E-A91825746EEF}" destId="{EF66C012-8F9D-544E-B3AB-BD58C64EE8C6}" srcOrd="0" destOrd="0" presId="urn:microsoft.com/office/officeart/2005/8/layout/hierarchy3"/>
    <dgm:cxn modelId="{E4EE9F74-432D-FB4F-9C73-498331A2035C}" srcId="{77FF320C-2645-1E4D-A319-D6A16EF95E3E}" destId="{8B59C6DD-74F0-0F47-98EB-14FACA3C90BD}" srcOrd="4" destOrd="0" parTransId="{BAC1613E-D324-6447-A4D6-C0D94FDCC1FF}" sibTransId="{4F97BE3C-0015-2D4D-8E67-555AED0CCFFF}"/>
    <dgm:cxn modelId="{793DEA77-FF23-DB4F-8F85-CD5F60E5D1FC}" type="presOf" srcId="{DAA78020-5FEF-4649-AFB4-51CDE66AC144}" destId="{9F528F11-2AC5-0342-B42E-6305F542FAC7}" srcOrd="0" destOrd="0" presId="urn:microsoft.com/office/officeart/2005/8/layout/hierarchy3"/>
    <dgm:cxn modelId="{AB243D58-7162-3147-9F69-A0865D369B9A}" type="presOf" srcId="{77FF320C-2645-1E4D-A319-D6A16EF95E3E}" destId="{1FBA8D3A-70B2-CB43-A650-66BB0B1B9354}" srcOrd="1" destOrd="0" presId="urn:microsoft.com/office/officeart/2005/8/layout/hierarchy3"/>
    <dgm:cxn modelId="{1D66703D-F71E-8542-8C6F-2840A100B20E}" type="presOf" srcId="{F6118F61-14E1-FB41-8DAD-6132F6F6F2D3}" destId="{3317B9CC-281F-574E-AAA5-5E7E498C9474}" srcOrd="0" destOrd="0" presId="urn:microsoft.com/office/officeart/2005/8/layout/hierarchy3"/>
    <dgm:cxn modelId="{5D8428F7-11D8-C14C-A9DB-B83C9E0E1484}" srcId="{3764A0D0-8B86-E244-8B21-3EDA746145A1}" destId="{EFE9E694-8196-7D4A-85C0-57B6278E0A3F}" srcOrd="2" destOrd="0" parTransId="{5259930E-A708-E447-87F4-7CB828878EB8}" sibTransId="{F5C002E3-2D72-F347-AEBA-0C23F7980005}"/>
    <dgm:cxn modelId="{526ED9AC-55E8-4046-B224-77764335211B}" type="presOf" srcId="{BAC1613E-D324-6447-A4D6-C0D94FDCC1FF}" destId="{1E7D48B9-8D47-1447-836C-1AE9419639C0}" srcOrd="0" destOrd="0" presId="urn:microsoft.com/office/officeart/2005/8/layout/hierarchy3"/>
    <dgm:cxn modelId="{BAACBF65-329E-354D-958F-D6AA0E9F7D3E}" type="presOf" srcId="{9F7892AD-2689-0D41-AE8B-8C1CD7C1D9FE}" destId="{BE6C13B4-74F6-204D-8F01-D9246F73E7BC}" srcOrd="0" destOrd="0" presId="urn:microsoft.com/office/officeart/2005/8/layout/hierarchy3"/>
    <dgm:cxn modelId="{4E0CD02E-81C0-984A-B18D-17D53E5226E6}" type="presOf" srcId="{3764A0D0-8B86-E244-8B21-3EDA746145A1}" destId="{3DC218B8-A505-A242-8E47-6E1A728E963C}" srcOrd="0" destOrd="0" presId="urn:microsoft.com/office/officeart/2005/8/layout/hierarchy3"/>
    <dgm:cxn modelId="{F6716DAE-E0C9-824B-A0A1-30CA7474E3F6}" type="presOf" srcId="{69B8085F-6150-5B47-AF87-451FBE4B768A}" destId="{9D9880E0-73C3-9548-94C5-1CA0AC6C63BC}" srcOrd="0" destOrd="0" presId="urn:microsoft.com/office/officeart/2005/8/layout/hierarchy3"/>
    <dgm:cxn modelId="{D96957E3-4BFF-6D40-AF9A-4DF92217E36B}" srcId="{9F7892AD-2689-0D41-AE8B-8C1CD7C1D9FE}" destId="{77FF320C-2645-1E4D-A319-D6A16EF95E3E}" srcOrd="1" destOrd="0" parTransId="{BE173183-8638-A948-B2DB-86ADC6EA9AFA}" sibTransId="{6C4B2615-3ED1-7848-BB41-68F734C831E5}"/>
    <dgm:cxn modelId="{3CE0885F-3C39-B84F-B244-A02DA223EC57}" type="presOf" srcId="{AF11B207-3FC4-F046-80A6-287BFA6CBFE3}" destId="{E04A8621-BF14-6A47-B1CE-B30C89ED0BFE}" srcOrd="0" destOrd="0" presId="urn:microsoft.com/office/officeart/2005/8/layout/hierarchy3"/>
    <dgm:cxn modelId="{0EC7CAB4-7F0C-0348-95CD-AD8314CD19F1}" type="presOf" srcId="{5259930E-A708-E447-87F4-7CB828878EB8}" destId="{EAABB8C5-5612-C34E-B421-8F32479B8D8F}" srcOrd="0" destOrd="0" presId="urn:microsoft.com/office/officeart/2005/8/layout/hierarchy3"/>
    <dgm:cxn modelId="{B74F249B-D8DE-464C-AF81-58CA76B61157}" type="presOf" srcId="{EFE9E694-8196-7D4A-85C0-57B6278E0A3F}" destId="{CAC5924C-2BB4-FB43-A36C-3E4E5EFC0697}" srcOrd="0" destOrd="0" presId="urn:microsoft.com/office/officeart/2005/8/layout/hierarchy3"/>
    <dgm:cxn modelId="{DF182810-1479-544E-905B-A97DD32F9F5D}" type="presParOf" srcId="{BE6C13B4-74F6-204D-8F01-D9246F73E7BC}" destId="{3101F5E9-259A-EC4E-AA27-EEA124075D65}" srcOrd="0" destOrd="0" presId="urn:microsoft.com/office/officeart/2005/8/layout/hierarchy3"/>
    <dgm:cxn modelId="{3A65C87C-0775-954A-ABEB-B298463ED969}" type="presParOf" srcId="{3101F5E9-259A-EC4E-AA27-EEA124075D65}" destId="{3215C97A-8214-9C4E-AB11-7044B20784D2}" srcOrd="0" destOrd="0" presId="urn:microsoft.com/office/officeart/2005/8/layout/hierarchy3"/>
    <dgm:cxn modelId="{BD21ADA7-DA1F-1A41-975A-9623819B3B98}" type="presParOf" srcId="{3215C97A-8214-9C4E-AB11-7044B20784D2}" destId="{3DC218B8-A505-A242-8E47-6E1A728E963C}" srcOrd="0" destOrd="0" presId="urn:microsoft.com/office/officeart/2005/8/layout/hierarchy3"/>
    <dgm:cxn modelId="{6532666F-4D9F-5046-8B78-041CF7CC115F}" type="presParOf" srcId="{3215C97A-8214-9C4E-AB11-7044B20784D2}" destId="{49B6114C-0237-1D4B-9B1D-439D8A7F896B}" srcOrd="1" destOrd="0" presId="urn:microsoft.com/office/officeart/2005/8/layout/hierarchy3"/>
    <dgm:cxn modelId="{6C31598E-8E43-D743-BA28-DA6F05ECF3E0}" type="presParOf" srcId="{3101F5E9-259A-EC4E-AA27-EEA124075D65}" destId="{DA2DBFE6-5260-1149-A849-0EAC3C31D7CE}" srcOrd="1" destOrd="0" presId="urn:microsoft.com/office/officeart/2005/8/layout/hierarchy3"/>
    <dgm:cxn modelId="{267959ED-D67D-8E42-9115-96C4A56DDC8A}" type="presParOf" srcId="{DA2DBFE6-5260-1149-A849-0EAC3C31D7CE}" destId="{9F528F11-2AC5-0342-B42E-6305F542FAC7}" srcOrd="0" destOrd="0" presId="urn:microsoft.com/office/officeart/2005/8/layout/hierarchy3"/>
    <dgm:cxn modelId="{178BAA7E-E144-B14E-B9D6-669DB365718B}" type="presParOf" srcId="{DA2DBFE6-5260-1149-A849-0EAC3C31D7CE}" destId="{5383A85E-59CC-5F45-9612-D4281828D009}" srcOrd="1" destOrd="0" presId="urn:microsoft.com/office/officeart/2005/8/layout/hierarchy3"/>
    <dgm:cxn modelId="{089604AB-C722-C04B-9205-7114B9E614CD}" type="presParOf" srcId="{DA2DBFE6-5260-1149-A849-0EAC3C31D7CE}" destId="{3317B9CC-281F-574E-AAA5-5E7E498C9474}" srcOrd="2" destOrd="0" presId="urn:microsoft.com/office/officeart/2005/8/layout/hierarchy3"/>
    <dgm:cxn modelId="{44020975-18C6-1A4E-9992-27FA35C7B200}" type="presParOf" srcId="{DA2DBFE6-5260-1149-A849-0EAC3C31D7CE}" destId="{5489838B-CA38-3045-A983-E350BDE0E5BD}" srcOrd="3" destOrd="0" presId="urn:microsoft.com/office/officeart/2005/8/layout/hierarchy3"/>
    <dgm:cxn modelId="{D78A36CA-040B-CE4E-B781-337218575C4F}" type="presParOf" srcId="{DA2DBFE6-5260-1149-A849-0EAC3C31D7CE}" destId="{EAABB8C5-5612-C34E-B421-8F32479B8D8F}" srcOrd="4" destOrd="0" presId="urn:microsoft.com/office/officeart/2005/8/layout/hierarchy3"/>
    <dgm:cxn modelId="{31367896-0742-B34B-937A-DE5C993FA89D}" type="presParOf" srcId="{DA2DBFE6-5260-1149-A849-0EAC3C31D7CE}" destId="{CAC5924C-2BB4-FB43-A36C-3E4E5EFC0697}" srcOrd="5" destOrd="0" presId="urn:microsoft.com/office/officeart/2005/8/layout/hierarchy3"/>
    <dgm:cxn modelId="{35ED0C2E-0B4A-CE48-A25B-6025868EDE30}" type="presParOf" srcId="{BE6C13B4-74F6-204D-8F01-D9246F73E7BC}" destId="{E121CA4F-6098-4845-AFBC-BCBD334E1318}" srcOrd="1" destOrd="0" presId="urn:microsoft.com/office/officeart/2005/8/layout/hierarchy3"/>
    <dgm:cxn modelId="{1F1A3F34-8EF4-4743-AFCE-FB353DED3554}" type="presParOf" srcId="{E121CA4F-6098-4845-AFBC-BCBD334E1318}" destId="{33900C43-15DC-344A-9183-0DC06FC5D986}" srcOrd="0" destOrd="0" presId="urn:microsoft.com/office/officeart/2005/8/layout/hierarchy3"/>
    <dgm:cxn modelId="{0AB205C4-3869-5143-8A46-8AD47C55F56A}" type="presParOf" srcId="{33900C43-15DC-344A-9183-0DC06FC5D986}" destId="{0BD3E518-C8A0-A34F-9839-C6450F2A3F81}" srcOrd="0" destOrd="0" presId="urn:microsoft.com/office/officeart/2005/8/layout/hierarchy3"/>
    <dgm:cxn modelId="{13A6E82F-32A7-AB44-81BB-B7CF84D46B8E}" type="presParOf" srcId="{33900C43-15DC-344A-9183-0DC06FC5D986}" destId="{1FBA8D3A-70B2-CB43-A650-66BB0B1B9354}" srcOrd="1" destOrd="0" presId="urn:microsoft.com/office/officeart/2005/8/layout/hierarchy3"/>
    <dgm:cxn modelId="{5A24358F-8047-6641-ACFE-5A4C5FB794F5}" type="presParOf" srcId="{E121CA4F-6098-4845-AFBC-BCBD334E1318}" destId="{96C36686-1D8C-604C-A1E7-FA74AB145FC4}" srcOrd="1" destOrd="0" presId="urn:microsoft.com/office/officeart/2005/8/layout/hierarchy3"/>
    <dgm:cxn modelId="{EC91DE14-6848-FC44-8E95-FA1E436808A4}" type="presParOf" srcId="{96C36686-1D8C-604C-A1E7-FA74AB145FC4}" destId="{0B7B60DD-EB9B-1446-9053-516F3C76C085}" srcOrd="0" destOrd="0" presId="urn:microsoft.com/office/officeart/2005/8/layout/hierarchy3"/>
    <dgm:cxn modelId="{78AAEF53-7B11-CE4A-B8DD-87B80E3DF6F1}" type="presParOf" srcId="{96C36686-1D8C-604C-A1E7-FA74AB145FC4}" destId="{2068FF0D-478E-B446-888F-81CBD51CE11A}" srcOrd="1" destOrd="0" presId="urn:microsoft.com/office/officeart/2005/8/layout/hierarchy3"/>
    <dgm:cxn modelId="{756CD625-7BA2-3549-87AE-BBFAC0BB0141}" type="presParOf" srcId="{96C36686-1D8C-604C-A1E7-FA74AB145FC4}" destId="{AAA1563C-DABB-9D40-B93C-541F7EA866B9}" srcOrd="2" destOrd="0" presId="urn:microsoft.com/office/officeart/2005/8/layout/hierarchy3"/>
    <dgm:cxn modelId="{E2FF85AC-DEFA-FF48-A16C-CAEB037966CC}" type="presParOf" srcId="{96C36686-1D8C-604C-A1E7-FA74AB145FC4}" destId="{E04A8621-BF14-6A47-B1CE-B30C89ED0BFE}" srcOrd="3" destOrd="0" presId="urn:microsoft.com/office/officeart/2005/8/layout/hierarchy3"/>
    <dgm:cxn modelId="{1C37006E-8F9B-8D43-8899-60E6AF7FBD5B}" type="presParOf" srcId="{96C36686-1D8C-604C-A1E7-FA74AB145FC4}" destId="{DC35773E-505D-2546-A4E8-4FBDE8C302D4}" srcOrd="4" destOrd="0" presId="urn:microsoft.com/office/officeart/2005/8/layout/hierarchy3"/>
    <dgm:cxn modelId="{512D7CFA-E0D1-9F4E-B0F8-09216935FAB1}" type="presParOf" srcId="{96C36686-1D8C-604C-A1E7-FA74AB145FC4}" destId="{EF66C012-8F9D-544E-B3AB-BD58C64EE8C6}" srcOrd="5" destOrd="0" presId="urn:microsoft.com/office/officeart/2005/8/layout/hierarchy3"/>
    <dgm:cxn modelId="{8FE3F4EC-D863-5C4E-A9A4-D1BF1DC09002}" type="presParOf" srcId="{96C36686-1D8C-604C-A1E7-FA74AB145FC4}" destId="{9D9880E0-73C3-9548-94C5-1CA0AC6C63BC}" srcOrd="6" destOrd="0" presId="urn:microsoft.com/office/officeart/2005/8/layout/hierarchy3"/>
    <dgm:cxn modelId="{8E55BAD0-A672-A14B-9B59-7017621D257C}" type="presParOf" srcId="{96C36686-1D8C-604C-A1E7-FA74AB145FC4}" destId="{879253EC-C561-1844-A8CF-5E0B080E41B3}" srcOrd="7" destOrd="0" presId="urn:microsoft.com/office/officeart/2005/8/layout/hierarchy3"/>
    <dgm:cxn modelId="{C4BF57B0-81C3-D24E-B387-F95A12F9C00C}" type="presParOf" srcId="{96C36686-1D8C-604C-A1E7-FA74AB145FC4}" destId="{1E7D48B9-8D47-1447-836C-1AE9419639C0}" srcOrd="8" destOrd="0" presId="urn:microsoft.com/office/officeart/2005/8/layout/hierarchy3"/>
    <dgm:cxn modelId="{80362009-3301-FF49-9F99-5866922FA031}" type="presParOf" srcId="{96C36686-1D8C-604C-A1E7-FA74AB145FC4}" destId="{66E4B787-688C-4240-8FE9-8FDA1C0C9587}" srcOrd="9" destOrd="0" presId="urn:microsoft.com/office/officeart/2005/8/layout/hierarchy3"/>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5835143-D29C-914E-AB73-C8CB0B823AB3}" type="doc">
      <dgm:prSet loTypeId="urn:microsoft.com/office/officeart/2005/8/layout/cycle2" loCatId="" qsTypeId="urn:microsoft.com/office/officeart/2005/8/quickstyle/simple1" qsCatId="simple" csTypeId="urn:microsoft.com/office/officeart/2005/8/colors/accent1_2" csCatId="accent1" phldr="1"/>
      <dgm:spPr/>
      <dgm:t>
        <a:bodyPr/>
        <a:lstStyle/>
        <a:p>
          <a:endParaRPr lang="en-GB"/>
        </a:p>
      </dgm:t>
    </dgm:pt>
    <dgm:pt modelId="{449AA16B-781A-7F46-8F6D-F2BA5295BAC7}">
      <dgm:prSet phldrT="[Text]"/>
      <dgm:spPr/>
      <dgm:t>
        <a:bodyPr/>
        <a:lstStyle/>
        <a:p>
          <a:r>
            <a:rPr lang="en-GB" dirty="0"/>
            <a:t>Production</a:t>
          </a:r>
        </a:p>
      </dgm:t>
    </dgm:pt>
    <dgm:pt modelId="{D726C9B8-44D6-1E46-A3C8-A96FBC077075}" type="parTrans" cxnId="{BFF5039E-C969-6943-8FEE-82EAC24276AE}">
      <dgm:prSet/>
      <dgm:spPr/>
      <dgm:t>
        <a:bodyPr/>
        <a:lstStyle/>
        <a:p>
          <a:endParaRPr lang="en-GB"/>
        </a:p>
      </dgm:t>
    </dgm:pt>
    <dgm:pt modelId="{295B47C8-2403-0140-998A-CA54FF39F0D0}" type="sibTrans" cxnId="{BFF5039E-C969-6943-8FEE-82EAC24276AE}">
      <dgm:prSet/>
      <dgm:spPr/>
      <dgm:t>
        <a:bodyPr/>
        <a:lstStyle/>
        <a:p>
          <a:endParaRPr lang="en-GB"/>
        </a:p>
      </dgm:t>
    </dgm:pt>
    <dgm:pt modelId="{AC113323-3723-214C-813D-3325B764E893}">
      <dgm:prSet phldrT="[Text]"/>
      <dgm:spPr/>
      <dgm:t>
        <a:bodyPr/>
        <a:lstStyle/>
        <a:p>
          <a:r>
            <a:rPr lang="en-GB" dirty="0"/>
            <a:t>Selling</a:t>
          </a:r>
        </a:p>
      </dgm:t>
    </dgm:pt>
    <dgm:pt modelId="{1C797799-1CC7-1A4F-8650-19C648605BC2}" type="parTrans" cxnId="{2F7CBCBC-FDC1-5240-96EA-5D9ED093828F}">
      <dgm:prSet/>
      <dgm:spPr/>
      <dgm:t>
        <a:bodyPr/>
        <a:lstStyle/>
        <a:p>
          <a:endParaRPr lang="en-GB"/>
        </a:p>
      </dgm:t>
    </dgm:pt>
    <dgm:pt modelId="{765E117E-8609-164B-A3C9-BE47C890BC9B}" type="sibTrans" cxnId="{2F7CBCBC-FDC1-5240-96EA-5D9ED093828F}">
      <dgm:prSet/>
      <dgm:spPr/>
      <dgm:t>
        <a:bodyPr/>
        <a:lstStyle/>
        <a:p>
          <a:endParaRPr lang="en-GB"/>
        </a:p>
      </dgm:t>
    </dgm:pt>
    <dgm:pt modelId="{C838FC74-9FED-DD4E-B7A2-A822D8E386AA}">
      <dgm:prSet/>
      <dgm:spPr/>
      <dgm:t>
        <a:bodyPr/>
        <a:lstStyle/>
        <a:p>
          <a:r>
            <a:rPr lang="en-GB" dirty="0"/>
            <a:t>Volume forecasting</a:t>
          </a:r>
        </a:p>
      </dgm:t>
    </dgm:pt>
    <dgm:pt modelId="{928C37DB-58C9-3740-9862-6D5FCAE3D62E}" type="parTrans" cxnId="{05DB0C43-B32F-704E-8C6C-4586207A618C}">
      <dgm:prSet/>
      <dgm:spPr/>
      <dgm:t>
        <a:bodyPr/>
        <a:lstStyle/>
        <a:p>
          <a:endParaRPr lang="en-GB"/>
        </a:p>
      </dgm:t>
    </dgm:pt>
    <dgm:pt modelId="{00774D90-526F-064B-A611-0E8D8E9BAFDB}" type="sibTrans" cxnId="{05DB0C43-B32F-704E-8C6C-4586207A618C}">
      <dgm:prSet/>
      <dgm:spPr/>
      <dgm:t>
        <a:bodyPr/>
        <a:lstStyle/>
        <a:p>
          <a:endParaRPr lang="en-GB"/>
        </a:p>
      </dgm:t>
    </dgm:pt>
    <dgm:pt modelId="{458F3DA2-1C3C-6341-AB21-DD1A10A27AEA}">
      <dgm:prSet/>
      <dgm:spPr/>
      <dgm:t>
        <a:bodyPr/>
        <a:lstStyle/>
        <a:p>
          <a:r>
            <a:rPr lang="en-GB" dirty="0"/>
            <a:t>Requisition</a:t>
          </a:r>
        </a:p>
      </dgm:t>
    </dgm:pt>
    <dgm:pt modelId="{3BF9FC1A-3BB3-9244-8068-F31F27AF048D}" type="parTrans" cxnId="{5B7EE796-55E2-DA48-B482-BD8C843D65E0}">
      <dgm:prSet/>
      <dgm:spPr/>
      <dgm:t>
        <a:bodyPr/>
        <a:lstStyle/>
        <a:p>
          <a:endParaRPr lang="en-GB"/>
        </a:p>
      </dgm:t>
    </dgm:pt>
    <dgm:pt modelId="{65496B24-74B5-B540-BCE4-073BB2CAC9C2}" type="sibTrans" cxnId="{5B7EE796-55E2-DA48-B482-BD8C843D65E0}">
      <dgm:prSet/>
      <dgm:spPr/>
      <dgm:t>
        <a:bodyPr/>
        <a:lstStyle/>
        <a:p>
          <a:endParaRPr lang="en-GB"/>
        </a:p>
      </dgm:t>
    </dgm:pt>
    <dgm:pt modelId="{E347F7F2-690A-3647-AB8E-3F87EEDFBC96}">
      <dgm:prSet/>
      <dgm:spPr/>
      <dgm:t>
        <a:bodyPr/>
        <a:lstStyle/>
        <a:p>
          <a:r>
            <a:rPr lang="en-GB" dirty="0"/>
            <a:t>Purchasing</a:t>
          </a:r>
        </a:p>
      </dgm:t>
    </dgm:pt>
    <dgm:pt modelId="{3D398754-045C-C046-9DDC-28AE27A0897B}" type="parTrans" cxnId="{C26F60C6-CB9F-0549-9377-5D5C4C5E90C2}">
      <dgm:prSet/>
      <dgm:spPr/>
      <dgm:t>
        <a:bodyPr/>
        <a:lstStyle/>
        <a:p>
          <a:endParaRPr lang="en-GB"/>
        </a:p>
      </dgm:t>
    </dgm:pt>
    <dgm:pt modelId="{425EA1DE-C8A6-6643-9653-4D11CE6809FE}" type="sibTrans" cxnId="{C26F60C6-CB9F-0549-9377-5D5C4C5E90C2}">
      <dgm:prSet/>
      <dgm:spPr/>
      <dgm:t>
        <a:bodyPr/>
        <a:lstStyle/>
        <a:p>
          <a:endParaRPr lang="en-GB"/>
        </a:p>
      </dgm:t>
    </dgm:pt>
    <dgm:pt modelId="{49EEDC29-D934-2D43-9474-92361B265BEA}">
      <dgm:prSet/>
      <dgm:spPr/>
      <dgm:t>
        <a:bodyPr/>
        <a:lstStyle/>
        <a:p>
          <a:r>
            <a:rPr lang="en-GB" dirty="0"/>
            <a:t>Receiving</a:t>
          </a:r>
        </a:p>
      </dgm:t>
    </dgm:pt>
    <dgm:pt modelId="{D96E1789-F79B-3644-8076-94702DFDEF75}" type="parTrans" cxnId="{2DF87F69-FF08-1F44-BDE9-BE711C04C961}">
      <dgm:prSet/>
      <dgm:spPr/>
      <dgm:t>
        <a:bodyPr/>
        <a:lstStyle/>
        <a:p>
          <a:endParaRPr lang="en-GB"/>
        </a:p>
      </dgm:t>
    </dgm:pt>
    <dgm:pt modelId="{9761A093-E53C-F343-A20D-6DDFD4F4FCCD}" type="sibTrans" cxnId="{2DF87F69-FF08-1F44-BDE9-BE711C04C961}">
      <dgm:prSet/>
      <dgm:spPr/>
      <dgm:t>
        <a:bodyPr/>
        <a:lstStyle/>
        <a:p>
          <a:endParaRPr lang="en-GB"/>
        </a:p>
      </dgm:t>
    </dgm:pt>
    <dgm:pt modelId="{4F5FF030-31EC-8F4A-A825-9F509BE1648E}">
      <dgm:prSet/>
      <dgm:spPr/>
      <dgm:t>
        <a:bodyPr/>
        <a:lstStyle/>
        <a:p>
          <a:r>
            <a:rPr lang="en-GB" dirty="0"/>
            <a:t>Storing</a:t>
          </a:r>
        </a:p>
      </dgm:t>
    </dgm:pt>
    <dgm:pt modelId="{1384A94E-727F-F248-B9C5-A67D29FEC6C5}" type="parTrans" cxnId="{30571E18-91CD-9348-9853-41BA8ACD995D}">
      <dgm:prSet/>
      <dgm:spPr/>
      <dgm:t>
        <a:bodyPr/>
        <a:lstStyle/>
        <a:p>
          <a:endParaRPr lang="en-GB"/>
        </a:p>
      </dgm:t>
    </dgm:pt>
    <dgm:pt modelId="{DA12AABC-1320-2D4F-B47A-B7ACB7FBC192}" type="sibTrans" cxnId="{30571E18-91CD-9348-9853-41BA8ACD995D}">
      <dgm:prSet/>
      <dgm:spPr/>
      <dgm:t>
        <a:bodyPr/>
        <a:lstStyle/>
        <a:p>
          <a:endParaRPr lang="en-GB"/>
        </a:p>
      </dgm:t>
    </dgm:pt>
    <dgm:pt modelId="{9CB7CB90-C67F-4A45-9959-91D0CE20CC72}">
      <dgm:prSet/>
      <dgm:spPr/>
      <dgm:t>
        <a:bodyPr/>
        <a:lstStyle/>
        <a:p>
          <a:r>
            <a:rPr lang="en-GB" dirty="0"/>
            <a:t>Policies </a:t>
          </a:r>
        </a:p>
      </dgm:t>
    </dgm:pt>
    <dgm:pt modelId="{F5CDB7CE-E703-174B-91CD-9FE0F68379EA}" type="parTrans" cxnId="{6103F95F-4BD8-0540-9FE7-D171DDB767F5}">
      <dgm:prSet/>
      <dgm:spPr/>
      <dgm:t>
        <a:bodyPr/>
        <a:lstStyle/>
        <a:p>
          <a:endParaRPr lang="en-GB"/>
        </a:p>
      </dgm:t>
    </dgm:pt>
    <dgm:pt modelId="{8BED0EE7-EAA4-9042-87A3-2505928B184C}" type="sibTrans" cxnId="{6103F95F-4BD8-0540-9FE7-D171DDB767F5}">
      <dgm:prSet/>
      <dgm:spPr/>
      <dgm:t>
        <a:bodyPr/>
        <a:lstStyle/>
        <a:p>
          <a:endParaRPr lang="en-GB"/>
        </a:p>
      </dgm:t>
    </dgm:pt>
    <dgm:pt modelId="{8D7E5588-BE52-B345-B682-E20E92184A86}">
      <dgm:prSet/>
      <dgm:spPr/>
      <dgm:t>
        <a:bodyPr/>
        <a:lstStyle/>
        <a:p>
          <a:r>
            <a:rPr lang="en-GB" dirty="0"/>
            <a:t>Menu</a:t>
          </a:r>
        </a:p>
      </dgm:t>
    </dgm:pt>
    <dgm:pt modelId="{EF6A1EB0-3CA0-F149-96D6-09293E0AA120}" type="parTrans" cxnId="{313D6357-138A-064A-A27E-A86A33CB060F}">
      <dgm:prSet/>
      <dgm:spPr/>
      <dgm:t>
        <a:bodyPr/>
        <a:lstStyle/>
        <a:p>
          <a:endParaRPr lang="en-GB"/>
        </a:p>
      </dgm:t>
    </dgm:pt>
    <dgm:pt modelId="{02C37AD2-B91A-BD43-A594-C9F6C2C17DAE}" type="sibTrans" cxnId="{313D6357-138A-064A-A27E-A86A33CB060F}">
      <dgm:prSet/>
      <dgm:spPr/>
      <dgm:t>
        <a:bodyPr/>
        <a:lstStyle/>
        <a:p>
          <a:endParaRPr lang="en-GB"/>
        </a:p>
      </dgm:t>
    </dgm:pt>
    <dgm:pt modelId="{1104C58C-EAE9-2D4A-B066-3B21DECC735D}">
      <dgm:prSet/>
      <dgm:spPr/>
      <dgm:t>
        <a:bodyPr/>
        <a:lstStyle/>
        <a:p>
          <a:r>
            <a:rPr lang="en-GB" dirty="0"/>
            <a:t>Control</a:t>
          </a:r>
        </a:p>
      </dgm:t>
    </dgm:pt>
    <dgm:pt modelId="{637E696C-5A4A-8846-9A4C-1DE16E933754}" type="parTrans" cxnId="{41C388E6-6CE1-734E-B2D1-5499E8932175}">
      <dgm:prSet/>
      <dgm:spPr/>
      <dgm:t>
        <a:bodyPr/>
        <a:lstStyle/>
        <a:p>
          <a:endParaRPr lang="en-GB"/>
        </a:p>
      </dgm:t>
    </dgm:pt>
    <dgm:pt modelId="{EAAA6959-4B9F-DF4B-AA1C-58D23CBCBB24}" type="sibTrans" cxnId="{41C388E6-6CE1-734E-B2D1-5499E8932175}">
      <dgm:prSet/>
      <dgm:spPr/>
      <dgm:t>
        <a:bodyPr/>
        <a:lstStyle/>
        <a:p>
          <a:endParaRPr lang="en-GB"/>
        </a:p>
      </dgm:t>
    </dgm:pt>
    <dgm:pt modelId="{FB239636-6456-884A-8398-F4D53D4598BC}" type="pres">
      <dgm:prSet presAssocID="{25835143-D29C-914E-AB73-C8CB0B823AB3}" presName="cycle" presStyleCnt="0">
        <dgm:presLayoutVars>
          <dgm:dir/>
          <dgm:resizeHandles val="exact"/>
        </dgm:presLayoutVars>
      </dgm:prSet>
      <dgm:spPr/>
      <dgm:t>
        <a:bodyPr/>
        <a:lstStyle/>
        <a:p>
          <a:endParaRPr lang="en-GB"/>
        </a:p>
      </dgm:t>
    </dgm:pt>
    <dgm:pt modelId="{CC412C6B-B419-1B47-8753-BF1F1646A88D}" type="pres">
      <dgm:prSet presAssocID="{9CB7CB90-C67F-4A45-9959-91D0CE20CC72}" presName="node" presStyleLbl="node1" presStyleIdx="0" presStyleCnt="10">
        <dgm:presLayoutVars>
          <dgm:bulletEnabled val="1"/>
        </dgm:presLayoutVars>
      </dgm:prSet>
      <dgm:spPr/>
      <dgm:t>
        <a:bodyPr/>
        <a:lstStyle/>
        <a:p>
          <a:endParaRPr lang="en-GB"/>
        </a:p>
      </dgm:t>
    </dgm:pt>
    <dgm:pt modelId="{4BA01CBA-025D-2A45-967A-B807B3333FE0}" type="pres">
      <dgm:prSet presAssocID="{8BED0EE7-EAA4-9042-87A3-2505928B184C}" presName="sibTrans" presStyleLbl="sibTrans2D1" presStyleIdx="0" presStyleCnt="10"/>
      <dgm:spPr/>
      <dgm:t>
        <a:bodyPr/>
        <a:lstStyle/>
        <a:p>
          <a:endParaRPr lang="en-GB"/>
        </a:p>
      </dgm:t>
    </dgm:pt>
    <dgm:pt modelId="{81CA93A3-ACA4-EF4D-9D31-59C8380E977A}" type="pres">
      <dgm:prSet presAssocID="{8BED0EE7-EAA4-9042-87A3-2505928B184C}" presName="connectorText" presStyleLbl="sibTrans2D1" presStyleIdx="0" presStyleCnt="10"/>
      <dgm:spPr/>
      <dgm:t>
        <a:bodyPr/>
        <a:lstStyle/>
        <a:p>
          <a:endParaRPr lang="en-GB"/>
        </a:p>
      </dgm:t>
    </dgm:pt>
    <dgm:pt modelId="{5742E61D-D238-604A-AFE5-3703CDC0F631}" type="pres">
      <dgm:prSet presAssocID="{8D7E5588-BE52-B345-B682-E20E92184A86}" presName="node" presStyleLbl="node1" presStyleIdx="1" presStyleCnt="10">
        <dgm:presLayoutVars>
          <dgm:bulletEnabled val="1"/>
        </dgm:presLayoutVars>
      </dgm:prSet>
      <dgm:spPr/>
      <dgm:t>
        <a:bodyPr/>
        <a:lstStyle/>
        <a:p>
          <a:endParaRPr lang="en-GB"/>
        </a:p>
      </dgm:t>
    </dgm:pt>
    <dgm:pt modelId="{8B36DBB4-0FE0-004E-8D8E-D3FCAF313BA2}" type="pres">
      <dgm:prSet presAssocID="{02C37AD2-B91A-BD43-A594-C9F6C2C17DAE}" presName="sibTrans" presStyleLbl="sibTrans2D1" presStyleIdx="1" presStyleCnt="10"/>
      <dgm:spPr/>
      <dgm:t>
        <a:bodyPr/>
        <a:lstStyle/>
        <a:p>
          <a:endParaRPr lang="en-GB"/>
        </a:p>
      </dgm:t>
    </dgm:pt>
    <dgm:pt modelId="{D0B58962-3E72-DA46-9455-758824034829}" type="pres">
      <dgm:prSet presAssocID="{02C37AD2-B91A-BD43-A594-C9F6C2C17DAE}" presName="connectorText" presStyleLbl="sibTrans2D1" presStyleIdx="1" presStyleCnt="10"/>
      <dgm:spPr/>
      <dgm:t>
        <a:bodyPr/>
        <a:lstStyle/>
        <a:p>
          <a:endParaRPr lang="en-GB"/>
        </a:p>
      </dgm:t>
    </dgm:pt>
    <dgm:pt modelId="{E5B6E506-6580-BC4F-AC0E-229626EADC86}" type="pres">
      <dgm:prSet presAssocID="{C838FC74-9FED-DD4E-B7A2-A822D8E386AA}" presName="node" presStyleLbl="node1" presStyleIdx="2" presStyleCnt="10">
        <dgm:presLayoutVars>
          <dgm:bulletEnabled val="1"/>
        </dgm:presLayoutVars>
      </dgm:prSet>
      <dgm:spPr/>
      <dgm:t>
        <a:bodyPr/>
        <a:lstStyle/>
        <a:p>
          <a:endParaRPr lang="en-GB"/>
        </a:p>
      </dgm:t>
    </dgm:pt>
    <dgm:pt modelId="{E76E5EC3-EAC6-874E-B6A2-E8FD4385E0B6}" type="pres">
      <dgm:prSet presAssocID="{00774D90-526F-064B-A611-0E8D8E9BAFDB}" presName="sibTrans" presStyleLbl="sibTrans2D1" presStyleIdx="2" presStyleCnt="10"/>
      <dgm:spPr/>
      <dgm:t>
        <a:bodyPr/>
        <a:lstStyle/>
        <a:p>
          <a:endParaRPr lang="en-GB"/>
        </a:p>
      </dgm:t>
    </dgm:pt>
    <dgm:pt modelId="{F8A54355-162C-0E45-B916-A4A5F128CCD0}" type="pres">
      <dgm:prSet presAssocID="{00774D90-526F-064B-A611-0E8D8E9BAFDB}" presName="connectorText" presStyleLbl="sibTrans2D1" presStyleIdx="2" presStyleCnt="10"/>
      <dgm:spPr/>
      <dgm:t>
        <a:bodyPr/>
        <a:lstStyle/>
        <a:p>
          <a:endParaRPr lang="en-GB"/>
        </a:p>
      </dgm:t>
    </dgm:pt>
    <dgm:pt modelId="{E7F69C86-BB8C-A04C-A8B6-3EE8F6DC1BDB}" type="pres">
      <dgm:prSet presAssocID="{458F3DA2-1C3C-6341-AB21-DD1A10A27AEA}" presName="node" presStyleLbl="node1" presStyleIdx="3" presStyleCnt="10">
        <dgm:presLayoutVars>
          <dgm:bulletEnabled val="1"/>
        </dgm:presLayoutVars>
      </dgm:prSet>
      <dgm:spPr/>
      <dgm:t>
        <a:bodyPr/>
        <a:lstStyle/>
        <a:p>
          <a:endParaRPr lang="en-GB"/>
        </a:p>
      </dgm:t>
    </dgm:pt>
    <dgm:pt modelId="{BAAB71D1-6E19-C043-B803-F35D1219DDDF}" type="pres">
      <dgm:prSet presAssocID="{65496B24-74B5-B540-BCE4-073BB2CAC9C2}" presName="sibTrans" presStyleLbl="sibTrans2D1" presStyleIdx="3" presStyleCnt="10"/>
      <dgm:spPr/>
      <dgm:t>
        <a:bodyPr/>
        <a:lstStyle/>
        <a:p>
          <a:endParaRPr lang="en-GB"/>
        </a:p>
      </dgm:t>
    </dgm:pt>
    <dgm:pt modelId="{BB005ED7-ECE3-F047-B5CB-74A24D9F5514}" type="pres">
      <dgm:prSet presAssocID="{65496B24-74B5-B540-BCE4-073BB2CAC9C2}" presName="connectorText" presStyleLbl="sibTrans2D1" presStyleIdx="3" presStyleCnt="10"/>
      <dgm:spPr/>
      <dgm:t>
        <a:bodyPr/>
        <a:lstStyle/>
        <a:p>
          <a:endParaRPr lang="en-GB"/>
        </a:p>
      </dgm:t>
    </dgm:pt>
    <dgm:pt modelId="{07AE539E-E39B-B04A-964C-54FCB92FD71F}" type="pres">
      <dgm:prSet presAssocID="{E347F7F2-690A-3647-AB8E-3F87EEDFBC96}" presName="node" presStyleLbl="node1" presStyleIdx="4" presStyleCnt="10">
        <dgm:presLayoutVars>
          <dgm:bulletEnabled val="1"/>
        </dgm:presLayoutVars>
      </dgm:prSet>
      <dgm:spPr/>
      <dgm:t>
        <a:bodyPr/>
        <a:lstStyle/>
        <a:p>
          <a:endParaRPr lang="en-GB"/>
        </a:p>
      </dgm:t>
    </dgm:pt>
    <dgm:pt modelId="{B2DF8127-6DD4-AA48-B561-CE9423C79CF7}" type="pres">
      <dgm:prSet presAssocID="{425EA1DE-C8A6-6643-9653-4D11CE6809FE}" presName="sibTrans" presStyleLbl="sibTrans2D1" presStyleIdx="4" presStyleCnt="10"/>
      <dgm:spPr/>
      <dgm:t>
        <a:bodyPr/>
        <a:lstStyle/>
        <a:p>
          <a:endParaRPr lang="en-GB"/>
        </a:p>
      </dgm:t>
    </dgm:pt>
    <dgm:pt modelId="{3EBD015A-E1CE-3D40-B62D-C0B66C27C372}" type="pres">
      <dgm:prSet presAssocID="{425EA1DE-C8A6-6643-9653-4D11CE6809FE}" presName="connectorText" presStyleLbl="sibTrans2D1" presStyleIdx="4" presStyleCnt="10"/>
      <dgm:spPr/>
      <dgm:t>
        <a:bodyPr/>
        <a:lstStyle/>
        <a:p>
          <a:endParaRPr lang="en-GB"/>
        </a:p>
      </dgm:t>
    </dgm:pt>
    <dgm:pt modelId="{7B90C88A-8E22-7549-9605-386B4B14C1D7}" type="pres">
      <dgm:prSet presAssocID="{49EEDC29-D934-2D43-9474-92361B265BEA}" presName="node" presStyleLbl="node1" presStyleIdx="5" presStyleCnt="10">
        <dgm:presLayoutVars>
          <dgm:bulletEnabled val="1"/>
        </dgm:presLayoutVars>
      </dgm:prSet>
      <dgm:spPr/>
      <dgm:t>
        <a:bodyPr/>
        <a:lstStyle/>
        <a:p>
          <a:endParaRPr lang="en-GB"/>
        </a:p>
      </dgm:t>
    </dgm:pt>
    <dgm:pt modelId="{CE8BB5FC-75F2-EF43-A36C-F0285B4B66B5}" type="pres">
      <dgm:prSet presAssocID="{9761A093-E53C-F343-A20D-6DDFD4F4FCCD}" presName="sibTrans" presStyleLbl="sibTrans2D1" presStyleIdx="5" presStyleCnt="10"/>
      <dgm:spPr/>
      <dgm:t>
        <a:bodyPr/>
        <a:lstStyle/>
        <a:p>
          <a:endParaRPr lang="en-GB"/>
        </a:p>
      </dgm:t>
    </dgm:pt>
    <dgm:pt modelId="{B05CF015-B64A-0748-9BEC-9F04D6AFF344}" type="pres">
      <dgm:prSet presAssocID="{9761A093-E53C-F343-A20D-6DDFD4F4FCCD}" presName="connectorText" presStyleLbl="sibTrans2D1" presStyleIdx="5" presStyleCnt="10"/>
      <dgm:spPr/>
      <dgm:t>
        <a:bodyPr/>
        <a:lstStyle/>
        <a:p>
          <a:endParaRPr lang="en-GB"/>
        </a:p>
      </dgm:t>
    </dgm:pt>
    <dgm:pt modelId="{A4EA2BDD-72F4-D343-9444-F2B3961E3F57}" type="pres">
      <dgm:prSet presAssocID="{4F5FF030-31EC-8F4A-A825-9F509BE1648E}" presName="node" presStyleLbl="node1" presStyleIdx="6" presStyleCnt="10">
        <dgm:presLayoutVars>
          <dgm:bulletEnabled val="1"/>
        </dgm:presLayoutVars>
      </dgm:prSet>
      <dgm:spPr/>
      <dgm:t>
        <a:bodyPr/>
        <a:lstStyle/>
        <a:p>
          <a:endParaRPr lang="en-GB"/>
        </a:p>
      </dgm:t>
    </dgm:pt>
    <dgm:pt modelId="{3ACF042A-C280-F646-9504-0AEB4251D494}" type="pres">
      <dgm:prSet presAssocID="{DA12AABC-1320-2D4F-B47A-B7ACB7FBC192}" presName="sibTrans" presStyleLbl="sibTrans2D1" presStyleIdx="6" presStyleCnt="10"/>
      <dgm:spPr/>
      <dgm:t>
        <a:bodyPr/>
        <a:lstStyle/>
        <a:p>
          <a:endParaRPr lang="en-GB"/>
        </a:p>
      </dgm:t>
    </dgm:pt>
    <dgm:pt modelId="{3A80BAE1-4F8D-864C-810B-F4AC2EC502F7}" type="pres">
      <dgm:prSet presAssocID="{DA12AABC-1320-2D4F-B47A-B7ACB7FBC192}" presName="connectorText" presStyleLbl="sibTrans2D1" presStyleIdx="6" presStyleCnt="10"/>
      <dgm:spPr/>
      <dgm:t>
        <a:bodyPr/>
        <a:lstStyle/>
        <a:p>
          <a:endParaRPr lang="en-GB"/>
        </a:p>
      </dgm:t>
    </dgm:pt>
    <dgm:pt modelId="{9F8A4CD3-209C-D14A-B3B0-9B98F6118308}" type="pres">
      <dgm:prSet presAssocID="{449AA16B-781A-7F46-8F6D-F2BA5295BAC7}" presName="node" presStyleLbl="node1" presStyleIdx="7" presStyleCnt="10">
        <dgm:presLayoutVars>
          <dgm:bulletEnabled val="1"/>
        </dgm:presLayoutVars>
      </dgm:prSet>
      <dgm:spPr/>
      <dgm:t>
        <a:bodyPr/>
        <a:lstStyle/>
        <a:p>
          <a:endParaRPr lang="en-GB"/>
        </a:p>
      </dgm:t>
    </dgm:pt>
    <dgm:pt modelId="{EDD9ACFC-21F2-B249-AEC2-F8F111BF2654}" type="pres">
      <dgm:prSet presAssocID="{295B47C8-2403-0140-998A-CA54FF39F0D0}" presName="sibTrans" presStyleLbl="sibTrans2D1" presStyleIdx="7" presStyleCnt="10"/>
      <dgm:spPr/>
      <dgm:t>
        <a:bodyPr/>
        <a:lstStyle/>
        <a:p>
          <a:endParaRPr lang="en-GB"/>
        </a:p>
      </dgm:t>
    </dgm:pt>
    <dgm:pt modelId="{A9ACE6F8-50F2-444C-84EF-259218F59B69}" type="pres">
      <dgm:prSet presAssocID="{295B47C8-2403-0140-998A-CA54FF39F0D0}" presName="connectorText" presStyleLbl="sibTrans2D1" presStyleIdx="7" presStyleCnt="10"/>
      <dgm:spPr/>
      <dgm:t>
        <a:bodyPr/>
        <a:lstStyle/>
        <a:p>
          <a:endParaRPr lang="en-GB"/>
        </a:p>
      </dgm:t>
    </dgm:pt>
    <dgm:pt modelId="{E185BE89-5E07-8B41-A504-D3EC864B24C9}" type="pres">
      <dgm:prSet presAssocID="{AC113323-3723-214C-813D-3325B764E893}" presName="node" presStyleLbl="node1" presStyleIdx="8" presStyleCnt="10">
        <dgm:presLayoutVars>
          <dgm:bulletEnabled val="1"/>
        </dgm:presLayoutVars>
      </dgm:prSet>
      <dgm:spPr/>
      <dgm:t>
        <a:bodyPr/>
        <a:lstStyle/>
        <a:p>
          <a:endParaRPr lang="en-GB"/>
        </a:p>
      </dgm:t>
    </dgm:pt>
    <dgm:pt modelId="{DE22E885-AD1A-4648-9CFA-FDBFC72BD758}" type="pres">
      <dgm:prSet presAssocID="{765E117E-8609-164B-A3C9-BE47C890BC9B}" presName="sibTrans" presStyleLbl="sibTrans2D1" presStyleIdx="8" presStyleCnt="10"/>
      <dgm:spPr/>
      <dgm:t>
        <a:bodyPr/>
        <a:lstStyle/>
        <a:p>
          <a:endParaRPr lang="en-GB"/>
        </a:p>
      </dgm:t>
    </dgm:pt>
    <dgm:pt modelId="{FF55828A-37CF-3544-B643-A6577CE3FAD3}" type="pres">
      <dgm:prSet presAssocID="{765E117E-8609-164B-A3C9-BE47C890BC9B}" presName="connectorText" presStyleLbl="sibTrans2D1" presStyleIdx="8" presStyleCnt="10"/>
      <dgm:spPr/>
      <dgm:t>
        <a:bodyPr/>
        <a:lstStyle/>
        <a:p>
          <a:endParaRPr lang="en-GB"/>
        </a:p>
      </dgm:t>
    </dgm:pt>
    <dgm:pt modelId="{27D89133-A710-6342-9875-6C1DE1BC9D54}" type="pres">
      <dgm:prSet presAssocID="{1104C58C-EAE9-2D4A-B066-3B21DECC735D}" presName="node" presStyleLbl="node1" presStyleIdx="9" presStyleCnt="10">
        <dgm:presLayoutVars>
          <dgm:bulletEnabled val="1"/>
        </dgm:presLayoutVars>
      </dgm:prSet>
      <dgm:spPr/>
      <dgm:t>
        <a:bodyPr/>
        <a:lstStyle/>
        <a:p>
          <a:endParaRPr lang="en-GB"/>
        </a:p>
      </dgm:t>
    </dgm:pt>
    <dgm:pt modelId="{98D78723-C39C-EF4D-9C4A-98257D6EA2AD}" type="pres">
      <dgm:prSet presAssocID="{EAAA6959-4B9F-DF4B-AA1C-58D23CBCBB24}" presName="sibTrans" presStyleLbl="sibTrans2D1" presStyleIdx="9" presStyleCnt="10"/>
      <dgm:spPr/>
      <dgm:t>
        <a:bodyPr/>
        <a:lstStyle/>
        <a:p>
          <a:endParaRPr lang="en-GB"/>
        </a:p>
      </dgm:t>
    </dgm:pt>
    <dgm:pt modelId="{DF2155F2-0CDE-064C-98DC-C5975571A548}" type="pres">
      <dgm:prSet presAssocID="{EAAA6959-4B9F-DF4B-AA1C-58D23CBCBB24}" presName="connectorText" presStyleLbl="sibTrans2D1" presStyleIdx="9" presStyleCnt="10"/>
      <dgm:spPr/>
      <dgm:t>
        <a:bodyPr/>
        <a:lstStyle/>
        <a:p>
          <a:endParaRPr lang="en-GB"/>
        </a:p>
      </dgm:t>
    </dgm:pt>
  </dgm:ptLst>
  <dgm:cxnLst>
    <dgm:cxn modelId="{F739DD5C-CB83-A149-8B00-54AE4E6DFF4E}" type="presOf" srcId="{425EA1DE-C8A6-6643-9653-4D11CE6809FE}" destId="{B2DF8127-6DD4-AA48-B561-CE9423C79CF7}" srcOrd="0" destOrd="0" presId="urn:microsoft.com/office/officeart/2005/8/layout/cycle2"/>
    <dgm:cxn modelId="{BB52D82A-66A8-A047-83D6-E1D9273C8F00}" type="presOf" srcId="{02C37AD2-B91A-BD43-A594-C9F6C2C17DAE}" destId="{D0B58962-3E72-DA46-9455-758824034829}" srcOrd="1" destOrd="0" presId="urn:microsoft.com/office/officeart/2005/8/layout/cycle2"/>
    <dgm:cxn modelId="{5B7EE796-55E2-DA48-B482-BD8C843D65E0}" srcId="{25835143-D29C-914E-AB73-C8CB0B823AB3}" destId="{458F3DA2-1C3C-6341-AB21-DD1A10A27AEA}" srcOrd="3" destOrd="0" parTransId="{3BF9FC1A-3BB3-9244-8068-F31F27AF048D}" sibTransId="{65496B24-74B5-B540-BCE4-073BB2CAC9C2}"/>
    <dgm:cxn modelId="{75836B78-88CC-B44A-AB51-0F43996B54FC}" type="presOf" srcId="{9761A093-E53C-F343-A20D-6DDFD4F4FCCD}" destId="{B05CF015-B64A-0748-9BEC-9F04D6AFF344}" srcOrd="1" destOrd="0" presId="urn:microsoft.com/office/officeart/2005/8/layout/cycle2"/>
    <dgm:cxn modelId="{457FD366-99B1-C641-AD09-7B7AC0B65ED2}" type="presOf" srcId="{00774D90-526F-064B-A611-0E8D8E9BAFDB}" destId="{F8A54355-162C-0E45-B916-A4A5F128CCD0}" srcOrd="1" destOrd="0" presId="urn:microsoft.com/office/officeart/2005/8/layout/cycle2"/>
    <dgm:cxn modelId="{35745DF6-9548-634D-A44B-6C3FC461349A}" type="presOf" srcId="{65496B24-74B5-B540-BCE4-073BB2CAC9C2}" destId="{BB005ED7-ECE3-F047-B5CB-74A24D9F5514}" srcOrd="1" destOrd="0" presId="urn:microsoft.com/office/officeart/2005/8/layout/cycle2"/>
    <dgm:cxn modelId="{2DF87F69-FF08-1F44-BDE9-BE711C04C961}" srcId="{25835143-D29C-914E-AB73-C8CB0B823AB3}" destId="{49EEDC29-D934-2D43-9474-92361B265BEA}" srcOrd="5" destOrd="0" parTransId="{D96E1789-F79B-3644-8076-94702DFDEF75}" sibTransId="{9761A093-E53C-F343-A20D-6DDFD4F4FCCD}"/>
    <dgm:cxn modelId="{41C388E6-6CE1-734E-B2D1-5499E8932175}" srcId="{25835143-D29C-914E-AB73-C8CB0B823AB3}" destId="{1104C58C-EAE9-2D4A-B066-3B21DECC735D}" srcOrd="9" destOrd="0" parTransId="{637E696C-5A4A-8846-9A4C-1DE16E933754}" sibTransId="{EAAA6959-4B9F-DF4B-AA1C-58D23CBCBB24}"/>
    <dgm:cxn modelId="{7CAA9211-31AF-0F4D-9F72-3413D4777305}" type="presOf" srcId="{DA12AABC-1320-2D4F-B47A-B7ACB7FBC192}" destId="{3A80BAE1-4F8D-864C-810B-F4AC2EC502F7}" srcOrd="1" destOrd="0" presId="urn:microsoft.com/office/officeart/2005/8/layout/cycle2"/>
    <dgm:cxn modelId="{8B800675-DA7A-D945-969A-C47C09014478}" type="presOf" srcId="{25835143-D29C-914E-AB73-C8CB0B823AB3}" destId="{FB239636-6456-884A-8398-F4D53D4598BC}" srcOrd="0" destOrd="0" presId="urn:microsoft.com/office/officeart/2005/8/layout/cycle2"/>
    <dgm:cxn modelId="{73157FA4-7CF4-C449-9788-1286C5554BE2}" type="presOf" srcId="{765E117E-8609-164B-A3C9-BE47C890BC9B}" destId="{FF55828A-37CF-3544-B643-A6577CE3FAD3}" srcOrd="1" destOrd="0" presId="urn:microsoft.com/office/officeart/2005/8/layout/cycle2"/>
    <dgm:cxn modelId="{885D71AA-AF97-B845-B5A3-731F5EE53ED4}" type="presOf" srcId="{8BED0EE7-EAA4-9042-87A3-2505928B184C}" destId="{4BA01CBA-025D-2A45-967A-B807B3333FE0}" srcOrd="0" destOrd="0" presId="urn:microsoft.com/office/officeart/2005/8/layout/cycle2"/>
    <dgm:cxn modelId="{CAC57D3E-FEBB-ED43-82FE-D361B30C73E7}" type="presOf" srcId="{449AA16B-781A-7F46-8F6D-F2BA5295BAC7}" destId="{9F8A4CD3-209C-D14A-B3B0-9B98F6118308}" srcOrd="0" destOrd="0" presId="urn:microsoft.com/office/officeart/2005/8/layout/cycle2"/>
    <dgm:cxn modelId="{EDA60A68-29B4-2240-8870-B0DCF6626544}" type="presOf" srcId="{9761A093-E53C-F343-A20D-6DDFD4F4FCCD}" destId="{CE8BB5FC-75F2-EF43-A36C-F0285B4B66B5}" srcOrd="0" destOrd="0" presId="urn:microsoft.com/office/officeart/2005/8/layout/cycle2"/>
    <dgm:cxn modelId="{6BDDB630-E27F-8D43-8939-033E44940DCC}" type="presOf" srcId="{9CB7CB90-C67F-4A45-9959-91D0CE20CC72}" destId="{CC412C6B-B419-1B47-8753-BF1F1646A88D}" srcOrd="0" destOrd="0" presId="urn:microsoft.com/office/officeart/2005/8/layout/cycle2"/>
    <dgm:cxn modelId="{3B52F10D-14CE-9344-9D17-0A3A911CD7E8}" type="presOf" srcId="{DA12AABC-1320-2D4F-B47A-B7ACB7FBC192}" destId="{3ACF042A-C280-F646-9504-0AEB4251D494}" srcOrd="0" destOrd="0" presId="urn:microsoft.com/office/officeart/2005/8/layout/cycle2"/>
    <dgm:cxn modelId="{BFF5039E-C969-6943-8FEE-82EAC24276AE}" srcId="{25835143-D29C-914E-AB73-C8CB0B823AB3}" destId="{449AA16B-781A-7F46-8F6D-F2BA5295BAC7}" srcOrd="7" destOrd="0" parTransId="{D726C9B8-44D6-1E46-A3C8-A96FBC077075}" sibTransId="{295B47C8-2403-0140-998A-CA54FF39F0D0}"/>
    <dgm:cxn modelId="{0F83DF91-CCAF-6C43-BB48-25D74B970315}" type="presOf" srcId="{00774D90-526F-064B-A611-0E8D8E9BAFDB}" destId="{E76E5EC3-EAC6-874E-B6A2-E8FD4385E0B6}" srcOrd="0" destOrd="0" presId="urn:microsoft.com/office/officeart/2005/8/layout/cycle2"/>
    <dgm:cxn modelId="{C26F60C6-CB9F-0549-9377-5D5C4C5E90C2}" srcId="{25835143-D29C-914E-AB73-C8CB0B823AB3}" destId="{E347F7F2-690A-3647-AB8E-3F87EEDFBC96}" srcOrd="4" destOrd="0" parTransId="{3D398754-045C-C046-9DDC-28AE27A0897B}" sibTransId="{425EA1DE-C8A6-6643-9653-4D11CE6809FE}"/>
    <dgm:cxn modelId="{012EC1A0-BE5D-8742-ABF2-39FFA45C897A}" type="presOf" srcId="{765E117E-8609-164B-A3C9-BE47C890BC9B}" destId="{DE22E885-AD1A-4648-9CFA-FDBFC72BD758}" srcOrd="0" destOrd="0" presId="urn:microsoft.com/office/officeart/2005/8/layout/cycle2"/>
    <dgm:cxn modelId="{E894DF37-C9F7-CC4A-9385-79EE6C428CFA}" type="presOf" srcId="{4F5FF030-31EC-8F4A-A825-9F509BE1648E}" destId="{A4EA2BDD-72F4-D343-9444-F2B3961E3F57}" srcOrd="0" destOrd="0" presId="urn:microsoft.com/office/officeart/2005/8/layout/cycle2"/>
    <dgm:cxn modelId="{E0C25E0A-1A78-B746-816B-B29F31B0F95D}" type="presOf" srcId="{02C37AD2-B91A-BD43-A594-C9F6C2C17DAE}" destId="{8B36DBB4-0FE0-004E-8D8E-D3FCAF313BA2}" srcOrd="0" destOrd="0" presId="urn:microsoft.com/office/officeart/2005/8/layout/cycle2"/>
    <dgm:cxn modelId="{823EA931-A5C1-344A-9BC4-FA40AEED1A06}" type="presOf" srcId="{295B47C8-2403-0140-998A-CA54FF39F0D0}" destId="{EDD9ACFC-21F2-B249-AEC2-F8F111BF2654}" srcOrd="0" destOrd="0" presId="urn:microsoft.com/office/officeart/2005/8/layout/cycle2"/>
    <dgm:cxn modelId="{30571E18-91CD-9348-9853-41BA8ACD995D}" srcId="{25835143-D29C-914E-AB73-C8CB0B823AB3}" destId="{4F5FF030-31EC-8F4A-A825-9F509BE1648E}" srcOrd="6" destOrd="0" parTransId="{1384A94E-727F-F248-B9C5-A67D29FEC6C5}" sibTransId="{DA12AABC-1320-2D4F-B47A-B7ACB7FBC192}"/>
    <dgm:cxn modelId="{FDF84841-E168-6E4B-9430-3ACD7CB558AE}" type="presOf" srcId="{AC113323-3723-214C-813D-3325B764E893}" destId="{E185BE89-5E07-8B41-A504-D3EC864B24C9}" srcOrd="0" destOrd="0" presId="urn:microsoft.com/office/officeart/2005/8/layout/cycle2"/>
    <dgm:cxn modelId="{2F3CBAED-5C91-0546-8437-7EDFA8AAF816}" type="presOf" srcId="{EAAA6959-4B9F-DF4B-AA1C-58D23CBCBB24}" destId="{98D78723-C39C-EF4D-9C4A-98257D6EA2AD}" srcOrd="0" destOrd="0" presId="urn:microsoft.com/office/officeart/2005/8/layout/cycle2"/>
    <dgm:cxn modelId="{17A80C06-6130-7F4C-9B5C-CA17CA090361}" type="presOf" srcId="{8D7E5588-BE52-B345-B682-E20E92184A86}" destId="{5742E61D-D238-604A-AFE5-3703CDC0F631}" srcOrd="0" destOrd="0" presId="urn:microsoft.com/office/officeart/2005/8/layout/cycle2"/>
    <dgm:cxn modelId="{05DB0C43-B32F-704E-8C6C-4586207A618C}" srcId="{25835143-D29C-914E-AB73-C8CB0B823AB3}" destId="{C838FC74-9FED-DD4E-B7A2-A822D8E386AA}" srcOrd="2" destOrd="0" parTransId="{928C37DB-58C9-3740-9862-6D5FCAE3D62E}" sibTransId="{00774D90-526F-064B-A611-0E8D8E9BAFDB}"/>
    <dgm:cxn modelId="{2C17E29A-4F37-E348-9C88-B07D4E36F07B}" type="presOf" srcId="{49EEDC29-D934-2D43-9474-92361B265BEA}" destId="{7B90C88A-8E22-7549-9605-386B4B14C1D7}" srcOrd="0" destOrd="0" presId="urn:microsoft.com/office/officeart/2005/8/layout/cycle2"/>
    <dgm:cxn modelId="{6103F95F-4BD8-0540-9FE7-D171DDB767F5}" srcId="{25835143-D29C-914E-AB73-C8CB0B823AB3}" destId="{9CB7CB90-C67F-4A45-9959-91D0CE20CC72}" srcOrd="0" destOrd="0" parTransId="{F5CDB7CE-E703-174B-91CD-9FE0F68379EA}" sibTransId="{8BED0EE7-EAA4-9042-87A3-2505928B184C}"/>
    <dgm:cxn modelId="{AE631F7F-AC7D-A04C-B08D-BFD8AE69DD12}" type="presOf" srcId="{458F3DA2-1C3C-6341-AB21-DD1A10A27AEA}" destId="{E7F69C86-BB8C-A04C-A8B6-3EE8F6DC1BDB}" srcOrd="0" destOrd="0" presId="urn:microsoft.com/office/officeart/2005/8/layout/cycle2"/>
    <dgm:cxn modelId="{42DE6269-8398-0F4F-B1B8-69D994C5AD07}" type="presOf" srcId="{8BED0EE7-EAA4-9042-87A3-2505928B184C}" destId="{81CA93A3-ACA4-EF4D-9D31-59C8380E977A}" srcOrd="1" destOrd="0" presId="urn:microsoft.com/office/officeart/2005/8/layout/cycle2"/>
    <dgm:cxn modelId="{9BB45827-817E-2341-920B-84E469FF2148}" type="presOf" srcId="{C838FC74-9FED-DD4E-B7A2-A822D8E386AA}" destId="{E5B6E506-6580-BC4F-AC0E-229626EADC86}" srcOrd="0" destOrd="0" presId="urn:microsoft.com/office/officeart/2005/8/layout/cycle2"/>
    <dgm:cxn modelId="{CC954EB6-CD20-5341-9A53-50395F4071AF}" type="presOf" srcId="{295B47C8-2403-0140-998A-CA54FF39F0D0}" destId="{A9ACE6F8-50F2-444C-84EF-259218F59B69}" srcOrd="1" destOrd="0" presId="urn:microsoft.com/office/officeart/2005/8/layout/cycle2"/>
    <dgm:cxn modelId="{56DA0C50-2ED3-6742-8C2F-E0E3955CBAE8}" type="presOf" srcId="{E347F7F2-690A-3647-AB8E-3F87EEDFBC96}" destId="{07AE539E-E39B-B04A-964C-54FCB92FD71F}" srcOrd="0" destOrd="0" presId="urn:microsoft.com/office/officeart/2005/8/layout/cycle2"/>
    <dgm:cxn modelId="{D143703F-539F-6F45-9C83-F26BAF25CBFC}" type="presOf" srcId="{1104C58C-EAE9-2D4A-B066-3B21DECC735D}" destId="{27D89133-A710-6342-9875-6C1DE1BC9D54}" srcOrd="0" destOrd="0" presId="urn:microsoft.com/office/officeart/2005/8/layout/cycle2"/>
    <dgm:cxn modelId="{2F7CBCBC-FDC1-5240-96EA-5D9ED093828F}" srcId="{25835143-D29C-914E-AB73-C8CB0B823AB3}" destId="{AC113323-3723-214C-813D-3325B764E893}" srcOrd="8" destOrd="0" parTransId="{1C797799-1CC7-1A4F-8650-19C648605BC2}" sibTransId="{765E117E-8609-164B-A3C9-BE47C890BC9B}"/>
    <dgm:cxn modelId="{D7765208-7418-304F-A6C3-92DD83DF8340}" type="presOf" srcId="{EAAA6959-4B9F-DF4B-AA1C-58D23CBCBB24}" destId="{DF2155F2-0CDE-064C-98DC-C5975571A548}" srcOrd="1" destOrd="0" presId="urn:microsoft.com/office/officeart/2005/8/layout/cycle2"/>
    <dgm:cxn modelId="{5368D3D4-E5FE-634F-B629-955F488AC3BD}" type="presOf" srcId="{65496B24-74B5-B540-BCE4-073BB2CAC9C2}" destId="{BAAB71D1-6E19-C043-B803-F35D1219DDDF}" srcOrd="0" destOrd="0" presId="urn:microsoft.com/office/officeart/2005/8/layout/cycle2"/>
    <dgm:cxn modelId="{4C421ACC-3719-0442-B618-2AF77F2456B7}" type="presOf" srcId="{425EA1DE-C8A6-6643-9653-4D11CE6809FE}" destId="{3EBD015A-E1CE-3D40-B62D-C0B66C27C372}" srcOrd="1" destOrd="0" presId="urn:microsoft.com/office/officeart/2005/8/layout/cycle2"/>
    <dgm:cxn modelId="{313D6357-138A-064A-A27E-A86A33CB060F}" srcId="{25835143-D29C-914E-AB73-C8CB0B823AB3}" destId="{8D7E5588-BE52-B345-B682-E20E92184A86}" srcOrd="1" destOrd="0" parTransId="{EF6A1EB0-3CA0-F149-96D6-09293E0AA120}" sibTransId="{02C37AD2-B91A-BD43-A594-C9F6C2C17DAE}"/>
    <dgm:cxn modelId="{7F88649F-8C10-374F-B444-6A24ED8F8D7C}" type="presParOf" srcId="{FB239636-6456-884A-8398-F4D53D4598BC}" destId="{CC412C6B-B419-1B47-8753-BF1F1646A88D}" srcOrd="0" destOrd="0" presId="urn:microsoft.com/office/officeart/2005/8/layout/cycle2"/>
    <dgm:cxn modelId="{F343C8EC-B665-6A45-A643-4C10AE590CCB}" type="presParOf" srcId="{FB239636-6456-884A-8398-F4D53D4598BC}" destId="{4BA01CBA-025D-2A45-967A-B807B3333FE0}" srcOrd="1" destOrd="0" presId="urn:microsoft.com/office/officeart/2005/8/layout/cycle2"/>
    <dgm:cxn modelId="{DA3906EF-B2C3-534C-93A1-49809F14530F}" type="presParOf" srcId="{4BA01CBA-025D-2A45-967A-B807B3333FE0}" destId="{81CA93A3-ACA4-EF4D-9D31-59C8380E977A}" srcOrd="0" destOrd="0" presId="urn:microsoft.com/office/officeart/2005/8/layout/cycle2"/>
    <dgm:cxn modelId="{53B5C23A-1F64-1244-BDDA-F69B95F32D95}" type="presParOf" srcId="{FB239636-6456-884A-8398-F4D53D4598BC}" destId="{5742E61D-D238-604A-AFE5-3703CDC0F631}" srcOrd="2" destOrd="0" presId="urn:microsoft.com/office/officeart/2005/8/layout/cycle2"/>
    <dgm:cxn modelId="{BE879A61-8A72-D942-B776-57921B0A9001}" type="presParOf" srcId="{FB239636-6456-884A-8398-F4D53D4598BC}" destId="{8B36DBB4-0FE0-004E-8D8E-D3FCAF313BA2}" srcOrd="3" destOrd="0" presId="urn:microsoft.com/office/officeart/2005/8/layout/cycle2"/>
    <dgm:cxn modelId="{5A3E44D5-64DC-8042-85A1-6487DFE12865}" type="presParOf" srcId="{8B36DBB4-0FE0-004E-8D8E-D3FCAF313BA2}" destId="{D0B58962-3E72-DA46-9455-758824034829}" srcOrd="0" destOrd="0" presId="urn:microsoft.com/office/officeart/2005/8/layout/cycle2"/>
    <dgm:cxn modelId="{E18F0CD9-7DB7-4646-94FE-F499C907CE44}" type="presParOf" srcId="{FB239636-6456-884A-8398-F4D53D4598BC}" destId="{E5B6E506-6580-BC4F-AC0E-229626EADC86}" srcOrd="4" destOrd="0" presId="urn:microsoft.com/office/officeart/2005/8/layout/cycle2"/>
    <dgm:cxn modelId="{0ECA9ACE-1FDD-F441-8E43-D9FF02E2F08C}" type="presParOf" srcId="{FB239636-6456-884A-8398-F4D53D4598BC}" destId="{E76E5EC3-EAC6-874E-B6A2-E8FD4385E0B6}" srcOrd="5" destOrd="0" presId="urn:microsoft.com/office/officeart/2005/8/layout/cycle2"/>
    <dgm:cxn modelId="{886AA20A-7903-B846-838E-BAC9AC3FAA40}" type="presParOf" srcId="{E76E5EC3-EAC6-874E-B6A2-E8FD4385E0B6}" destId="{F8A54355-162C-0E45-B916-A4A5F128CCD0}" srcOrd="0" destOrd="0" presId="urn:microsoft.com/office/officeart/2005/8/layout/cycle2"/>
    <dgm:cxn modelId="{7656FB10-8B55-D942-92C3-8A9A12E67B00}" type="presParOf" srcId="{FB239636-6456-884A-8398-F4D53D4598BC}" destId="{E7F69C86-BB8C-A04C-A8B6-3EE8F6DC1BDB}" srcOrd="6" destOrd="0" presId="urn:microsoft.com/office/officeart/2005/8/layout/cycle2"/>
    <dgm:cxn modelId="{A9787E5E-3973-B144-B7F8-91F8D473BFF7}" type="presParOf" srcId="{FB239636-6456-884A-8398-F4D53D4598BC}" destId="{BAAB71D1-6E19-C043-B803-F35D1219DDDF}" srcOrd="7" destOrd="0" presId="urn:microsoft.com/office/officeart/2005/8/layout/cycle2"/>
    <dgm:cxn modelId="{A0CE3182-5571-214F-8F69-64843C7A1626}" type="presParOf" srcId="{BAAB71D1-6E19-C043-B803-F35D1219DDDF}" destId="{BB005ED7-ECE3-F047-B5CB-74A24D9F5514}" srcOrd="0" destOrd="0" presId="urn:microsoft.com/office/officeart/2005/8/layout/cycle2"/>
    <dgm:cxn modelId="{60574AFC-E841-D942-98C1-37572EB1E74A}" type="presParOf" srcId="{FB239636-6456-884A-8398-F4D53D4598BC}" destId="{07AE539E-E39B-B04A-964C-54FCB92FD71F}" srcOrd="8" destOrd="0" presId="urn:microsoft.com/office/officeart/2005/8/layout/cycle2"/>
    <dgm:cxn modelId="{EC20D6B3-442D-9C45-84F3-5573A0F74A2B}" type="presParOf" srcId="{FB239636-6456-884A-8398-F4D53D4598BC}" destId="{B2DF8127-6DD4-AA48-B561-CE9423C79CF7}" srcOrd="9" destOrd="0" presId="urn:microsoft.com/office/officeart/2005/8/layout/cycle2"/>
    <dgm:cxn modelId="{9D4D1E63-998C-4C4E-91AB-93B4BA4C69ED}" type="presParOf" srcId="{B2DF8127-6DD4-AA48-B561-CE9423C79CF7}" destId="{3EBD015A-E1CE-3D40-B62D-C0B66C27C372}" srcOrd="0" destOrd="0" presId="urn:microsoft.com/office/officeart/2005/8/layout/cycle2"/>
    <dgm:cxn modelId="{D8F9C660-F04C-8E41-83AD-C54E6E245B89}" type="presParOf" srcId="{FB239636-6456-884A-8398-F4D53D4598BC}" destId="{7B90C88A-8E22-7549-9605-386B4B14C1D7}" srcOrd="10" destOrd="0" presId="urn:microsoft.com/office/officeart/2005/8/layout/cycle2"/>
    <dgm:cxn modelId="{AD76F5B8-3240-D048-8353-A134F39F813D}" type="presParOf" srcId="{FB239636-6456-884A-8398-F4D53D4598BC}" destId="{CE8BB5FC-75F2-EF43-A36C-F0285B4B66B5}" srcOrd="11" destOrd="0" presId="urn:microsoft.com/office/officeart/2005/8/layout/cycle2"/>
    <dgm:cxn modelId="{EC3C29B9-F563-CF44-BECC-E0214172D068}" type="presParOf" srcId="{CE8BB5FC-75F2-EF43-A36C-F0285B4B66B5}" destId="{B05CF015-B64A-0748-9BEC-9F04D6AFF344}" srcOrd="0" destOrd="0" presId="urn:microsoft.com/office/officeart/2005/8/layout/cycle2"/>
    <dgm:cxn modelId="{85D20559-60DA-DA42-A057-605D6871201C}" type="presParOf" srcId="{FB239636-6456-884A-8398-F4D53D4598BC}" destId="{A4EA2BDD-72F4-D343-9444-F2B3961E3F57}" srcOrd="12" destOrd="0" presId="urn:microsoft.com/office/officeart/2005/8/layout/cycle2"/>
    <dgm:cxn modelId="{70896474-3FC6-E64C-937E-776996A2D0F8}" type="presParOf" srcId="{FB239636-6456-884A-8398-F4D53D4598BC}" destId="{3ACF042A-C280-F646-9504-0AEB4251D494}" srcOrd="13" destOrd="0" presId="urn:microsoft.com/office/officeart/2005/8/layout/cycle2"/>
    <dgm:cxn modelId="{15C14ED4-D6A1-CC49-833C-DEF86B6D5817}" type="presParOf" srcId="{3ACF042A-C280-F646-9504-0AEB4251D494}" destId="{3A80BAE1-4F8D-864C-810B-F4AC2EC502F7}" srcOrd="0" destOrd="0" presId="urn:microsoft.com/office/officeart/2005/8/layout/cycle2"/>
    <dgm:cxn modelId="{87F00B5B-FC5F-C24D-BFB9-FD90BE763BCA}" type="presParOf" srcId="{FB239636-6456-884A-8398-F4D53D4598BC}" destId="{9F8A4CD3-209C-D14A-B3B0-9B98F6118308}" srcOrd="14" destOrd="0" presId="urn:microsoft.com/office/officeart/2005/8/layout/cycle2"/>
    <dgm:cxn modelId="{32004D05-4EB2-7B47-947C-1ED0642A48DE}" type="presParOf" srcId="{FB239636-6456-884A-8398-F4D53D4598BC}" destId="{EDD9ACFC-21F2-B249-AEC2-F8F111BF2654}" srcOrd="15" destOrd="0" presId="urn:microsoft.com/office/officeart/2005/8/layout/cycle2"/>
    <dgm:cxn modelId="{35B07FE3-B008-4543-91C7-5A6B77969173}" type="presParOf" srcId="{EDD9ACFC-21F2-B249-AEC2-F8F111BF2654}" destId="{A9ACE6F8-50F2-444C-84EF-259218F59B69}" srcOrd="0" destOrd="0" presId="urn:microsoft.com/office/officeart/2005/8/layout/cycle2"/>
    <dgm:cxn modelId="{903729BB-6BC4-2444-B1F3-C8BD6D855919}" type="presParOf" srcId="{FB239636-6456-884A-8398-F4D53D4598BC}" destId="{E185BE89-5E07-8B41-A504-D3EC864B24C9}" srcOrd="16" destOrd="0" presId="urn:microsoft.com/office/officeart/2005/8/layout/cycle2"/>
    <dgm:cxn modelId="{070FEC79-FC10-1A49-86C3-3E887B867336}" type="presParOf" srcId="{FB239636-6456-884A-8398-F4D53D4598BC}" destId="{DE22E885-AD1A-4648-9CFA-FDBFC72BD758}" srcOrd="17" destOrd="0" presId="urn:microsoft.com/office/officeart/2005/8/layout/cycle2"/>
    <dgm:cxn modelId="{6E4D4FE8-FB67-DB47-853D-3C4E81F0CB8C}" type="presParOf" srcId="{DE22E885-AD1A-4648-9CFA-FDBFC72BD758}" destId="{FF55828A-37CF-3544-B643-A6577CE3FAD3}" srcOrd="0" destOrd="0" presId="urn:microsoft.com/office/officeart/2005/8/layout/cycle2"/>
    <dgm:cxn modelId="{B934B45F-DD54-ED40-A612-725C48DD2F3A}" type="presParOf" srcId="{FB239636-6456-884A-8398-F4D53D4598BC}" destId="{27D89133-A710-6342-9875-6C1DE1BC9D54}" srcOrd="18" destOrd="0" presId="urn:microsoft.com/office/officeart/2005/8/layout/cycle2"/>
    <dgm:cxn modelId="{9DB8BDF2-859C-BA43-896D-74963C9D30F3}" type="presParOf" srcId="{FB239636-6456-884A-8398-F4D53D4598BC}" destId="{98D78723-C39C-EF4D-9C4A-98257D6EA2AD}" srcOrd="19" destOrd="0" presId="urn:microsoft.com/office/officeart/2005/8/layout/cycle2"/>
    <dgm:cxn modelId="{DDA20307-C945-B34A-B41B-0BC25D3F1176}" type="presParOf" srcId="{98D78723-C39C-EF4D-9C4A-98257D6EA2AD}" destId="{DF2155F2-0CDE-064C-98DC-C5975571A548}" srcOrd="0" destOrd="0" presId="urn:microsoft.com/office/officeart/2005/8/layout/cycle2"/>
  </dgm:cxnLst>
  <dgm:bg/>
  <dgm:whole/>
  <dgm:extLst>
    <a:ext uri="http://schemas.microsoft.com/office/drawing/2008/diagram">
      <dsp:dataModelExt xmlns:dsp="http://schemas.microsoft.com/office/drawing/2008/diagram" xmlns="" relId="rId6" minVer="http://schemas.openxmlformats.org/drawingml/2006/diagram"/>
    </a:ext>
  </dgm:extLst>
</dgm:dataModel>
</file>

<file path=ppt/diagrams/drawing1.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690F9A88-D36F-9542-AFCD-907A40CFE580}">
      <dsp:nvSpPr>
        <dsp:cNvPr id="0" name=""/>
        <dsp:cNvSpPr/>
      </dsp:nvSpPr>
      <dsp:spPr>
        <a:xfrm>
          <a:off x="4814717" y="1203432"/>
          <a:ext cx="2343014" cy="466203"/>
        </a:xfrm>
        <a:custGeom>
          <a:avLst/>
          <a:gdLst/>
          <a:ahLst/>
          <a:cxnLst/>
          <a:rect l="0" t="0" r="0" b="0"/>
          <a:pathLst>
            <a:path>
              <a:moveTo>
                <a:pt x="0" y="0"/>
              </a:moveTo>
              <a:lnTo>
                <a:pt x="0" y="317704"/>
              </a:lnTo>
              <a:lnTo>
                <a:pt x="2343014" y="317704"/>
              </a:lnTo>
              <a:lnTo>
                <a:pt x="2343014" y="466203"/>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965B66F-B0BD-AA49-BFC7-21CF262D035C}">
      <dsp:nvSpPr>
        <dsp:cNvPr id="0" name=""/>
        <dsp:cNvSpPr/>
      </dsp:nvSpPr>
      <dsp:spPr>
        <a:xfrm>
          <a:off x="2603830" y="2700790"/>
          <a:ext cx="1512313" cy="452950"/>
        </a:xfrm>
        <a:custGeom>
          <a:avLst/>
          <a:gdLst/>
          <a:ahLst/>
          <a:cxnLst/>
          <a:rect l="0" t="0" r="0" b="0"/>
          <a:pathLst>
            <a:path>
              <a:moveTo>
                <a:pt x="0" y="0"/>
              </a:moveTo>
              <a:lnTo>
                <a:pt x="0" y="304451"/>
              </a:lnTo>
              <a:lnTo>
                <a:pt x="1512313" y="304451"/>
              </a:lnTo>
              <a:lnTo>
                <a:pt x="1512313" y="45295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9D58CAD4-38B0-524D-809A-970A576FF016}">
      <dsp:nvSpPr>
        <dsp:cNvPr id="0" name=""/>
        <dsp:cNvSpPr/>
      </dsp:nvSpPr>
      <dsp:spPr>
        <a:xfrm>
          <a:off x="1232635" y="2700790"/>
          <a:ext cx="1371194" cy="452950"/>
        </a:xfrm>
        <a:custGeom>
          <a:avLst/>
          <a:gdLst/>
          <a:ahLst/>
          <a:cxnLst/>
          <a:rect l="0" t="0" r="0" b="0"/>
          <a:pathLst>
            <a:path>
              <a:moveTo>
                <a:pt x="1371194" y="0"/>
              </a:moveTo>
              <a:lnTo>
                <a:pt x="1371194" y="304451"/>
              </a:lnTo>
              <a:lnTo>
                <a:pt x="0" y="304451"/>
              </a:lnTo>
              <a:lnTo>
                <a:pt x="0" y="45295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6A1DBFD-7727-FF4B-B822-30B43504FA0B}">
      <dsp:nvSpPr>
        <dsp:cNvPr id="0" name=""/>
        <dsp:cNvSpPr/>
      </dsp:nvSpPr>
      <dsp:spPr>
        <a:xfrm>
          <a:off x="2603830" y="1203432"/>
          <a:ext cx="2210887" cy="479457"/>
        </a:xfrm>
        <a:custGeom>
          <a:avLst/>
          <a:gdLst/>
          <a:ahLst/>
          <a:cxnLst/>
          <a:rect l="0" t="0" r="0" b="0"/>
          <a:pathLst>
            <a:path>
              <a:moveTo>
                <a:pt x="2210887" y="0"/>
              </a:moveTo>
              <a:lnTo>
                <a:pt x="2210887" y="330957"/>
              </a:lnTo>
              <a:lnTo>
                <a:pt x="0" y="330957"/>
              </a:lnTo>
              <a:lnTo>
                <a:pt x="0" y="479457"/>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5097382-EFF9-294F-8E63-A5352F03F75A}">
      <dsp:nvSpPr>
        <dsp:cNvPr id="0" name=""/>
        <dsp:cNvSpPr/>
      </dsp:nvSpPr>
      <dsp:spPr>
        <a:xfrm>
          <a:off x="2297063" y="185531"/>
          <a:ext cx="5035307" cy="101790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4A0172B-06D3-E24F-AC19-45D0CC30DC96}">
      <dsp:nvSpPr>
        <dsp:cNvPr id="0" name=""/>
        <dsp:cNvSpPr/>
      </dsp:nvSpPr>
      <dsp:spPr>
        <a:xfrm>
          <a:off x="2475174" y="354736"/>
          <a:ext cx="5035307" cy="1017900"/>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06680" tIns="106680" rIns="106680" bIns="106680" numCol="1" spcCol="1270" anchor="ctr" anchorCtr="0">
          <a:noAutofit/>
        </a:bodyPr>
        <a:lstStyle/>
        <a:p>
          <a:pPr lvl="0" algn="ctr" defTabSz="1244600">
            <a:lnSpc>
              <a:spcPct val="90000"/>
            </a:lnSpc>
            <a:spcBef>
              <a:spcPct val="0"/>
            </a:spcBef>
            <a:spcAft>
              <a:spcPct val="35000"/>
            </a:spcAft>
          </a:pPr>
          <a:r>
            <a:rPr lang="en-GB" sz="2800" b="1" kern="1200" dirty="0"/>
            <a:t>FOOD &amp; BEVERAGE OUTLETS</a:t>
          </a:r>
        </a:p>
      </dsp:txBody>
      <dsp:txXfrm>
        <a:off x="2475174" y="354736"/>
        <a:ext cx="5035307" cy="1017900"/>
      </dsp:txXfrm>
    </dsp:sp>
    <dsp:sp modelId="{1461B4DE-3E8F-8D40-8E67-F9BA979BB887}">
      <dsp:nvSpPr>
        <dsp:cNvPr id="0" name=""/>
        <dsp:cNvSpPr/>
      </dsp:nvSpPr>
      <dsp:spPr>
        <a:xfrm>
          <a:off x="979420" y="1682889"/>
          <a:ext cx="3248819" cy="101790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BCB09774-BC36-F444-9B48-6DC660D8DD78}">
      <dsp:nvSpPr>
        <dsp:cNvPr id="0" name=""/>
        <dsp:cNvSpPr/>
      </dsp:nvSpPr>
      <dsp:spPr>
        <a:xfrm>
          <a:off x="1157531" y="1852094"/>
          <a:ext cx="3248819" cy="1017900"/>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b="1" kern="1200" dirty="0"/>
            <a:t>COMMERCIAL</a:t>
          </a:r>
        </a:p>
        <a:p>
          <a:pPr lvl="0" algn="ctr" defTabSz="800100">
            <a:lnSpc>
              <a:spcPct val="90000"/>
            </a:lnSpc>
            <a:spcBef>
              <a:spcPct val="0"/>
            </a:spcBef>
            <a:spcAft>
              <a:spcPct val="35000"/>
            </a:spcAft>
          </a:pPr>
          <a:r>
            <a:rPr lang="en-GB" sz="1400" b="0" kern="1200" dirty="0"/>
            <a:t>Public or private ownership</a:t>
          </a:r>
        </a:p>
        <a:p>
          <a:pPr lvl="0" algn="ctr" defTabSz="800100">
            <a:lnSpc>
              <a:spcPct val="90000"/>
            </a:lnSpc>
            <a:spcBef>
              <a:spcPct val="0"/>
            </a:spcBef>
            <a:spcAft>
              <a:spcPct val="35000"/>
            </a:spcAft>
          </a:pPr>
          <a:r>
            <a:rPr lang="en-GB" sz="1400" b="0" kern="1200" dirty="0"/>
            <a:t>(Catering main or secondary activity)</a:t>
          </a:r>
          <a:endParaRPr lang="en-GB" sz="900" b="0" kern="1200" dirty="0"/>
        </a:p>
      </dsp:txBody>
      <dsp:txXfrm>
        <a:off x="1157531" y="1852094"/>
        <a:ext cx="3248819" cy="1017900"/>
      </dsp:txXfrm>
    </dsp:sp>
    <dsp:sp modelId="{42EE15B7-F774-9F48-887C-24C2DB10F46E}">
      <dsp:nvSpPr>
        <dsp:cNvPr id="0" name=""/>
        <dsp:cNvSpPr/>
      </dsp:nvSpPr>
      <dsp:spPr>
        <a:xfrm>
          <a:off x="3460" y="3153741"/>
          <a:ext cx="2458350" cy="1866046"/>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FA713C88-67A0-954E-9716-57E5BE859C02}">
      <dsp:nvSpPr>
        <dsp:cNvPr id="0" name=""/>
        <dsp:cNvSpPr/>
      </dsp:nvSpPr>
      <dsp:spPr>
        <a:xfrm>
          <a:off x="181570" y="3322945"/>
          <a:ext cx="2458350" cy="1866046"/>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b="1" kern="1200" dirty="0"/>
            <a:t>RESTRICTED MARKET</a:t>
          </a:r>
        </a:p>
        <a:p>
          <a:pPr lvl="0" algn="ctr" defTabSz="800100">
            <a:lnSpc>
              <a:spcPct val="90000"/>
            </a:lnSpc>
            <a:spcBef>
              <a:spcPct val="0"/>
            </a:spcBef>
            <a:spcAft>
              <a:spcPct val="35000"/>
            </a:spcAft>
          </a:pPr>
          <a:r>
            <a:rPr lang="en-GB" sz="1400" b="0" kern="1200" dirty="0"/>
            <a:t>Travel  catering</a:t>
          </a:r>
        </a:p>
        <a:p>
          <a:pPr lvl="0" algn="ctr" defTabSz="800100">
            <a:lnSpc>
              <a:spcPct val="90000"/>
            </a:lnSpc>
            <a:spcBef>
              <a:spcPct val="0"/>
            </a:spcBef>
            <a:spcAft>
              <a:spcPct val="35000"/>
            </a:spcAft>
          </a:pPr>
          <a:r>
            <a:rPr lang="en-GB" sz="1400" b="0" kern="1200" dirty="0"/>
            <a:t>Clubs</a:t>
          </a:r>
        </a:p>
        <a:p>
          <a:pPr lvl="0" algn="ctr" defTabSz="800100">
            <a:lnSpc>
              <a:spcPct val="90000"/>
            </a:lnSpc>
            <a:spcBef>
              <a:spcPct val="0"/>
            </a:spcBef>
            <a:spcAft>
              <a:spcPct val="35000"/>
            </a:spcAft>
          </a:pPr>
          <a:r>
            <a:rPr lang="en-GB" sz="1400" b="0" kern="1200" dirty="0"/>
            <a:t>Contract food service</a:t>
          </a:r>
        </a:p>
        <a:p>
          <a:pPr lvl="0" algn="ctr" defTabSz="800100">
            <a:lnSpc>
              <a:spcPct val="90000"/>
            </a:lnSpc>
            <a:spcBef>
              <a:spcPct val="0"/>
            </a:spcBef>
            <a:spcAft>
              <a:spcPct val="35000"/>
            </a:spcAft>
          </a:pPr>
          <a:r>
            <a:rPr lang="en-GB" sz="1400" b="0" kern="1200" dirty="0"/>
            <a:t>Function and event catering</a:t>
          </a:r>
        </a:p>
      </dsp:txBody>
      <dsp:txXfrm>
        <a:off x="181570" y="3322945"/>
        <a:ext cx="2458350" cy="1866046"/>
      </dsp:txXfrm>
    </dsp:sp>
    <dsp:sp modelId="{37E2A156-FD72-2046-B942-301D300EB506}">
      <dsp:nvSpPr>
        <dsp:cNvPr id="0" name=""/>
        <dsp:cNvSpPr/>
      </dsp:nvSpPr>
      <dsp:spPr>
        <a:xfrm>
          <a:off x="2818031" y="3153741"/>
          <a:ext cx="2596224" cy="1888470"/>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06673408-C5F5-0442-9F7B-67FA1C10DC5F}">
      <dsp:nvSpPr>
        <dsp:cNvPr id="0" name=""/>
        <dsp:cNvSpPr/>
      </dsp:nvSpPr>
      <dsp:spPr>
        <a:xfrm>
          <a:off x="2996142" y="3322945"/>
          <a:ext cx="2596224" cy="1888470"/>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b="1" kern="1200" dirty="0"/>
            <a:t>OPEN MARKET</a:t>
          </a:r>
        </a:p>
        <a:p>
          <a:pPr lvl="0" algn="ctr" defTabSz="800100">
            <a:lnSpc>
              <a:spcPct val="90000"/>
            </a:lnSpc>
            <a:spcBef>
              <a:spcPct val="0"/>
            </a:spcBef>
            <a:spcAft>
              <a:spcPct val="35000"/>
            </a:spcAft>
          </a:pPr>
          <a:r>
            <a:rPr lang="en-GB" sz="1400" b="0" kern="1200" dirty="0"/>
            <a:t>Hotels</a:t>
          </a:r>
        </a:p>
        <a:p>
          <a:pPr lvl="0" algn="ctr" defTabSz="800100">
            <a:lnSpc>
              <a:spcPct val="90000"/>
            </a:lnSpc>
            <a:spcBef>
              <a:spcPct val="0"/>
            </a:spcBef>
            <a:spcAft>
              <a:spcPct val="35000"/>
            </a:spcAft>
          </a:pPr>
          <a:r>
            <a:rPr lang="en-GB" sz="1400" b="0" kern="1200" dirty="0"/>
            <a:t>Restaurants</a:t>
          </a:r>
        </a:p>
        <a:p>
          <a:pPr lvl="0" algn="ctr" defTabSz="800100">
            <a:lnSpc>
              <a:spcPct val="90000"/>
            </a:lnSpc>
            <a:spcBef>
              <a:spcPct val="0"/>
            </a:spcBef>
            <a:spcAft>
              <a:spcPct val="35000"/>
            </a:spcAft>
          </a:pPr>
          <a:r>
            <a:rPr lang="en-GB" sz="1400" b="0" kern="1200" dirty="0"/>
            <a:t>Fast-food/take-aways</a:t>
          </a:r>
        </a:p>
        <a:p>
          <a:pPr lvl="0" algn="ctr" defTabSz="800100">
            <a:lnSpc>
              <a:spcPct val="90000"/>
            </a:lnSpc>
            <a:spcBef>
              <a:spcPct val="0"/>
            </a:spcBef>
            <a:spcAft>
              <a:spcPct val="35000"/>
            </a:spcAft>
          </a:pPr>
          <a:r>
            <a:rPr lang="en-GB" sz="1400" b="0" kern="1200" dirty="0"/>
            <a:t>Pubs &amp; bars</a:t>
          </a:r>
        </a:p>
      </dsp:txBody>
      <dsp:txXfrm>
        <a:off x="2996142" y="3322945"/>
        <a:ext cx="2596224" cy="1888470"/>
      </dsp:txXfrm>
    </dsp:sp>
    <dsp:sp modelId="{CB78C443-078F-9845-938A-A7F27D1FCC3A}">
      <dsp:nvSpPr>
        <dsp:cNvPr id="0" name=""/>
        <dsp:cNvSpPr/>
      </dsp:nvSpPr>
      <dsp:spPr>
        <a:xfrm>
          <a:off x="5770477" y="1669636"/>
          <a:ext cx="2774509" cy="2625919"/>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30893B4E-24B7-AA4D-8A97-B14B3BC01162}">
      <dsp:nvSpPr>
        <dsp:cNvPr id="0" name=""/>
        <dsp:cNvSpPr/>
      </dsp:nvSpPr>
      <dsp:spPr>
        <a:xfrm>
          <a:off x="5948587" y="1838841"/>
          <a:ext cx="2774509" cy="2625919"/>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68580" tIns="68580" rIns="68580" bIns="68580" numCol="1" spcCol="1270" anchor="ctr" anchorCtr="0">
          <a:noAutofit/>
        </a:bodyPr>
        <a:lstStyle/>
        <a:p>
          <a:pPr lvl="0" algn="ctr" defTabSz="800100">
            <a:lnSpc>
              <a:spcPct val="90000"/>
            </a:lnSpc>
            <a:spcBef>
              <a:spcPct val="0"/>
            </a:spcBef>
            <a:spcAft>
              <a:spcPct val="35000"/>
            </a:spcAft>
          </a:pPr>
          <a:r>
            <a:rPr lang="en-GB" sz="1800" b="1" kern="1200" dirty="0"/>
            <a:t>SUBSIDISED</a:t>
          </a:r>
          <a:r>
            <a:rPr lang="en-GB" sz="1800" b="1" kern="1200" baseline="0" dirty="0"/>
            <a:t> OF WELFARE</a:t>
          </a:r>
        </a:p>
        <a:p>
          <a:pPr lvl="0" algn="ctr" defTabSz="800100">
            <a:lnSpc>
              <a:spcPct val="90000"/>
            </a:lnSpc>
            <a:spcBef>
              <a:spcPct val="0"/>
            </a:spcBef>
            <a:spcAft>
              <a:spcPct val="35000"/>
            </a:spcAft>
          </a:pPr>
          <a:r>
            <a:rPr lang="en-GB" sz="1400" kern="1200" baseline="0" dirty="0"/>
            <a:t>Institutional catering</a:t>
          </a:r>
        </a:p>
        <a:p>
          <a:pPr lvl="0" algn="ctr" defTabSz="800100">
            <a:lnSpc>
              <a:spcPct val="90000"/>
            </a:lnSpc>
            <a:spcBef>
              <a:spcPct val="0"/>
            </a:spcBef>
            <a:spcAft>
              <a:spcPct val="35000"/>
            </a:spcAft>
          </a:pPr>
          <a:r>
            <a:rPr lang="en-GB" sz="1400" kern="1200" baseline="0" dirty="0"/>
            <a:t>Schools</a:t>
          </a:r>
        </a:p>
        <a:p>
          <a:pPr lvl="0" algn="ctr" defTabSz="800100">
            <a:lnSpc>
              <a:spcPct val="90000"/>
            </a:lnSpc>
            <a:spcBef>
              <a:spcPct val="0"/>
            </a:spcBef>
            <a:spcAft>
              <a:spcPct val="35000"/>
            </a:spcAft>
          </a:pPr>
          <a:r>
            <a:rPr lang="en-GB" sz="1400" kern="1200" baseline="0" dirty="0"/>
            <a:t>Universities and colleges</a:t>
          </a:r>
        </a:p>
        <a:p>
          <a:pPr lvl="0" algn="ctr" defTabSz="800100">
            <a:lnSpc>
              <a:spcPct val="90000"/>
            </a:lnSpc>
            <a:spcBef>
              <a:spcPct val="0"/>
            </a:spcBef>
            <a:spcAft>
              <a:spcPct val="35000"/>
            </a:spcAft>
          </a:pPr>
          <a:r>
            <a:rPr lang="en-GB" sz="1400" kern="1200" baseline="0" dirty="0"/>
            <a:t>Hospitals</a:t>
          </a:r>
        </a:p>
        <a:p>
          <a:pPr lvl="0" algn="ctr" defTabSz="800100">
            <a:lnSpc>
              <a:spcPct val="90000"/>
            </a:lnSpc>
            <a:spcBef>
              <a:spcPct val="0"/>
            </a:spcBef>
            <a:spcAft>
              <a:spcPct val="35000"/>
            </a:spcAft>
          </a:pPr>
          <a:r>
            <a:rPr lang="en-GB" sz="1400" kern="1200" baseline="0" dirty="0"/>
            <a:t>The services</a:t>
          </a:r>
        </a:p>
        <a:p>
          <a:pPr lvl="0" algn="ctr" defTabSz="800100">
            <a:lnSpc>
              <a:spcPct val="90000"/>
            </a:lnSpc>
            <a:spcBef>
              <a:spcPct val="0"/>
            </a:spcBef>
            <a:spcAft>
              <a:spcPct val="35000"/>
            </a:spcAft>
          </a:pPr>
          <a:r>
            <a:rPr lang="en-GB" sz="1400" kern="1200" baseline="0" dirty="0"/>
            <a:t>Prisons</a:t>
          </a:r>
        </a:p>
        <a:p>
          <a:pPr lvl="0" algn="ctr" defTabSz="800100">
            <a:lnSpc>
              <a:spcPct val="90000"/>
            </a:lnSpc>
            <a:spcBef>
              <a:spcPct val="0"/>
            </a:spcBef>
            <a:spcAft>
              <a:spcPct val="35000"/>
            </a:spcAft>
          </a:pPr>
          <a:r>
            <a:rPr lang="en-GB" sz="1400" kern="1200" baseline="0" dirty="0"/>
            <a:t>Employee catering: contract food service/in-house caterer</a:t>
          </a:r>
          <a:endParaRPr lang="en-GB" sz="900" kern="1200" baseline="0" dirty="0"/>
        </a:p>
        <a:p>
          <a:pPr lvl="0" algn="ctr" defTabSz="800100">
            <a:lnSpc>
              <a:spcPct val="90000"/>
            </a:lnSpc>
            <a:spcBef>
              <a:spcPct val="0"/>
            </a:spcBef>
            <a:spcAft>
              <a:spcPct val="35000"/>
            </a:spcAft>
          </a:pPr>
          <a:endParaRPr lang="en-GB" sz="900" kern="1200" dirty="0"/>
        </a:p>
      </dsp:txBody>
      <dsp:txXfrm>
        <a:off x="5948587" y="1838841"/>
        <a:ext cx="2774509" cy="2625919"/>
      </dsp:txXfrm>
    </dsp:sp>
  </dsp:spTree>
</dsp:drawing>
</file>

<file path=ppt/diagrams/drawing2.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7B655D4D-313A-AA4E-A8BA-3E74D681DC4D}">
      <dsp:nvSpPr>
        <dsp:cNvPr id="0" name=""/>
        <dsp:cNvSpPr/>
      </dsp:nvSpPr>
      <dsp:spPr>
        <a:xfrm>
          <a:off x="5931469" y="3879765"/>
          <a:ext cx="2818535" cy="1825772"/>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t" anchorCtr="0">
          <a:noAutofit/>
        </a:bodyPr>
        <a:lstStyle/>
        <a:p>
          <a:pPr marL="228600" lvl="1" indent="-228600" algn="ctr" defTabSz="889000">
            <a:lnSpc>
              <a:spcPct val="90000"/>
            </a:lnSpc>
            <a:spcBef>
              <a:spcPct val="0"/>
            </a:spcBef>
            <a:spcAft>
              <a:spcPct val="15000"/>
            </a:spcAft>
            <a:buChar char="••"/>
          </a:pPr>
          <a:r>
            <a:rPr lang="en-GB" sz="2000" kern="1200" dirty="0"/>
            <a:t>Managing people</a:t>
          </a:r>
        </a:p>
      </dsp:txBody>
      <dsp:txXfrm>
        <a:off x="6777030" y="4336208"/>
        <a:ext cx="1972975" cy="1369329"/>
      </dsp:txXfrm>
    </dsp:sp>
    <dsp:sp modelId="{765A7D35-1F63-244B-9183-A5D726A36712}">
      <dsp:nvSpPr>
        <dsp:cNvPr id="0" name=""/>
        <dsp:cNvSpPr/>
      </dsp:nvSpPr>
      <dsp:spPr>
        <a:xfrm>
          <a:off x="28246" y="3879765"/>
          <a:ext cx="2818535" cy="1825772"/>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t" anchorCtr="0">
          <a:noAutofit/>
        </a:bodyPr>
        <a:lstStyle/>
        <a:p>
          <a:pPr marL="228600" lvl="1" indent="-228600" algn="l" defTabSz="889000">
            <a:lnSpc>
              <a:spcPct val="90000"/>
            </a:lnSpc>
            <a:spcBef>
              <a:spcPct val="0"/>
            </a:spcBef>
            <a:spcAft>
              <a:spcPct val="15000"/>
            </a:spcAft>
            <a:buChar char="••"/>
          </a:pPr>
          <a:r>
            <a:rPr lang="en-GB" sz="2000" kern="1200" dirty="0"/>
            <a:t> </a:t>
          </a:r>
          <a:r>
            <a:rPr lang="en-GB" sz="2000" kern="1200" dirty="0" smtClean="0"/>
            <a:t>Personal skills</a:t>
          </a:r>
          <a:endParaRPr lang="en-GB" sz="2000" kern="1200" dirty="0"/>
        </a:p>
      </dsp:txBody>
      <dsp:txXfrm>
        <a:off x="28246" y="4336208"/>
        <a:ext cx="1972975" cy="1369329"/>
      </dsp:txXfrm>
    </dsp:sp>
    <dsp:sp modelId="{16CC07BD-7258-E24C-A1DF-ACC359961B7B}">
      <dsp:nvSpPr>
        <dsp:cNvPr id="0" name=""/>
        <dsp:cNvSpPr/>
      </dsp:nvSpPr>
      <dsp:spPr>
        <a:xfrm>
          <a:off x="5947512" y="0"/>
          <a:ext cx="2818535" cy="1825772"/>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t" anchorCtr="0">
          <a:noAutofit/>
        </a:bodyPr>
        <a:lstStyle/>
        <a:p>
          <a:pPr marL="228600" lvl="1" indent="-228600" algn="ctr" defTabSz="889000">
            <a:lnSpc>
              <a:spcPct val="90000"/>
            </a:lnSpc>
            <a:spcBef>
              <a:spcPct val="0"/>
            </a:spcBef>
            <a:spcAft>
              <a:spcPct val="15000"/>
            </a:spcAft>
            <a:buChar char="••"/>
          </a:pPr>
          <a:r>
            <a:rPr lang="en-GB" sz="2000" kern="1200" dirty="0"/>
            <a:t>   Managing operations</a:t>
          </a:r>
        </a:p>
      </dsp:txBody>
      <dsp:txXfrm>
        <a:off x="6793072" y="0"/>
        <a:ext cx="1972975" cy="1369329"/>
      </dsp:txXfrm>
    </dsp:sp>
    <dsp:sp modelId="{8A643F20-729A-EE44-A059-A2843CB056FB}">
      <dsp:nvSpPr>
        <dsp:cNvPr id="0" name=""/>
        <dsp:cNvSpPr/>
      </dsp:nvSpPr>
      <dsp:spPr>
        <a:xfrm>
          <a:off x="0" y="36570"/>
          <a:ext cx="2818535" cy="1825772"/>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76200" tIns="76200" rIns="76200" bIns="76200" numCol="1" spcCol="1270" anchor="t" anchorCtr="0">
          <a:noAutofit/>
        </a:bodyPr>
        <a:lstStyle/>
        <a:p>
          <a:pPr marL="228600" lvl="1" indent="-228600" algn="ctr" defTabSz="889000">
            <a:lnSpc>
              <a:spcPct val="90000"/>
            </a:lnSpc>
            <a:spcBef>
              <a:spcPct val="0"/>
            </a:spcBef>
            <a:spcAft>
              <a:spcPct val="15000"/>
            </a:spcAft>
            <a:buChar char="••"/>
          </a:pPr>
          <a:r>
            <a:rPr lang="en-GB" sz="2000" kern="1200" dirty="0"/>
            <a:t>Managing </a:t>
          </a:r>
          <a:r>
            <a:rPr lang="en-GB" sz="2000" kern="1200" dirty="0" smtClean="0"/>
            <a:t>the  business</a:t>
          </a:r>
          <a:endParaRPr lang="en-GB" sz="2000" kern="1200" dirty="0"/>
        </a:p>
      </dsp:txBody>
      <dsp:txXfrm>
        <a:off x="0" y="36570"/>
        <a:ext cx="1972975" cy="1369329"/>
      </dsp:txXfrm>
    </dsp:sp>
    <dsp:sp modelId="{AB9EDF24-6712-984D-82C2-95C96026B02E}">
      <dsp:nvSpPr>
        <dsp:cNvPr id="0" name=""/>
        <dsp:cNvSpPr/>
      </dsp:nvSpPr>
      <dsp:spPr>
        <a:xfrm>
          <a:off x="1855470" y="325215"/>
          <a:ext cx="2470497" cy="2470497"/>
        </a:xfrm>
        <a:prstGeom prst="pieWedg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en-GB" sz="1400" kern="1200" dirty="0"/>
            <a:t>Managing business:</a:t>
          </a:r>
        </a:p>
        <a:p>
          <a:pPr lvl="0" algn="ctr" defTabSz="622300">
            <a:lnSpc>
              <a:spcPct val="90000"/>
            </a:lnSpc>
            <a:spcBef>
              <a:spcPct val="0"/>
            </a:spcBef>
            <a:spcAft>
              <a:spcPct val="35000"/>
            </a:spcAft>
          </a:pPr>
          <a:r>
            <a:rPr lang="en-GB" sz="1400" kern="1200" dirty="0"/>
            <a:t>performance</a:t>
          </a:r>
        </a:p>
        <a:p>
          <a:pPr lvl="0" algn="ctr" defTabSz="622300">
            <a:lnSpc>
              <a:spcPct val="90000"/>
            </a:lnSpc>
            <a:spcBef>
              <a:spcPct val="0"/>
            </a:spcBef>
            <a:spcAft>
              <a:spcPct val="35000"/>
            </a:spcAft>
          </a:pPr>
          <a:r>
            <a:rPr lang="en-GB" sz="1400" kern="1200" dirty="0"/>
            <a:t>objectives</a:t>
          </a:r>
        </a:p>
        <a:p>
          <a:pPr lvl="0" algn="ctr" defTabSz="622300">
            <a:lnSpc>
              <a:spcPct val="90000"/>
            </a:lnSpc>
            <a:spcBef>
              <a:spcPct val="0"/>
            </a:spcBef>
            <a:spcAft>
              <a:spcPct val="35000"/>
            </a:spcAft>
          </a:pPr>
          <a:r>
            <a:rPr lang="en-GB" sz="1400" kern="1200" dirty="0"/>
            <a:t>strategic decisions</a:t>
          </a:r>
        </a:p>
        <a:p>
          <a:pPr lvl="0" algn="ctr" defTabSz="622300">
            <a:lnSpc>
              <a:spcPct val="90000"/>
            </a:lnSpc>
            <a:spcBef>
              <a:spcPct val="0"/>
            </a:spcBef>
            <a:spcAft>
              <a:spcPct val="35000"/>
            </a:spcAft>
          </a:pPr>
          <a:r>
            <a:rPr lang="en-GB" sz="1400" kern="1200" dirty="0"/>
            <a:t>legal complexity</a:t>
          </a:r>
        </a:p>
      </dsp:txBody>
      <dsp:txXfrm>
        <a:off x="1855470" y="325215"/>
        <a:ext cx="2470497" cy="2470497"/>
      </dsp:txXfrm>
    </dsp:sp>
    <dsp:sp modelId="{BC836549-2822-0B43-BF29-C29C844C4CCA}">
      <dsp:nvSpPr>
        <dsp:cNvPr id="0" name=""/>
        <dsp:cNvSpPr/>
      </dsp:nvSpPr>
      <dsp:spPr>
        <a:xfrm rot="5400000">
          <a:off x="4440079" y="325215"/>
          <a:ext cx="2470497" cy="2470497"/>
        </a:xfrm>
        <a:prstGeom prst="pieWedg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en-GB" sz="1400" kern="1200" dirty="0"/>
            <a:t>Day to day operations</a:t>
          </a:r>
        </a:p>
        <a:p>
          <a:pPr lvl="0" algn="ctr" defTabSz="622300">
            <a:lnSpc>
              <a:spcPct val="90000"/>
            </a:lnSpc>
            <a:spcBef>
              <a:spcPct val="0"/>
            </a:spcBef>
            <a:spcAft>
              <a:spcPct val="35000"/>
            </a:spcAft>
          </a:pPr>
          <a:r>
            <a:rPr lang="en-GB" sz="1400" kern="1200" dirty="0"/>
            <a:t>Specialist technical areas</a:t>
          </a:r>
        </a:p>
        <a:p>
          <a:pPr lvl="0" algn="ctr" defTabSz="622300">
            <a:lnSpc>
              <a:spcPct val="90000"/>
            </a:lnSpc>
            <a:spcBef>
              <a:spcPct val="0"/>
            </a:spcBef>
            <a:spcAft>
              <a:spcPct val="35000"/>
            </a:spcAft>
          </a:pPr>
          <a:r>
            <a:rPr lang="en-GB" sz="1400" kern="1200" dirty="0"/>
            <a:t>Managing a crisis</a:t>
          </a:r>
        </a:p>
      </dsp:txBody>
      <dsp:txXfrm rot="5400000">
        <a:off x="4440079" y="325215"/>
        <a:ext cx="2470497" cy="2470497"/>
      </dsp:txXfrm>
    </dsp:sp>
    <dsp:sp modelId="{9E281FA0-8446-3C40-BFFF-F0C904F28118}">
      <dsp:nvSpPr>
        <dsp:cNvPr id="0" name=""/>
        <dsp:cNvSpPr/>
      </dsp:nvSpPr>
      <dsp:spPr>
        <a:xfrm rot="10800000">
          <a:off x="4440079" y="2909824"/>
          <a:ext cx="2470497" cy="2470497"/>
        </a:xfrm>
        <a:prstGeom prst="pieWedg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en-GB" sz="1400" kern="1200" dirty="0"/>
            <a:t>Managing:</a:t>
          </a:r>
        </a:p>
        <a:p>
          <a:pPr lvl="0" algn="ctr" defTabSz="622300">
            <a:lnSpc>
              <a:spcPct val="90000"/>
            </a:lnSpc>
            <a:spcBef>
              <a:spcPct val="0"/>
            </a:spcBef>
            <a:spcAft>
              <a:spcPct val="35000"/>
            </a:spcAft>
          </a:pPr>
          <a:r>
            <a:rPr lang="en-GB" sz="1400" kern="1200" dirty="0"/>
            <a:t> individuals</a:t>
          </a:r>
        </a:p>
        <a:p>
          <a:pPr lvl="0" algn="ctr" defTabSz="622300">
            <a:lnSpc>
              <a:spcPct val="90000"/>
            </a:lnSpc>
            <a:spcBef>
              <a:spcPct val="0"/>
            </a:spcBef>
            <a:spcAft>
              <a:spcPct val="35000"/>
            </a:spcAft>
          </a:pPr>
          <a:r>
            <a:rPr lang="en-GB" sz="1400" kern="1200" dirty="0"/>
            <a:t> teams</a:t>
          </a:r>
        </a:p>
        <a:p>
          <a:pPr lvl="0" algn="ctr" defTabSz="622300">
            <a:lnSpc>
              <a:spcPct val="90000"/>
            </a:lnSpc>
            <a:spcBef>
              <a:spcPct val="0"/>
            </a:spcBef>
            <a:spcAft>
              <a:spcPct val="35000"/>
            </a:spcAft>
          </a:pPr>
          <a:r>
            <a:rPr lang="en-GB" sz="1400" kern="1200" dirty="0"/>
            <a:t>external contracts</a:t>
          </a:r>
        </a:p>
        <a:p>
          <a:pPr lvl="0" algn="ctr" defTabSz="622300">
            <a:lnSpc>
              <a:spcPct val="90000"/>
            </a:lnSpc>
            <a:spcBef>
              <a:spcPct val="0"/>
            </a:spcBef>
            <a:spcAft>
              <a:spcPct val="35000"/>
            </a:spcAft>
          </a:pPr>
          <a:r>
            <a:rPr lang="en-GB" sz="1400" kern="1200" dirty="0"/>
            <a:t>personnel administration</a:t>
          </a:r>
        </a:p>
      </dsp:txBody>
      <dsp:txXfrm rot="10800000">
        <a:off x="4440079" y="2909824"/>
        <a:ext cx="2470497" cy="2470497"/>
      </dsp:txXfrm>
    </dsp:sp>
    <dsp:sp modelId="{4CEAAC9B-8FF6-6F45-B2D6-92C3BC365095}">
      <dsp:nvSpPr>
        <dsp:cNvPr id="0" name=""/>
        <dsp:cNvSpPr/>
      </dsp:nvSpPr>
      <dsp:spPr>
        <a:xfrm rot="16200000">
          <a:off x="1855470" y="2909824"/>
          <a:ext cx="2470497" cy="2470497"/>
        </a:xfrm>
        <a:prstGeom prst="pieWedg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99568" tIns="99568" rIns="99568" bIns="99568" numCol="1" spcCol="1270" anchor="ctr" anchorCtr="0">
          <a:noAutofit/>
        </a:bodyPr>
        <a:lstStyle/>
        <a:p>
          <a:pPr lvl="0" algn="ctr" defTabSz="622300">
            <a:lnSpc>
              <a:spcPct val="90000"/>
            </a:lnSpc>
            <a:spcBef>
              <a:spcPct val="0"/>
            </a:spcBef>
            <a:spcAft>
              <a:spcPct val="35000"/>
            </a:spcAft>
          </a:pPr>
          <a:r>
            <a:rPr lang="en-GB" sz="1400" kern="1200" dirty="0"/>
            <a:t>Training</a:t>
          </a:r>
        </a:p>
        <a:p>
          <a:pPr lvl="0" algn="ctr" defTabSz="622300">
            <a:lnSpc>
              <a:spcPct val="90000"/>
            </a:lnSpc>
            <a:spcBef>
              <a:spcPct val="0"/>
            </a:spcBef>
            <a:spcAft>
              <a:spcPct val="35000"/>
            </a:spcAft>
          </a:pPr>
          <a:r>
            <a:rPr lang="en-GB" sz="1400" kern="1200" dirty="0"/>
            <a:t>Interpersonal skills</a:t>
          </a:r>
        </a:p>
        <a:p>
          <a:pPr lvl="0" algn="ctr" defTabSz="622300">
            <a:lnSpc>
              <a:spcPct val="90000"/>
            </a:lnSpc>
            <a:spcBef>
              <a:spcPct val="0"/>
            </a:spcBef>
            <a:spcAft>
              <a:spcPct val="35000"/>
            </a:spcAft>
          </a:pPr>
          <a:r>
            <a:rPr lang="en-GB" sz="1400" kern="1200" dirty="0"/>
            <a:t>Self-development</a:t>
          </a:r>
        </a:p>
        <a:p>
          <a:pPr lvl="0" algn="ctr" defTabSz="622300">
            <a:lnSpc>
              <a:spcPct val="90000"/>
            </a:lnSpc>
            <a:spcBef>
              <a:spcPct val="0"/>
            </a:spcBef>
            <a:spcAft>
              <a:spcPct val="35000"/>
            </a:spcAft>
          </a:pPr>
          <a:r>
            <a:rPr lang="en-GB" sz="1400" kern="1200" dirty="0"/>
            <a:t>IT</a:t>
          </a:r>
        </a:p>
      </dsp:txBody>
      <dsp:txXfrm rot="16200000">
        <a:off x="1855470" y="2909824"/>
        <a:ext cx="2470497" cy="2470497"/>
      </dsp:txXfrm>
    </dsp:sp>
    <dsp:sp modelId="{CDA74DFB-CB73-064E-B2D8-95EDD70E7AE9}">
      <dsp:nvSpPr>
        <dsp:cNvPr id="0" name=""/>
        <dsp:cNvSpPr/>
      </dsp:nvSpPr>
      <dsp:spPr>
        <a:xfrm>
          <a:off x="3956535" y="2339270"/>
          <a:ext cx="852977" cy="741719"/>
        </a:xfrm>
        <a:prstGeom prst="circularArrow">
          <a:avLst/>
        </a:prstGeom>
        <a:solidFill>
          <a:schemeClr val="accent1">
            <a:tint val="6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7CDDDE42-9EBC-8243-A167-F05D04302F85}">
      <dsp:nvSpPr>
        <dsp:cNvPr id="0" name=""/>
        <dsp:cNvSpPr/>
      </dsp:nvSpPr>
      <dsp:spPr>
        <a:xfrm rot="10800000">
          <a:off x="3956535" y="2624547"/>
          <a:ext cx="852977" cy="741719"/>
        </a:xfrm>
        <a:prstGeom prst="circularArrow">
          <a:avLst/>
        </a:prstGeom>
        <a:solidFill>
          <a:schemeClr val="accent1">
            <a:tint val="6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3DC218B8-A505-A242-8E47-6E1A728E963C}">
      <dsp:nvSpPr>
        <dsp:cNvPr id="0" name=""/>
        <dsp:cNvSpPr/>
      </dsp:nvSpPr>
      <dsp:spPr>
        <a:xfrm>
          <a:off x="2374327" y="2420"/>
          <a:ext cx="1703168" cy="85158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7625" tIns="31750" rIns="47625" bIns="31750" numCol="1" spcCol="1270" anchor="ctr" anchorCtr="0">
          <a:noAutofit/>
        </a:bodyPr>
        <a:lstStyle/>
        <a:p>
          <a:pPr lvl="0" algn="ctr" defTabSz="1111250">
            <a:lnSpc>
              <a:spcPct val="90000"/>
            </a:lnSpc>
            <a:spcBef>
              <a:spcPct val="0"/>
            </a:spcBef>
            <a:spcAft>
              <a:spcPct val="35000"/>
            </a:spcAft>
          </a:pPr>
          <a:r>
            <a:rPr lang="en-GB" sz="2500" kern="1200" dirty="0"/>
            <a:t>Planning</a:t>
          </a:r>
        </a:p>
      </dsp:txBody>
      <dsp:txXfrm>
        <a:off x="2374327" y="2420"/>
        <a:ext cx="1703168" cy="851584"/>
      </dsp:txXfrm>
    </dsp:sp>
    <dsp:sp modelId="{9F528F11-2AC5-0342-B42E-6305F542FAC7}">
      <dsp:nvSpPr>
        <dsp:cNvPr id="0" name=""/>
        <dsp:cNvSpPr/>
      </dsp:nvSpPr>
      <dsp:spPr>
        <a:xfrm>
          <a:off x="2544644" y="854004"/>
          <a:ext cx="170316" cy="638688"/>
        </a:xfrm>
        <a:custGeom>
          <a:avLst/>
          <a:gdLst/>
          <a:ahLst/>
          <a:cxnLst/>
          <a:rect l="0" t="0" r="0" b="0"/>
          <a:pathLst>
            <a:path>
              <a:moveTo>
                <a:pt x="0" y="0"/>
              </a:moveTo>
              <a:lnTo>
                <a:pt x="0" y="638688"/>
              </a:lnTo>
              <a:lnTo>
                <a:pt x="170316" y="63868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383A85E-59CC-5F45-9612-D4281828D009}">
      <dsp:nvSpPr>
        <dsp:cNvPr id="0" name=""/>
        <dsp:cNvSpPr/>
      </dsp:nvSpPr>
      <dsp:spPr>
        <a:xfrm>
          <a:off x="2714960" y="1066900"/>
          <a:ext cx="1362534" cy="85158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0005" tIns="26670" rIns="40005" bIns="26670" numCol="1" spcCol="1270" anchor="ctr" anchorCtr="0">
          <a:noAutofit/>
        </a:bodyPr>
        <a:lstStyle/>
        <a:p>
          <a:pPr lvl="0" algn="ctr" defTabSz="933450">
            <a:lnSpc>
              <a:spcPct val="90000"/>
            </a:lnSpc>
            <a:spcBef>
              <a:spcPct val="0"/>
            </a:spcBef>
            <a:spcAft>
              <a:spcPct val="35000"/>
            </a:spcAft>
          </a:pPr>
          <a:r>
            <a:rPr lang="en-GB" sz="2100" kern="1200" dirty="0"/>
            <a:t>Financial policy</a:t>
          </a:r>
        </a:p>
      </dsp:txBody>
      <dsp:txXfrm>
        <a:off x="2714960" y="1066900"/>
        <a:ext cx="1362534" cy="851584"/>
      </dsp:txXfrm>
    </dsp:sp>
    <dsp:sp modelId="{3317B9CC-281F-574E-AAA5-5E7E498C9474}">
      <dsp:nvSpPr>
        <dsp:cNvPr id="0" name=""/>
        <dsp:cNvSpPr/>
      </dsp:nvSpPr>
      <dsp:spPr>
        <a:xfrm>
          <a:off x="2544644" y="854004"/>
          <a:ext cx="170316" cy="1703168"/>
        </a:xfrm>
        <a:custGeom>
          <a:avLst/>
          <a:gdLst/>
          <a:ahLst/>
          <a:cxnLst/>
          <a:rect l="0" t="0" r="0" b="0"/>
          <a:pathLst>
            <a:path>
              <a:moveTo>
                <a:pt x="0" y="0"/>
              </a:moveTo>
              <a:lnTo>
                <a:pt x="0" y="1703168"/>
              </a:lnTo>
              <a:lnTo>
                <a:pt x="170316" y="170316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5489838B-CA38-3045-A983-E350BDE0E5BD}">
      <dsp:nvSpPr>
        <dsp:cNvPr id="0" name=""/>
        <dsp:cNvSpPr/>
      </dsp:nvSpPr>
      <dsp:spPr>
        <a:xfrm>
          <a:off x="2714960" y="2131380"/>
          <a:ext cx="1362534" cy="85158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0005" tIns="26670" rIns="40005" bIns="26670" numCol="1" spcCol="1270" anchor="ctr" anchorCtr="0">
          <a:noAutofit/>
        </a:bodyPr>
        <a:lstStyle/>
        <a:p>
          <a:pPr lvl="0" algn="ctr" defTabSz="933450">
            <a:lnSpc>
              <a:spcPct val="90000"/>
            </a:lnSpc>
            <a:spcBef>
              <a:spcPct val="0"/>
            </a:spcBef>
            <a:spcAft>
              <a:spcPct val="35000"/>
            </a:spcAft>
          </a:pPr>
          <a:r>
            <a:rPr lang="en-GB" sz="2100" kern="1200" dirty="0"/>
            <a:t>Marketing policy</a:t>
          </a:r>
        </a:p>
      </dsp:txBody>
      <dsp:txXfrm>
        <a:off x="2714960" y="2131380"/>
        <a:ext cx="1362534" cy="851584"/>
      </dsp:txXfrm>
    </dsp:sp>
    <dsp:sp modelId="{EAABB8C5-5612-C34E-B421-8F32479B8D8F}">
      <dsp:nvSpPr>
        <dsp:cNvPr id="0" name=""/>
        <dsp:cNvSpPr/>
      </dsp:nvSpPr>
      <dsp:spPr>
        <a:xfrm>
          <a:off x="2544644" y="854004"/>
          <a:ext cx="170316" cy="2767648"/>
        </a:xfrm>
        <a:custGeom>
          <a:avLst/>
          <a:gdLst/>
          <a:ahLst/>
          <a:cxnLst/>
          <a:rect l="0" t="0" r="0" b="0"/>
          <a:pathLst>
            <a:path>
              <a:moveTo>
                <a:pt x="0" y="0"/>
              </a:moveTo>
              <a:lnTo>
                <a:pt x="0" y="2767648"/>
              </a:lnTo>
              <a:lnTo>
                <a:pt x="170316" y="276764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CAC5924C-2BB4-FB43-A36C-3E4E5EFC0697}">
      <dsp:nvSpPr>
        <dsp:cNvPr id="0" name=""/>
        <dsp:cNvSpPr/>
      </dsp:nvSpPr>
      <dsp:spPr>
        <a:xfrm>
          <a:off x="2714960" y="3195861"/>
          <a:ext cx="1362534" cy="85158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0005" tIns="26670" rIns="40005" bIns="26670" numCol="1" spcCol="1270" anchor="ctr" anchorCtr="0">
          <a:noAutofit/>
        </a:bodyPr>
        <a:lstStyle/>
        <a:p>
          <a:pPr lvl="0" algn="ctr" defTabSz="933450">
            <a:lnSpc>
              <a:spcPct val="90000"/>
            </a:lnSpc>
            <a:spcBef>
              <a:spcPct val="0"/>
            </a:spcBef>
            <a:spcAft>
              <a:spcPct val="35000"/>
            </a:spcAft>
          </a:pPr>
          <a:r>
            <a:rPr lang="en-GB" sz="2100" kern="1200" dirty="0"/>
            <a:t>Catering policy</a:t>
          </a:r>
        </a:p>
      </dsp:txBody>
      <dsp:txXfrm>
        <a:off x="2714960" y="3195861"/>
        <a:ext cx="1362534" cy="851584"/>
      </dsp:txXfrm>
    </dsp:sp>
    <dsp:sp modelId="{0BD3E518-C8A0-A34F-9839-C6450F2A3F81}">
      <dsp:nvSpPr>
        <dsp:cNvPr id="0" name=""/>
        <dsp:cNvSpPr/>
      </dsp:nvSpPr>
      <dsp:spPr>
        <a:xfrm>
          <a:off x="4503287" y="2420"/>
          <a:ext cx="1703168" cy="851584"/>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7625" tIns="31750" rIns="47625" bIns="31750" numCol="1" spcCol="1270" anchor="ctr" anchorCtr="0">
          <a:noAutofit/>
        </a:bodyPr>
        <a:lstStyle/>
        <a:p>
          <a:pPr lvl="0" algn="ctr" defTabSz="1111250">
            <a:lnSpc>
              <a:spcPct val="90000"/>
            </a:lnSpc>
            <a:spcBef>
              <a:spcPct val="0"/>
            </a:spcBef>
            <a:spcAft>
              <a:spcPct val="35000"/>
            </a:spcAft>
          </a:pPr>
          <a:r>
            <a:rPr lang="en-GB" sz="2500" kern="1200" dirty="0"/>
            <a:t>Operational</a:t>
          </a:r>
        </a:p>
      </dsp:txBody>
      <dsp:txXfrm>
        <a:off x="4503287" y="2420"/>
        <a:ext cx="1703168" cy="851584"/>
      </dsp:txXfrm>
    </dsp:sp>
    <dsp:sp modelId="{0B7B60DD-EB9B-1446-9053-516F3C76C085}">
      <dsp:nvSpPr>
        <dsp:cNvPr id="0" name=""/>
        <dsp:cNvSpPr/>
      </dsp:nvSpPr>
      <dsp:spPr>
        <a:xfrm>
          <a:off x="4673604" y="854004"/>
          <a:ext cx="170316" cy="638688"/>
        </a:xfrm>
        <a:custGeom>
          <a:avLst/>
          <a:gdLst/>
          <a:ahLst/>
          <a:cxnLst/>
          <a:rect l="0" t="0" r="0" b="0"/>
          <a:pathLst>
            <a:path>
              <a:moveTo>
                <a:pt x="0" y="0"/>
              </a:moveTo>
              <a:lnTo>
                <a:pt x="0" y="638688"/>
              </a:lnTo>
              <a:lnTo>
                <a:pt x="170316" y="63868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2068FF0D-478E-B446-888F-81CBD51CE11A}">
      <dsp:nvSpPr>
        <dsp:cNvPr id="0" name=""/>
        <dsp:cNvSpPr/>
      </dsp:nvSpPr>
      <dsp:spPr>
        <a:xfrm>
          <a:off x="4843921" y="1066900"/>
          <a:ext cx="1362534" cy="85158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0005" tIns="26670" rIns="40005" bIns="26670" numCol="1" spcCol="1270" anchor="ctr" anchorCtr="0">
          <a:noAutofit/>
        </a:bodyPr>
        <a:lstStyle/>
        <a:p>
          <a:pPr lvl="0" algn="ctr" defTabSz="933450">
            <a:lnSpc>
              <a:spcPct val="90000"/>
            </a:lnSpc>
            <a:spcBef>
              <a:spcPct val="0"/>
            </a:spcBef>
            <a:spcAft>
              <a:spcPct val="35000"/>
            </a:spcAft>
          </a:pPr>
          <a:r>
            <a:rPr lang="en-GB" sz="2100" kern="1200" dirty="0"/>
            <a:t>Purchasing</a:t>
          </a:r>
        </a:p>
      </dsp:txBody>
      <dsp:txXfrm>
        <a:off x="4843921" y="1066900"/>
        <a:ext cx="1362534" cy="851584"/>
      </dsp:txXfrm>
    </dsp:sp>
    <dsp:sp modelId="{AAA1563C-DABB-9D40-B93C-541F7EA866B9}">
      <dsp:nvSpPr>
        <dsp:cNvPr id="0" name=""/>
        <dsp:cNvSpPr/>
      </dsp:nvSpPr>
      <dsp:spPr>
        <a:xfrm>
          <a:off x="4673604" y="854004"/>
          <a:ext cx="170316" cy="1703168"/>
        </a:xfrm>
        <a:custGeom>
          <a:avLst/>
          <a:gdLst/>
          <a:ahLst/>
          <a:cxnLst/>
          <a:rect l="0" t="0" r="0" b="0"/>
          <a:pathLst>
            <a:path>
              <a:moveTo>
                <a:pt x="0" y="0"/>
              </a:moveTo>
              <a:lnTo>
                <a:pt x="0" y="1703168"/>
              </a:lnTo>
              <a:lnTo>
                <a:pt x="170316" y="170316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04A8621-BF14-6A47-B1CE-B30C89ED0BFE}">
      <dsp:nvSpPr>
        <dsp:cNvPr id="0" name=""/>
        <dsp:cNvSpPr/>
      </dsp:nvSpPr>
      <dsp:spPr>
        <a:xfrm>
          <a:off x="4843921" y="2131380"/>
          <a:ext cx="1362534" cy="85158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0005" tIns="26670" rIns="40005" bIns="26670" numCol="1" spcCol="1270" anchor="ctr" anchorCtr="0">
          <a:noAutofit/>
        </a:bodyPr>
        <a:lstStyle/>
        <a:p>
          <a:pPr lvl="0" algn="ctr" defTabSz="933450">
            <a:lnSpc>
              <a:spcPct val="90000"/>
            </a:lnSpc>
            <a:spcBef>
              <a:spcPct val="0"/>
            </a:spcBef>
            <a:spcAft>
              <a:spcPct val="35000"/>
            </a:spcAft>
          </a:pPr>
          <a:r>
            <a:rPr lang="en-GB" sz="2100" kern="1200" dirty="0"/>
            <a:t>Receiving</a:t>
          </a:r>
        </a:p>
      </dsp:txBody>
      <dsp:txXfrm>
        <a:off x="4843921" y="2131380"/>
        <a:ext cx="1362534" cy="851584"/>
      </dsp:txXfrm>
    </dsp:sp>
    <dsp:sp modelId="{DC35773E-505D-2546-A4E8-4FBDE8C302D4}">
      <dsp:nvSpPr>
        <dsp:cNvPr id="0" name=""/>
        <dsp:cNvSpPr/>
      </dsp:nvSpPr>
      <dsp:spPr>
        <a:xfrm>
          <a:off x="4673604" y="854004"/>
          <a:ext cx="170316" cy="2767648"/>
        </a:xfrm>
        <a:custGeom>
          <a:avLst/>
          <a:gdLst/>
          <a:ahLst/>
          <a:cxnLst/>
          <a:rect l="0" t="0" r="0" b="0"/>
          <a:pathLst>
            <a:path>
              <a:moveTo>
                <a:pt x="0" y="0"/>
              </a:moveTo>
              <a:lnTo>
                <a:pt x="0" y="2767648"/>
              </a:lnTo>
              <a:lnTo>
                <a:pt x="170316" y="276764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EF66C012-8F9D-544E-B3AB-BD58C64EE8C6}">
      <dsp:nvSpPr>
        <dsp:cNvPr id="0" name=""/>
        <dsp:cNvSpPr/>
      </dsp:nvSpPr>
      <dsp:spPr>
        <a:xfrm>
          <a:off x="4843921" y="3195861"/>
          <a:ext cx="1362534" cy="85158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0005" tIns="26670" rIns="40005" bIns="26670" numCol="1" spcCol="1270" anchor="ctr" anchorCtr="0">
          <a:noAutofit/>
        </a:bodyPr>
        <a:lstStyle/>
        <a:p>
          <a:pPr lvl="0" algn="ctr" defTabSz="933450">
            <a:lnSpc>
              <a:spcPct val="90000"/>
            </a:lnSpc>
            <a:spcBef>
              <a:spcPct val="0"/>
            </a:spcBef>
            <a:spcAft>
              <a:spcPct val="35000"/>
            </a:spcAft>
          </a:pPr>
          <a:r>
            <a:rPr lang="en-GB" sz="2100" kern="1200" dirty="0"/>
            <a:t>Storing and issuing</a:t>
          </a:r>
        </a:p>
      </dsp:txBody>
      <dsp:txXfrm>
        <a:off x="4843921" y="3195861"/>
        <a:ext cx="1362534" cy="851584"/>
      </dsp:txXfrm>
    </dsp:sp>
    <dsp:sp modelId="{9D9880E0-73C3-9548-94C5-1CA0AC6C63BC}">
      <dsp:nvSpPr>
        <dsp:cNvPr id="0" name=""/>
        <dsp:cNvSpPr/>
      </dsp:nvSpPr>
      <dsp:spPr>
        <a:xfrm>
          <a:off x="4673604" y="854004"/>
          <a:ext cx="170316" cy="3832128"/>
        </a:xfrm>
        <a:custGeom>
          <a:avLst/>
          <a:gdLst/>
          <a:ahLst/>
          <a:cxnLst/>
          <a:rect l="0" t="0" r="0" b="0"/>
          <a:pathLst>
            <a:path>
              <a:moveTo>
                <a:pt x="0" y="0"/>
              </a:moveTo>
              <a:lnTo>
                <a:pt x="0" y="3832128"/>
              </a:lnTo>
              <a:lnTo>
                <a:pt x="170316" y="383212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879253EC-C561-1844-A8CF-5E0B080E41B3}">
      <dsp:nvSpPr>
        <dsp:cNvPr id="0" name=""/>
        <dsp:cNvSpPr/>
      </dsp:nvSpPr>
      <dsp:spPr>
        <a:xfrm>
          <a:off x="4843921" y="4260341"/>
          <a:ext cx="1362534" cy="85158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0005" tIns="26670" rIns="40005" bIns="26670" numCol="1" spcCol="1270" anchor="ctr" anchorCtr="0">
          <a:noAutofit/>
        </a:bodyPr>
        <a:lstStyle/>
        <a:p>
          <a:pPr lvl="0" algn="ctr" defTabSz="933450">
            <a:lnSpc>
              <a:spcPct val="90000"/>
            </a:lnSpc>
            <a:spcBef>
              <a:spcPct val="0"/>
            </a:spcBef>
            <a:spcAft>
              <a:spcPct val="35000"/>
            </a:spcAft>
          </a:pPr>
          <a:r>
            <a:rPr lang="en-GB" sz="2100" kern="1200" dirty="0"/>
            <a:t>Preparing</a:t>
          </a:r>
        </a:p>
      </dsp:txBody>
      <dsp:txXfrm>
        <a:off x="4843921" y="4260341"/>
        <a:ext cx="1362534" cy="851584"/>
      </dsp:txXfrm>
    </dsp:sp>
    <dsp:sp modelId="{1E7D48B9-8D47-1447-836C-1AE9419639C0}">
      <dsp:nvSpPr>
        <dsp:cNvPr id="0" name=""/>
        <dsp:cNvSpPr/>
      </dsp:nvSpPr>
      <dsp:spPr>
        <a:xfrm>
          <a:off x="4673604" y="854004"/>
          <a:ext cx="170316" cy="4896608"/>
        </a:xfrm>
        <a:custGeom>
          <a:avLst/>
          <a:gdLst/>
          <a:ahLst/>
          <a:cxnLst/>
          <a:rect l="0" t="0" r="0" b="0"/>
          <a:pathLst>
            <a:path>
              <a:moveTo>
                <a:pt x="0" y="0"/>
              </a:moveTo>
              <a:lnTo>
                <a:pt x="0" y="4896608"/>
              </a:lnTo>
              <a:lnTo>
                <a:pt x="170316" y="4896608"/>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sp>
    <dsp:sp modelId="{66E4B787-688C-4240-8FE9-8FDA1C0C9587}">
      <dsp:nvSpPr>
        <dsp:cNvPr id="0" name=""/>
        <dsp:cNvSpPr/>
      </dsp:nvSpPr>
      <dsp:spPr>
        <a:xfrm>
          <a:off x="4843921" y="5324821"/>
          <a:ext cx="1362534" cy="851584"/>
        </a:xfrm>
        <a:prstGeom prst="roundRect">
          <a:avLst>
            <a:gd name="adj" fmla="val 1000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40005" tIns="26670" rIns="40005" bIns="26670" numCol="1" spcCol="1270" anchor="ctr" anchorCtr="0">
          <a:noAutofit/>
        </a:bodyPr>
        <a:lstStyle/>
        <a:p>
          <a:pPr lvl="0" algn="ctr" defTabSz="933450">
            <a:lnSpc>
              <a:spcPct val="90000"/>
            </a:lnSpc>
            <a:spcBef>
              <a:spcPct val="0"/>
            </a:spcBef>
            <a:spcAft>
              <a:spcPct val="35000"/>
            </a:spcAft>
          </a:pPr>
          <a:r>
            <a:rPr lang="en-GB" sz="2100" kern="1200" dirty="0"/>
            <a:t>Selling</a:t>
          </a:r>
        </a:p>
      </dsp:txBody>
      <dsp:txXfrm>
        <a:off x="4843921" y="5324821"/>
        <a:ext cx="1362534" cy="851584"/>
      </dsp:txXfrm>
    </dsp:sp>
  </dsp:spTree>
</dsp:drawing>
</file>

<file path=ppt/diagrams/drawing4.xml><?xml version="1.0" encoding="utf-8"?>
<dsp:drawing xmlns:dgm="http://schemas.openxmlformats.org/drawingml/2006/diagram" xmlns:a="http://schemas.openxmlformats.org/drawingml/2006/main" xmlns:dsp="http://schemas.microsoft.com/office/drawing/2008/diagram">
  <dsp:spTree>
    <dsp:nvGrpSpPr>
      <dsp:cNvPr id="0" name=""/>
      <dsp:cNvGrpSpPr/>
    </dsp:nvGrpSpPr>
    <dsp:grpSpPr/>
    <dsp:sp modelId="{CC412C6B-B419-1B47-8753-BF1F1646A88D}">
      <dsp:nvSpPr>
        <dsp:cNvPr id="0" name=""/>
        <dsp:cNvSpPr/>
      </dsp:nvSpPr>
      <dsp:spPr>
        <a:xfrm>
          <a:off x="3750711" y="3541"/>
          <a:ext cx="1112490" cy="1112490"/>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en-GB" sz="1300" kern="1200" dirty="0"/>
            <a:t>Policies </a:t>
          </a:r>
        </a:p>
      </dsp:txBody>
      <dsp:txXfrm>
        <a:off x="3750711" y="3541"/>
        <a:ext cx="1112490" cy="1112490"/>
      </dsp:txXfrm>
    </dsp:sp>
    <dsp:sp modelId="{4BA01CBA-025D-2A45-967A-B807B3333FE0}">
      <dsp:nvSpPr>
        <dsp:cNvPr id="0" name=""/>
        <dsp:cNvSpPr/>
      </dsp:nvSpPr>
      <dsp:spPr>
        <a:xfrm rot="1080000">
          <a:off x="4945168" y="627326"/>
          <a:ext cx="294868" cy="37546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44500">
            <a:lnSpc>
              <a:spcPct val="90000"/>
            </a:lnSpc>
            <a:spcBef>
              <a:spcPct val="0"/>
            </a:spcBef>
            <a:spcAft>
              <a:spcPct val="35000"/>
            </a:spcAft>
          </a:pPr>
          <a:endParaRPr lang="en-GB" sz="1000" kern="1200"/>
        </a:p>
      </dsp:txBody>
      <dsp:txXfrm rot="1080000">
        <a:off x="4945168" y="627326"/>
        <a:ext cx="294868" cy="375465"/>
      </dsp:txXfrm>
    </dsp:sp>
    <dsp:sp modelId="{5742E61D-D238-604A-AFE5-3703CDC0F631}">
      <dsp:nvSpPr>
        <dsp:cNvPr id="0" name=""/>
        <dsp:cNvSpPr/>
      </dsp:nvSpPr>
      <dsp:spPr>
        <a:xfrm>
          <a:off x="5337877" y="519243"/>
          <a:ext cx="1112490" cy="1112490"/>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en-GB" sz="1300" kern="1200" dirty="0"/>
            <a:t>Menu</a:t>
          </a:r>
        </a:p>
      </dsp:txBody>
      <dsp:txXfrm>
        <a:off x="5337877" y="519243"/>
        <a:ext cx="1112490" cy="1112490"/>
      </dsp:txXfrm>
    </dsp:sp>
    <dsp:sp modelId="{8B36DBB4-0FE0-004E-8D8E-D3FCAF313BA2}">
      <dsp:nvSpPr>
        <dsp:cNvPr id="0" name=""/>
        <dsp:cNvSpPr/>
      </dsp:nvSpPr>
      <dsp:spPr>
        <a:xfrm rot="3240000">
          <a:off x="6232244" y="1556066"/>
          <a:ext cx="294868" cy="37546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44500">
            <a:lnSpc>
              <a:spcPct val="90000"/>
            </a:lnSpc>
            <a:spcBef>
              <a:spcPct val="0"/>
            </a:spcBef>
            <a:spcAft>
              <a:spcPct val="35000"/>
            </a:spcAft>
          </a:pPr>
          <a:endParaRPr lang="en-GB" sz="1000" kern="1200"/>
        </a:p>
      </dsp:txBody>
      <dsp:txXfrm rot="3240000">
        <a:off x="6232244" y="1556066"/>
        <a:ext cx="294868" cy="375465"/>
      </dsp:txXfrm>
    </dsp:sp>
    <dsp:sp modelId="{E5B6E506-6580-BC4F-AC0E-229626EADC86}">
      <dsp:nvSpPr>
        <dsp:cNvPr id="0" name=""/>
        <dsp:cNvSpPr/>
      </dsp:nvSpPr>
      <dsp:spPr>
        <a:xfrm>
          <a:off x="6318799" y="1869367"/>
          <a:ext cx="1112490" cy="1112490"/>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en-GB" sz="1300" kern="1200" dirty="0"/>
            <a:t>Volume forecasting</a:t>
          </a:r>
        </a:p>
      </dsp:txBody>
      <dsp:txXfrm>
        <a:off x="6318799" y="1869367"/>
        <a:ext cx="1112490" cy="1112490"/>
      </dsp:txXfrm>
    </dsp:sp>
    <dsp:sp modelId="{E76E5EC3-EAC6-874E-B6A2-E8FD4385E0B6}">
      <dsp:nvSpPr>
        <dsp:cNvPr id="0" name=""/>
        <dsp:cNvSpPr/>
      </dsp:nvSpPr>
      <dsp:spPr>
        <a:xfrm rot="5400000">
          <a:off x="6727611" y="3063956"/>
          <a:ext cx="294868" cy="37546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44500">
            <a:lnSpc>
              <a:spcPct val="90000"/>
            </a:lnSpc>
            <a:spcBef>
              <a:spcPct val="0"/>
            </a:spcBef>
            <a:spcAft>
              <a:spcPct val="35000"/>
            </a:spcAft>
          </a:pPr>
          <a:endParaRPr lang="en-GB" sz="1000" kern="1200"/>
        </a:p>
      </dsp:txBody>
      <dsp:txXfrm rot="5400000">
        <a:off x="6727611" y="3063956"/>
        <a:ext cx="294868" cy="375465"/>
      </dsp:txXfrm>
    </dsp:sp>
    <dsp:sp modelId="{E7F69C86-BB8C-A04C-A8B6-3EE8F6DC1BDB}">
      <dsp:nvSpPr>
        <dsp:cNvPr id="0" name=""/>
        <dsp:cNvSpPr/>
      </dsp:nvSpPr>
      <dsp:spPr>
        <a:xfrm>
          <a:off x="6318799" y="3538212"/>
          <a:ext cx="1112490" cy="1112490"/>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en-GB" sz="1300" kern="1200" dirty="0"/>
            <a:t>Requisition</a:t>
          </a:r>
        </a:p>
      </dsp:txBody>
      <dsp:txXfrm>
        <a:off x="6318799" y="3538212"/>
        <a:ext cx="1112490" cy="1112490"/>
      </dsp:txXfrm>
    </dsp:sp>
    <dsp:sp modelId="{BAAB71D1-6E19-C043-B803-F35D1219DDDF}">
      <dsp:nvSpPr>
        <dsp:cNvPr id="0" name=""/>
        <dsp:cNvSpPr/>
      </dsp:nvSpPr>
      <dsp:spPr>
        <a:xfrm rot="7560000">
          <a:off x="6242055" y="4575035"/>
          <a:ext cx="294868" cy="37546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44500">
            <a:lnSpc>
              <a:spcPct val="90000"/>
            </a:lnSpc>
            <a:spcBef>
              <a:spcPct val="0"/>
            </a:spcBef>
            <a:spcAft>
              <a:spcPct val="35000"/>
            </a:spcAft>
          </a:pPr>
          <a:endParaRPr lang="en-GB" sz="1000" kern="1200"/>
        </a:p>
      </dsp:txBody>
      <dsp:txXfrm rot="7560000">
        <a:off x="6242055" y="4575035"/>
        <a:ext cx="294868" cy="375465"/>
      </dsp:txXfrm>
    </dsp:sp>
    <dsp:sp modelId="{07AE539E-E39B-B04A-964C-54FCB92FD71F}">
      <dsp:nvSpPr>
        <dsp:cNvPr id="0" name=""/>
        <dsp:cNvSpPr/>
      </dsp:nvSpPr>
      <dsp:spPr>
        <a:xfrm>
          <a:off x="5337877" y="4888336"/>
          <a:ext cx="1112490" cy="1112490"/>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en-GB" sz="1300" kern="1200" dirty="0"/>
            <a:t>Purchasing</a:t>
          </a:r>
        </a:p>
      </dsp:txBody>
      <dsp:txXfrm>
        <a:off x="5337877" y="4888336"/>
        <a:ext cx="1112490" cy="1112490"/>
      </dsp:txXfrm>
    </dsp:sp>
    <dsp:sp modelId="{B2DF8127-6DD4-AA48-B561-CE9423C79CF7}">
      <dsp:nvSpPr>
        <dsp:cNvPr id="0" name=""/>
        <dsp:cNvSpPr/>
      </dsp:nvSpPr>
      <dsp:spPr>
        <a:xfrm rot="9720000">
          <a:off x="4961042" y="5512120"/>
          <a:ext cx="294868" cy="37546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44500">
            <a:lnSpc>
              <a:spcPct val="90000"/>
            </a:lnSpc>
            <a:spcBef>
              <a:spcPct val="0"/>
            </a:spcBef>
            <a:spcAft>
              <a:spcPct val="35000"/>
            </a:spcAft>
          </a:pPr>
          <a:endParaRPr lang="en-GB" sz="1000" kern="1200"/>
        </a:p>
      </dsp:txBody>
      <dsp:txXfrm rot="9720000">
        <a:off x="4961042" y="5512120"/>
        <a:ext cx="294868" cy="375465"/>
      </dsp:txXfrm>
    </dsp:sp>
    <dsp:sp modelId="{7B90C88A-8E22-7549-9605-386B4B14C1D7}">
      <dsp:nvSpPr>
        <dsp:cNvPr id="0" name=""/>
        <dsp:cNvSpPr/>
      </dsp:nvSpPr>
      <dsp:spPr>
        <a:xfrm>
          <a:off x="3750711" y="5404038"/>
          <a:ext cx="1112490" cy="1112490"/>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en-GB" sz="1300" kern="1200" dirty="0"/>
            <a:t>Receiving</a:t>
          </a:r>
        </a:p>
      </dsp:txBody>
      <dsp:txXfrm>
        <a:off x="3750711" y="5404038"/>
        <a:ext cx="1112490" cy="1112490"/>
      </dsp:txXfrm>
    </dsp:sp>
    <dsp:sp modelId="{CE8BB5FC-75F2-EF43-A36C-F0285B4B66B5}">
      <dsp:nvSpPr>
        <dsp:cNvPr id="0" name=""/>
        <dsp:cNvSpPr/>
      </dsp:nvSpPr>
      <dsp:spPr>
        <a:xfrm rot="11880000">
          <a:off x="3373876" y="5517278"/>
          <a:ext cx="294868" cy="37546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44500">
            <a:lnSpc>
              <a:spcPct val="90000"/>
            </a:lnSpc>
            <a:spcBef>
              <a:spcPct val="0"/>
            </a:spcBef>
            <a:spcAft>
              <a:spcPct val="35000"/>
            </a:spcAft>
          </a:pPr>
          <a:endParaRPr lang="en-GB" sz="1000" kern="1200"/>
        </a:p>
      </dsp:txBody>
      <dsp:txXfrm rot="11880000">
        <a:off x="3373876" y="5517278"/>
        <a:ext cx="294868" cy="375465"/>
      </dsp:txXfrm>
    </dsp:sp>
    <dsp:sp modelId="{A4EA2BDD-72F4-D343-9444-F2B3961E3F57}">
      <dsp:nvSpPr>
        <dsp:cNvPr id="0" name=""/>
        <dsp:cNvSpPr/>
      </dsp:nvSpPr>
      <dsp:spPr>
        <a:xfrm>
          <a:off x="2163545" y="4888336"/>
          <a:ext cx="1112490" cy="1112490"/>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en-GB" sz="1300" kern="1200" dirty="0"/>
            <a:t>Storing</a:t>
          </a:r>
        </a:p>
      </dsp:txBody>
      <dsp:txXfrm>
        <a:off x="2163545" y="4888336"/>
        <a:ext cx="1112490" cy="1112490"/>
      </dsp:txXfrm>
    </dsp:sp>
    <dsp:sp modelId="{3ACF042A-C280-F646-9504-0AEB4251D494}">
      <dsp:nvSpPr>
        <dsp:cNvPr id="0" name=""/>
        <dsp:cNvSpPr/>
      </dsp:nvSpPr>
      <dsp:spPr>
        <a:xfrm rot="14040000">
          <a:off x="2086800" y="4588538"/>
          <a:ext cx="294868" cy="37546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44500">
            <a:lnSpc>
              <a:spcPct val="90000"/>
            </a:lnSpc>
            <a:spcBef>
              <a:spcPct val="0"/>
            </a:spcBef>
            <a:spcAft>
              <a:spcPct val="35000"/>
            </a:spcAft>
          </a:pPr>
          <a:endParaRPr lang="en-GB" sz="1000" kern="1200"/>
        </a:p>
      </dsp:txBody>
      <dsp:txXfrm rot="14040000">
        <a:off x="2086800" y="4588538"/>
        <a:ext cx="294868" cy="375465"/>
      </dsp:txXfrm>
    </dsp:sp>
    <dsp:sp modelId="{9F8A4CD3-209C-D14A-B3B0-9B98F6118308}">
      <dsp:nvSpPr>
        <dsp:cNvPr id="0" name=""/>
        <dsp:cNvSpPr/>
      </dsp:nvSpPr>
      <dsp:spPr>
        <a:xfrm>
          <a:off x="1182622" y="3538212"/>
          <a:ext cx="1112490" cy="1112490"/>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en-GB" sz="1300" kern="1200" dirty="0"/>
            <a:t>Production</a:t>
          </a:r>
        </a:p>
      </dsp:txBody>
      <dsp:txXfrm>
        <a:off x="1182622" y="3538212"/>
        <a:ext cx="1112490" cy="1112490"/>
      </dsp:txXfrm>
    </dsp:sp>
    <dsp:sp modelId="{EDD9ACFC-21F2-B249-AEC2-F8F111BF2654}">
      <dsp:nvSpPr>
        <dsp:cNvPr id="0" name=""/>
        <dsp:cNvSpPr/>
      </dsp:nvSpPr>
      <dsp:spPr>
        <a:xfrm rot="16200000">
          <a:off x="1591433" y="3080647"/>
          <a:ext cx="294868" cy="37546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44500">
            <a:lnSpc>
              <a:spcPct val="90000"/>
            </a:lnSpc>
            <a:spcBef>
              <a:spcPct val="0"/>
            </a:spcBef>
            <a:spcAft>
              <a:spcPct val="35000"/>
            </a:spcAft>
          </a:pPr>
          <a:endParaRPr lang="en-GB" sz="1000" kern="1200"/>
        </a:p>
      </dsp:txBody>
      <dsp:txXfrm rot="16200000">
        <a:off x="1591433" y="3080647"/>
        <a:ext cx="294868" cy="375465"/>
      </dsp:txXfrm>
    </dsp:sp>
    <dsp:sp modelId="{E185BE89-5E07-8B41-A504-D3EC864B24C9}">
      <dsp:nvSpPr>
        <dsp:cNvPr id="0" name=""/>
        <dsp:cNvSpPr/>
      </dsp:nvSpPr>
      <dsp:spPr>
        <a:xfrm>
          <a:off x="1182622" y="1869367"/>
          <a:ext cx="1112490" cy="1112490"/>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en-GB" sz="1300" kern="1200" dirty="0"/>
            <a:t>Selling</a:t>
          </a:r>
        </a:p>
      </dsp:txBody>
      <dsp:txXfrm>
        <a:off x="1182622" y="1869367"/>
        <a:ext cx="1112490" cy="1112490"/>
      </dsp:txXfrm>
    </dsp:sp>
    <dsp:sp modelId="{DE22E885-AD1A-4648-9CFA-FDBFC72BD758}">
      <dsp:nvSpPr>
        <dsp:cNvPr id="0" name=""/>
        <dsp:cNvSpPr/>
      </dsp:nvSpPr>
      <dsp:spPr>
        <a:xfrm rot="18360000">
          <a:off x="2076989" y="1569569"/>
          <a:ext cx="294868" cy="37546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44500">
            <a:lnSpc>
              <a:spcPct val="90000"/>
            </a:lnSpc>
            <a:spcBef>
              <a:spcPct val="0"/>
            </a:spcBef>
            <a:spcAft>
              <a:spcPct val="35000"/>
            </a:spcAft>
          </a:pPr>
          <a:endParaRPr lang="en-GB" sz="1000" kern="1200"/>
        </a:p>
      </dsp:txBody>
      <dsp:txXfrm rot="18360000">
        <a:off x="2076989" y="1569569"/>
        <a:ext cx="294868" cy="375465"/>
      </dsp:txXfrm>
    </dsp:sp>
    <dsp:sp modelId="{27D89133-A710-6342-9875-6C1DE1BC9D54}">
      <dsp:nvSpPr>
        <dsp:cNvPr id="0" name=""/>
        <dsp:cNvSpPr/>
      </dsp:nvSpPr>
      <dsp:spPr>
        <a:xfrm>
          <a:off x="2163545" y="519243"/>
          <a:ext cx="1112490" cy="1112490"/>
        </a:xfrm>
        <a:prstGeom prst="ellipse">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lvl="0" algn="ctr" defTabSz="577850">
            <a:lnSpc>
              <a:spcPct val="90000"/>
            </a:lnSpc>
            <a:spcBef>
              <a:spcPct val="0"/>
            </a:spcBef>
            <a:spcAft>
              <a:spcPct val="35000"/>
            </a:spcAft>
          </a:pPr>
          <a:r>
            <a:rPr lang="en-GB" sz="1300" kern="1200" dirty="0"/>
            <a:t>Control</a:t>
          </a:r>
        </a:p>
      </dsp:txBody>
      <dsp:txXfrm>
        <a:off x="2163545" y="519243"/>
        <a:ext cx="1112490" cy="1112490"/>
      </dsp:txXfrm>
    </dsp:sp>
    <dsp:sp modelId="{98D78723-C39C-EF4D-9C4A-98257D6EA2AD}">
      <dsp:nvSpPr>
        <dsp:cNvPr id="0" name=""/>
        <dsp:cNvSpPr/>
      </dsp:nvSpPr>
      <dsp:spPr>
        <a:xfrm rot="20520000">
          <a:off x="3358002" y="632483"/>
          <a:ext cx="294868" cy="375465"/>
        </a:xfrm>
        <a:prstGeom prst="rightArrow">
          <a:avLst>
            <a:gd name="adj1" fmla="val 60000"/>
            <a:gd name="adj2" fmla="val 50000"/>
          </a:avLst>
        </a:prstGeom>
        <a:solidFill>
          <a:schemeClr val="accent1">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lvl="0" algn="ctr" defTabSz="444500">
            <a:lnSpc>
              <a:spcPct val="90000"/>
            </a:lnSpc>
            <a:spcBef>
              <a:spcPct val="0"/>
            </a:spcBef>
            <a:spcAft>
              <a:spcPct val="35000"/>
            </a:spcAft>
          </a:pPr>
          <a:endParaRPr lang="en-GB" sz="1000" kern="1200"/>
        </a:p>
      </dsp:txBody>
      <dsp:txXfrm rot="20520000">
        <a:off x="3358002" y="632483"/>
        <a:ext cx="294868" cy="375465"/>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1">
  <dgm:title val=""/>
  <dgm:desc val=""/>
  <dgm:catLst>
    <dgm:cat type="hierarchy" pri="2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hierChild1">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ptType="node" op="equ" val="65"/>
      <dgm:constr type="w" for="des" forName="composite" refType="w"/>
      <dgm:constr type="h" for="des" forName="composite" refType="w" refFor="des" refForName="composite" fact="0.667"/>
      <dgm:constr type="w" for="des" forName="composite2" refType="w" refFor="des" refForName="composite"/>
      <dgm:constr type="h" for="des" forName="composite2" refType="h" refFor="des" refForName="composite"/>
      <dgm:constr type="w" for="des" forName="composite3" refType="w" refFor="des" refForName="composite"/>
      <dgm:constr type="h" for="des" forName="composite3" refType="h" refFor="des" refForName="composite"/>
      <dgm:constr type="w" for="des" forName="composite4" refType="w" refFor="des" refForName="composite"/>
      <dgm:constr type="h" for="des" forName="composite4" refType="h" refFor="des" refForName="composite"/>
      <dgm:constr type="w" for="des" forName="composite5" refType="w" refFor="des" refForName="composite"/>
      <dgm:constr type="h" for="des" forName="composite5" refType="h" refFor="des" refForName="composite"/>
      <dgm:constr type="sibSp" refType="w" refFor="des" refForName="composite" fact="0.1"/>
      <dgm:constr type="sibSp" for="des" forName="hierChild2" refType="sibSp"/>
      <dgm:constr type="sibSp" for="des" forName="hierChild3" refType="sibSp"/>
      <dgm:constr type="sibSp" for="des" forName="hierChild4" refType="sibSp"/>
      <dgm:constr type="sibSp" for="des" forName="hierChild5" refType="sibSp"/>
      <dgm:constr type="sibSp" for="des" forName="hierChild6" refType="sibSp"/>
      <dgm:constr type="sp" for="des" forName="hierRoot1" refType="h" refFor="des" refForName="composite" fact="0.25"/>
      <dgm:constr type="sp" for="des" forName="hierRoot2" refType="sp" refFor="des" refForName="hierRoot1"/>
      <dgm:constr type="sp" for="des" forName="hierRoot3" refType="sp" refFor="des" refForName="hierRoot1"/>
      <dgm:constr type="sp" for="des" forName="hierRoot4" refType="sp" refFor="des" refForName="hierRoot1"/>
      <dgm:constr type="sp" for="des" forName="hierRoot5" refType="sp" refFor="des" refForName="hierRoot1"/>
    </dgm:constrLst>
    <dgm:ruleLst/>
    <dgm:forEach name="Name3" axis="ch">
      <dgm:forEach name="Name4" axis="self" ptType="node">
        <dgm:layoutNode name="hierRoot1">
          <dgm:alg type="hierRoot"/>
          <dgm:shape xmlns:r="http://schemas.openxmlformats.org/officeDocument/2006/relationships" r:blip="">
            <dgm:adjLst/>
          </dgm:shape>
          <dgm:presOf/>
          <dgm:constrLst>
            <dgm:constr type="bendDist" for="des" ptType="parTrans" refType="sp" fact="0.5"/>
          </dgm:constrLst>
          <dgm:ruleLst/>
          <dgm:layoutNode name="composite">
            <dgm:alg type="composite"/>
            <dgm:shape xmlns:r="http://schemas.openxmlformats.org/officeDocument/2006/relationships" r:blip="">
              <dgm:adjLst/>
            </dgm:shape>
            <dgm:presOf/>
            <dgm:constrLst>
              <dgm:constr type="w" for="ch" forName="background" refType="w" fact="0.9"/>
              <dgm:constr type="h" for="ch" forName="background" refType="w" refFor="ch" refForName="background" fact="0.635"/>
              <dgm:constr type="t" for="ch" forName="background"/>
              <dgm:constr type="l" for="ch" forName="background"/>
              <dgm:constr type="w" for="ch" forName="text" refType="w" fact="0.9"/>
              <dgm:constr type="h" for="ch" forName="text" refType="w" refFor="ch" refForName="text" fact="0.635"/>
              <dgm:constr type="t" for="ch" forName="text" refType="w" fact="0.095"/>
              <dgm:constr type="l" for="ch" forName="text" refType="w" fact="0.1"/>
            </dgm:constrLst>
            <dgm:ruleLst/>
            <dgm:layoutNode name="background" styleLbl="node0" moveWith="text">
              <dgm:alg type="sp"/>
              <dgm:shape xmlns:r="http://schemas.openxmlformats.org/officeDocument/2006/relationships" type="roundRect" r:blip="">
                <dgm:adjLst>
                  <dgm:adj idx="1" val="0.1"/>
                </dgm:adjLst>
              </dgm:shape>
              <dgm:presOf/>
              <dgm:constrLst/>
              <dgm:ruleLst/>
            </dgm:layoutNode>
            <dgm:layoutNode name="text" styleLbl="fgAcc0">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2">
            <dgm:choose name="Name5">
              <dgm:if name="Name6" func="var" arg="dir" op="equ" val="norm">
                <dgm:alg type="hierChild">
                  <dgm:param type="linDir" val="fromL"/>
                </dgm:alg>
              </dgm:if>
              <dgm:else name="Name7">
                <dgm:alg type="hierChild">
                  <dgm:param type="linDir" val="fromR"/>
                </dgm:alg>
              </dgm:else>
            </dgm:choose>
            <dgm:shape xmlns:r="http://schemas.openxmlformats.org/officeDocument/2006/relationships" r:blip="">
              <dgm:adjLst/>
            </dgm:shape>
            <dgm:presOf/>
            <dgm:constrLst/>
            <dgm:ruleLst/>
            <dgm:forEach name="Name8" axis="ch">
              <dgm:forEach name="Name9" axis="self" ptType="parTrans" cnt="1">
                <dgm:layoutNode name="Name10">
                  <dgm:alg type="conn">
                    <dgm:param type="dim" val="1D"/>
                    <dgm:param type="endSty" val="noArr"/>
                    <dgm:param type="connRout" val="bend"/>
                    <dgm:param type="bendPt" val="end"/>
                    <dgm:param type="begPts" val="bCtr"/>
                    <dgm:param type="endPts" val="tCtr"/>
                    <dgm:param type="srcNode" val="background"/>
                    <dgm:param type="dstNode" val="background2"/>
                  </dgm:alg>
                  <dgm:shape xmlns:r="http://schemas.openxmlformats.org/officeDocument/2006/relationships" type="conn" r:blip="" zOrderOff="-999">
                    <dgm:adjLst/>
                  </dgm:shape>
                  <dgm:presOf axis="self"/>
                  <dgm:constrLst>
                    <dgm:constr type="begPad"/>
                    <dgm:constr type="endPad"/>
                  </dgm:constrLst>
                  <dgm:ruleLst/>
                </dgm:layoutNode>
              </dgm:forEach>
              <dgm:forEach name="Name11" axis="self" ptType="node">
                <dgm:layoutNode name="hierRoot2">
                  <dgm:alg type="hierRoot"/>
                  <dgm:shape xmlns:r="http://schemas.openxmlformats.org/officeDocument/2006/relationships" r:blip="">
                    <dgm:adjLst/>
                  </dgm:shape>
                  <dgm:presOf/>
                  <dgm:constrLst>
                    <dgm:constr type="bendDist" for="des" ptType="parTrans" refType="sp" fact="0.5"/>
                  </dgm:constrLst>
                  <dgm:ruleLst/>
                  <dgm:layoutNode name="composite2">
                    <dgm:alg type="composite"/>
                    <dgm:shape xmlns:r="http://schemas.openxmlformats.org/officeDocument/2006/relationships" r:blip="">
                      <dgm:adjLst/>
                    </dgm:shape>
                    <dgm:presOf/>
                    <dgm:constrLst>
                      <dgm:constr type="w" for="ch" forName="background2" refType="w" fact="0.9"/>
                      <dgm:constr type="h" for="ch" forName="background2" refType="w" refFor="ch" refForName="background2" fact="0.635"/>
                      <dgm:constr type="t" for="ch" forName="background2"/>
                      <dgm:constr type="l" for="ch" forName="background2"/>
                      <dgm:constr type="w" for="ch" forName="text2" refType="w" fact="0.9"/>
                      <dgm:constr type="h" for="ch" forName="text2" refType="w" refFor="ch" refForName="text2" fact="0.635"/>
                      <dgm:constr type="t" for="ch" forName="text2" refType="w" fact="0.095"/>
                      <dgm:constr type="l" for="ch" forName="text2" refType="w" fact="0.1"/>
                    </dgm:constrLst>
                    <dgm:ruleLst/>
                    <dgm:layoutNode name="background2" moveWith="text2">
                      <dgm:alg type="sp"/>
                      <dgm:shape xmlns:r="http://schemas.openxmlformats.org/officeDocument/2006/relationships" type="roundRect" r:blip="">
                        <dgm:adjLst>
                          <dgm:adj idx="1" val="0.1"/>
                        </dgm:adjLst>
                      </dgm:shape>
                      <dgm:presOf/>
                      <dgm:constrLst/>
                      <dgm:ruleLst/>
                    </dgm:layoutNode>
                    <dgm:layoutNode name="text2" styleLbl="fgAcc2">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3">
                    <dgm:choose name="Name12">
                      <dgm:if name="Name13" func="var" arg="dir" op="equ" val="norm">
                        <dgm:alg type="hierChild">
                          <dgm:param type="linDir" val="fromL"/>
                        </dgm:alg>
                      </dgm:if>
                      <dgm:else name="Name14">
                        <dgm:alg type="hierChild">
                          <dgm:param type="linDir" val="fromR"/>
                        </dgm:alg>
                      </dgm:else>
                    </dgm:choose>
                    <dgm:shape xmlns:r="http://schemas.openxmlformats.org/officeDocument/2006/relationships" r:blip="">
                      <dgm:adjLst/>
                    </dgm:shape>
                    <dgm:presOf/>
                    <dgm:constrLst/>
                    <dgm:ruleLst/>
                    <dgm:forEach name="Name15" axis="ch">
                      <dgm:forEach name="Name16" axis="self" ptType="parTrans" cnt="1">
                        <dgm:layoutNode name="Name17">
                          <dgm:alg type="conn">
                            <dgm:param type="dim" val="1D"/>
                            <dgm:param type="endSty" val="noArr"/>
                            <dgm:param type="connRout" val="bend"/>
                            <dgm:param type="bendPt" val="end"/>
                            <dgm:param type="begPts" val="bCtr"/>
                            <dgm:param type="endPts" val="tCtr"/>
                            <dgm:param type="srcNode" val="background2"/>
                            <dgm:param type="dstNode" val="background3"/>
                          </dgm:alg>
                          <dgm:shape xmlns:r="http://schemas.openxmlformats.org/officeDocument/2006/relationships" type="conn" r:blip="" zOrderOff="-999">
                            <dgm:adjLst/>
                          </dgm:shape>
                          <dgm:presOf axis="self"/>
                          <dgm:constrLst>
                            <dgm:constr type="begPad"/>
                            <dgm:constr type="endPad"/>
                          </dgm:constrLst>
                          <dgm:ruleLst/>
                        </dgm:layoutNode>
                      </dgm:forEach>
                      <dgm:forEach name="Name18" axis="self" ptType="node">
                        <dgm:layoutNode name="hierRoot3">
                          <dgm:alg type="hierRoot"/>
                          <dgm:shape xmlns:r="http://schemas.openxmlformats.org/officeDocument/2006/relationships" r:blip="">
                            <dgm:adjLst/>
                          </dgm:shape>
                          <dgm:presOf/>
                          <dgm:constrLst>
                            <dgm:constr type="bendDist" for="des" ptType="parTrans" refType="sp" fact="0.5"/>
                          </dgm:constrLst>
                          <dgm:ruleLst/>
                          <dgm:layoutNode name="composite3">
                            <dgm:alg type="composite"/>
                            <dgm:shape xmlns:r="http://schemas.openxmlformats.org/officeDocument/2006/relationships" r:blip="">
                              <dgm:adjLst/>
                            </dgm:shape>
                            <dgm:presOf/>
                            <dgm:constrLst>
                              <dgm:constr type="w" for="ch" forName="background3" refType="w" fact="0.9"/>
                              <dgm:constr type="h" for="ch" forName="background3" refType="w" refFor="ch" refForName="background3" fact="0.635"/>
                              <dgm:constr type="t" for="ch" forName="background3"/>
                              <dgm:constr type="l" for="ch" forName="background3"/>
                              <dgm:constr type="w" for="ch" forName="text3" refType="w" fact="0.9"/>
                              <dgm:constr type="h" for="ch" forName="text3" refType="w" refFor="ch" refForName="text3" fact="0.635"/>
                              <dgm:constr type="t" for="ch" forName="text3" refType="w" fact="0.095"/>
                              <dgm:constr type="l" for="ch" forName="text3" refType="w" fact="0.1"/>
                            </dgm:constrLst>
                            <dgm:ruleLst/>
                            <dgm:layoutNode name="background3" moveWith="text3">
                              <dgm:alg type="sp"/>
                              <dgm:shape xmlns:r="http://schemas.openxmlformats.org/officeDocument/2006/relationships" type="roundRect" r:blip="">
                                <dgm:adjLst>
                                  <dgm:adj idx="1" val="0.1"/>
                                </dgm:adjLst>
                              </dgm:shape>
                              <dgm:presOf/>
                              <dgm:constrLst/>
                              <dgm:ruleLst/>
                            </dgm:layoutNode>
                            <dgm:layoutNode name="text3" styleLbl="fgAcc3">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4">
                            <dgm:choose name="Name19">
                              <dgm:if name="Name20" func="var" arg="dir" op="equ" val="norm">
                                <dgm:alg type="hierChild">
                                  <dgm:param type="linDir" val="fromL"/>
                                </dgm:alg>
                              </dgm:if>
                              <dgm:else name="Name21">
                                <dgm:alg type="hierChild">
                                  <dgm:param type="linDir" val="fromR"/>
                                </dgm:alg>
                              </dgm:else>
                            </dgm:choose>
                            <dgm:shape xmlns:r="http://schemas.openxmlformats.org/officeDocument/2006/relationships" r:blip="">
                              <dgm:adjLst/>
                            </dgm:shape>
                            <dgm:presOf/>
                            <dgm:constrLst/>
                            <dgm:ruleLst/>
                            <dgm:forEach name="repeat" axis="ch">
                              <dgm:forEach name="Name22" axis="self" ptType="parTrans" cnt="1">
                                <dgm:layoutNode name="Name23">
                                  <dgm:choose name="Name24">
                                    <dgm:if name="Name25" axis="self" func="depth" op="lte" val="4">
                                      <dgm:alg type="conn">
                                        <dgm:param type="dim" val="1D"/>
                                        <dgm:param type="endSty" val="noArr"/>
                                        <dgm:param type="connRout" val="bend"/>
                                        <dgm:param type="bendPt" val="end"/>
                                        <dgm:param type="begPts" val="bCtr"/>
                                        <dgm:param type="endPts" val="tCtr"/>
                                        <dgm:param type="srcNode" val="background3"/>
                                        <dgm:param type="dstNode" val="background4"/>
                                      </dgm:alg>
                                    </dgm:if>
                                    <dgm:else name="Name26">
                                      <dgm:alg type="conn">
                                        <dgm:param type="dim" val="1D"/>
                                        <dgm:param type="endSty" val="noArr"/>
                                        <dgm:param type="connRout" val="bend"/>
                                        <dgm:param type="bendPt" val="end"/>
                                        <dgm:param type="begPts" val="bCtr"/>
                                        <dgm:param type="endPts" val="tCtr"/>
                                        <dgm:param type="srcNode" val="background4"/>
                                        <dgm:param type="dstNode" val="background4"/>
                                      </dgm:alg>
                                    </dgm:else>
                                  </dgm:choose>
                                  <dgm:shape xmlns:r="http://schemas.openxmlformats.org/officeDocument/2006/relationships" type="conn" r:blip="" zOrderOff="-999">
                                    <dgm:adjLst/>
                                  </dgm:shape>
                                  <dgm:presOf axis="self"/>
                                  <dgm:constrLst>
                                    <dgm:constr type="begPad"/>
                                    <dgm:constr type="endPad"/>
                                  </dgm:constrLst>
                                  <dgm:ruleLst/>
                                </dgm:layoutNode>
                              </dgm:forEach>
                              <dgm:forEach name="Name27" axis="self" ptType="node">
                                <dgm:layoutNode name="hierRoot4">
                                  <dgm:alg type="hierRoot"/>
                                  <dgm:shape xmlns:r="http://schemas.openxmlformats.org/officeDocument/2006/relationships" r:blip="">
                                    <dgm:adjLst/>
                                  </dgm:shape>
                                  <dgm:presOf/>
                                  <dgm:constrLst>
                                    <dgm:constr type="bendDist" for="des" ptType="parTrans" refType="sp" fact="0.5"/>
                                  </dgm:constrLst>
                                  <dgm:ruleLst/>
                                  <dgm:layoutNode name="composite4">
                                    <dgm:alg type="composite"/>
                                    <dgm:shape xmlns:r="http://schemas.openxmlformats.org/officeDocument/2006/relationships" r:blip="">
                                      <dgm:adjLst/>
                                    </dgm:shape>
                                    <dgm:presOf/>
                                    <dgm:constrLst>
                                      <dgm:constr type="w" for="ch" forName="background4" refType="w" fact="0.9"/>
                                      <dgm:constr type="h" for="ch" forName="background4" refType="w" refFor="ch" refForName="background4" fact="0.635"/>
                                      <dgm:constr type="t" for="ch" forName="background4"/>
                                      <dgm:constr type="l" for="ch" forName="background4"/>
                                      <dgm:constr type="w" for="ch" forName="text4" refType="w" fact="0.9"/>
                                      <dgm:constr type="h" for="ch" forName="text4" refType="w" refFor="ch" refForName="text4" fact="0.635"/>
                                      <dgm:constr type="t" for="ch" forName="text4" refType="w" fact="0.095"/>
                                      <dgm:constr type="l" for="ch" forName="text4" refType="w" fact="0.1"/>
                                    </dgm:constrLst>
                                    <dgm:ruleLst/>
                                    <dgm:layoutNode name="background4" moveWith="text4">
                                      <dgm:alg type="sp"/>
                                      <dgm:shape xmlns:r="http://schemas.openxmlformats.org/officeDocument/2006/relationships" type="roundRect" r:blip="">
                                        <dgm:adjLst>
                                          <dgm:adj idx="1" val="0.1"/>
                                        </dgm:adjLst>
                                      </dgm:shape>
                                      <dgm:presOf/>
                                      <dgm:constrLst/>
                                      <dgm:ruleLst/>
                                    </dgm:layoutNode>
                                    <dgm:layoutNode name="text4" styleLbl="fgAcc4">
                                      <dgm:varLst>
                                        <dgm:chPref val="3"/>
                                      </dgm:varLst>
                                      <dgm:alg type="tx"/>
                                      <dgm:shape xmlns:r="http://schemas.openxmlformats.org/officeDocument/2006/relationships" type="roundRect" r:blip="">
                                        <dgm:adjLst>
                                          <dgm:adj idx="1" val="0.1"/>
                                        </dgm:adjLst>
                                      </dgm:shape>
                                      <dgm:presOf axis="self"/>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layoutNode name="hierChild5">
                                    <dgm:choose name="Name28">
                                      <dgm:if name="Name29" func="var" arg="dir" op="equ" val="norm">
                                        <dgm:alg type="hierChild">
                                          <dgm:param type="linDir" val="fromL"/>
                                        </dgm:alg>
                                      </dgm:if>
                                      <dgm:else name="Name30">
                                        <dgm:alg type="hierChild">
                                          <dgm:param type="linDir" val="fromR"/>
                                        </dgm:alg>
                                      </dgm:else>
                                    </dgm:choose>
                                    <dgm:shape xmlns:r="http://schemas.openxmlformats.org/officeDocument/2006/relationships" r:blip="">
                                      <dgm:adjLst/>
                                    </dgm:shape>
                                    <dgm:presOf/>
                                    <dgm:constrLst/>
                                    <dgm:ruleLst/>
                                    <dgm:forEach name="Name31" ref="repeat"/>
                                  </dgm:layoutNode>
                                </dgm:layoutNode>
                              </dgm:forEach>
                            </dgm:forEach>
                          </dgm:layoutNode>
                        </dgm:layoutNode>
                      </dgm:forEach>
                    </dgm:forEach>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ycle4#1">
  <dgm:title val=""/>
  <dgm:desc val=""/>
  <dgm:catLst>
    <dgm:cat type="relationship" pri="26000"/>
    <dgm:cat type="cycle" pri="13000"/>
    <dgm:cat type="matrix" pri="4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 modelId="4">
          <dgm:prSet phldr="1"/>
        </dgm:pt>
        <dgm:pt modelId="41">
          <dgm:prSet phldr="1"/>
        </dgm:pt>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ampData>
  <dgm:style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cycleMatrixDiagram">
    <dgm:varLst>
      <dgm:chMax val="1"/>
      <dgm:dir/>
      <dgm:animLvl val="lvl"/>
      <dgm:resizeHandles val="exact"/>
    </dgm:varLst>
    <dgm:alg type="composite">
      <dgm:param type="ar" val="1.3"/>
    </dgm:alg>
    <dgm:shape xmlns:r="http://schemas.openxmlformats.org/officeDocument/2006/relationships" r:blip="">
      <dgm:adjLst/>
    </dgm:shape>
    <dgm:presOf/>
    <dgm:constrLst>
      <dgm:constr type="w" for="ch" forName="children" refType="w"/>
      <dgm:constr type="h" for="ch" forName="children" refType="w" refFor="ch" refForName="children" fact="0.77"/>
      <dgm:constr type="ctrX" for="ch" forName="children" refType="w" fact="0.5"/>
      <dgm:constr type="ctrY" for="ch" forName="children" refType="h" fact="0.5"/>
      <dgm:constr type="w" for="ch" forName="circle" refType="w"/>
      <dgm:constr type="h" for="ch" forName="circle" refType="h"/>
      <dgm:constr type="ctrX" for="ch" forName="circle" refType="w" fact="0.5"/>
      <dgm:constr type="ctrY" for="ch" forName="circle" refType="h" fact="0.5"/>
      <dgm:constr type="w" for="ch" forName="center1" refType="w" fact="0.115"/>
      <dgm:constr type="h" for="ch" forName="center1" refType="w" fact="0.1"/>
      <dgm:constr type="ctrX" for="ch" forName="center1" refType="w" fact="0.5"/>
      <dgm:constr type="ctrY" for="ch" forName="center1" refType="h" fact="0.475"/>
      <dgm:constr type="w" for="ch" forName="center2" refType="w" fact="0.115"/>
      <dgm:constr type="h" for="ch" forName="center2" refType="w" fact="0.1"/>
      <dgm:constr type="ctrX" for="ch" forName="center2" refType="w" fact="0.5"/>
      <dgm:constr type="ctrY" for="ch" forName="center2" refType="h" fact="0.525"/>
    </dgm:constrLst>
    <dgm:ruleLst/>
    <dgm:choose name="Name0">
      <dgm:if name="Name1" axis="ch" ptType="node" func="cnt" op="gte" val="1">
        <dgm:layoutNode name="children">
          <dgm:alg type="composite">
            <dgm:param type="ar" val="1.3"/>
          </dgm:alg>
          <dgm:shape xmlns:r="http://schemas.openxmlformats.org/officeDocument/2006/relationships" r:blip="">
            <dgm:adjLst/>
          </dgm:shape>
          <dgm:presOf/>
          <dgm:choose name="Name2">
            <dgm:if name="Name3" func="var" arg="dir" op="equ" val="norm">
              <dgm:constrLst>
                <dgm:constr type="primFontSz" for="des" ptType="node" op="equ" val="65"/>
                <dgm:constr type="w" for="ch" forName="child1group" refType="w" fact="0.38"/>
                <dgm:constr type="h" for="ch" forName="child1group" refType="h" fact="0.32"/>
                <dgm:constr type="t" for="ch" forName="child1group"/>
                <dgm:constr type="l" for="ch" forName="child1group"/>
                <dgm:constr type="w" for="ch" forName="child2group" refType="w" fact="0.38"/>
                <dgm:constr type="h" for="ch" forName="child2group" refType="h" fact="0.32"/>
                <dgm:constr type="t" for="ch" forName="child2group"/>
                <dgm:constr type="r" for="ch" forName="child2group" refType="w"/>
                <dgm:constr type="w" for="ch" forName="child3group" refType="w" fact="0.38"/>
                <dgm:constr type="h" for="ch" forName="child3group" refType="h" fact="0.32"/>
                <dgm:constr type="b" for="ch" forName="child3group" refType="h"/>
                <dgm:constr type="r" for="ch" forName="child3group" refType="w"/>
                <dgm:constr type="w" for="ch" forName="child4group" refType="w" fact="0.38"/>
                <dgm:constr type="h" for="ch" forName="child4group" refType="h" fact="0.32"/>
                <dgm:constr type="b" for="ch" forName="child4group" refType="h"/>
                <dgm:constr type="l" for="ch" forName="child4group"/>
              </dgm:constrLst>
            </dgm:if>
            <dgm:else name="Name4">
              <dgm:constrLst>
                <dgm:constr type="primFontSz" for="des" ptType="node" op="equ" val="65"/>
                <dgm:constr type="w" for="ch" forName="child1group" refType="w" fact="0.38"/>
                <dgm:constr type="h" for="ch" forName="child1group" refType="h" fact="0.32"/>
                <dgm:constr type="t" for="ch" forName="child1group"/>
                <dgm:constr type="r" for="ch" forName="child1group" refType="w"/>
                <dgm:constr type="w" for="ch" forName="child2group" refType="w" fact="0.38"/>
                <dgm:constr type="h" for="ch" forName="child2group" refType="h" fact="0.32"/>
                <dgm:constr type="t" for="ch" forName="child2group"/>
                <dgm:constr type="l" for="ch" forName="child2group"/>
                <dgm:constr type="w" for="ch" forName="child3group" refType="w" fact="0.38"/>
                <dgm:constr type="h" for="ch" forName="child3group" refType="h" fact="0.32"/>
                <dgm:constr type="b" for="ch" forName="child3group" refType="h"/>
                <dgm:constr type="l" for="ch" forName="child3group"/>
                <dgm:constr type="w" for="ch" forName="child4group" refType="w" fact="0.38"/>
                <dgm:constr type="h" for="ch" forName="child4group" refType="h" fact="0.32"/>
                <dgm:constr type="b" for="ch" forName="child4group" refType="h"/>
                <dgm:constr type="r" for="ch" forName="child4group" refType="w"/>
              </dgm:constrLst>
            </dgm:else>
          </dgm:choose>
          <dgm:ruleLst/>
          <dgm:choose name="Name5">
            <dgm:if name="Name6" axis="ch ch" ptType="node node" st="1 1" cnt="1 0" func="cnt" op="gte" val="1">
              <dgm:layoutNode name="child1group">
                <dgm:alg type="composite">
                  <dgm:param type="horzAlign" val="none"/>
                  <dgm:param type="vertAlign" val="none"/>
                </dgm:alg>
                <dgm:shape xmlns:r="http://schemas.openxmlformats.org/officeDocument/2006/relationships" r:blip="">
                  <dgm:adjLst/>
                </dgm:shape>
                <dgm:presOf/>
                <dgm:choose name="Name7">
                  <dgm:if name="Name8" func="var" arg="dir" op="equ" val="norm">
                    <dgm:constrLst>
                      <dgm:constr type="w" for="ch" forName="child1" refType="w"/>
                      <dgm:constr type="h" for="ch" forName="child1" refType="h"/>
                      <dgm:constr type="t" for="ch" forName="child1"/>
                      <dgm:constr type="l" for="ch" forName="child1"/>
                      <dgm:constr type="w" for="ch" forName="child1Text" refType="w" fact="0.7"/>
                      <dgm:constr type="h" for="ch" forName="child1Text" refType="h" fact="0.75"/>
                      <dgm:constr type="t" for="ch" forName="child1Text"/>
                      <dgm:constr type="l" for="ch" forName="child1Text"/>
                    </dgm:constrLst>
                  </dgm:if>
                  <dgm:else name="Name9">
                    <dgm:constrLst>
                      <dgm:constr type="w" for="ch" forName="child1" refType="w"/>
                      <dgm:constr type="h" for="ch" forName="child1" refType="h"/>
                      <dgm:constr type="t" for="ch" forName="child1"/>
                      <dgm:constr type="r" for="ch" forName="child1" refType="w"/>
                      <dgm:constr type="w" for="ch" forName="child1Text" refType="w" fact="0.7"/>
                      <dgm:constr type="h" for="ch" forName="child1Text" refType="h" fact="0.75"/>
                      <dgm:constr type="t" for="ch" forName="child1Text"/>
                      <dgm:constr type="r" for="ch" forName="child1Text" refType="w"/>
                    </dgm:constrLst>
                  </dgm:else>
                </dgm:choose>
                <dgm:ruleLst/>
                <dgm:layoutNode name="child1" styleLbl="bgAcc1">
                  <dgm:alg type="sp"/>
                  <dgm:shape xmlns:r="http://schemas.openxmlformats.org/officeDocument/2006/relationships" type="roundRect" r:blip="" zOrderOff="-2">
                    <dgm:adjLst>
                      <dgm:adj idx="1" val="0.1"/>
                    </dgm:adjLst>
                  </dgm:shape>
                  <dgm:presOf axis="ch des" ptType="node node" st="1 1" cnt="1 0"/>
                  <dgm:constrLst/>
                  <dgm:ruleLst/>
                </dgm:layoutNode>
                <dgm:layoutNode name="child1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1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0"/>
          </dgm:choose>
          <dgm:choose name="Name11">
            <dgm:if name="Name12" axis="ch ch" ptType="node node" st="2 1" cnt="1 0" func="cnt" op="gte" val="1">
              <dgm:layoutNode name="child2group">
                <dgm:alg type="composite">
                  <dgm:param type="horzAlign" val="none"/>
                  <dgm:param type="vertAlign" val="none"/>
                </dgm:alg>
                <dgm:shape xmlns:r="http://schemas.openxmlformats.org/officeDocument/2006/relationships" r:blip="">
                  <dgm:adjLst/>
                </dgm:shape>
                <dgm:choose name="Name13">
                  <dgm:if name="Name14" func="var" arg="dir" op="equ" val="norm">
                    <dgm:constrLst>
                      <dgm:constr type="w" for="ch" forName="child2" refType="w"/>
                      <dgm:constr type="h" for="ch" forName="child2" refType="h"/>
                      <dgm:constr type="t" for="ch" forName="child2"/>
                      <dgm:constr type="r" for="ch" forName="child2" refType="w"/>
                      <dgm:constr type="w" for="ch" forName="child2Text" refType="w" fact="0.7"/>
                      <dgm:constr type="h" for="ch" forName="child2Text" refType="h" fact="0.75"/>
                      <dgm:constr type="t" for="ch" forName="child2Text"/>
                      <dgm:constr type="r" for="ch" forName="child2Text" refType="w"/>
                    </dgm:constrLst>
                  </dgm:if>
                  <dgm:else name="Name15">
                    <dgm:constrLst>
                      <dgm:constr type="w" for="ch" forName="child2" refType="w"/>
                      <dgm:constr type="h" for="ch" forName="child2" refType="h"/>
                      <dgm:constr type="t" for="ch" forName="child2"/>
                      <dgm:constr type="l" for="ch" forName="child2"/>
                      <dgm:constr type="w" for="ch" forName="child2Text" refType="w" fact="0.7"/>
                      <dgm:constr type="h" for="ch" forName="child2Text" refType="h" fact="0.75"/>
                      <dgm:constr type="t" for="ch" forName="child2Text"/>
                      <dgm:constr type="l" for="ch" forName="child2Text"/>
                    </dgm:constrLst>
                  </dgm:else>
                </dgm:choose>
                <dgm:ruleLst/>
                <dgm:layoutNode name="child2" styleLbl="bgAcc1">
                  <dgm:alg type="sp"/>
                  <dgm:shape xmlns:r="http://schemas.openxmlformats.org/officeDocument/2006/relationships" type="roundRect" r:blip="" zOrderOff="-2">
                    <dgm:adjLst>
                      <dgm:adj idx="1" val="0.1"/>
                    </dgm:adjLst>
                  </dgm:shape>
                  <dgm:presOf axis="ch des" ptType="node node" st="2 1" cnt="1 0"/>
                  <dgm:constrLst/>
                  <dgm:ruleLst/>
                </dgm:layoutNode>
                <dgm:layoutNode name="child2Text" styleLbl="bgAcc1">
                  <dgm:varLst>
                    <dgm:bulletEnabled val="1"/>
                  </dgm:varLst>
                  <dgm:alg type="tx">
                    <dgm:param type="stBulletLvl" val="1"/>
                  </dgm:alg>
                  <dgm:shape xmlns:r="http://schemas.openxmlformats.org/officeDocument/2006/relationships" type="roundRect" r:blip="" zOrderOff="-2" hideGeom="1">
                    <dgm:adjLst>
                      <dgm:adj idx="1" val="0.1"/>
                    </dgm:adjLst>
                  </dgm:shape>
                  <dgm:presOf axis="ch des" ptType="node node" st="2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16"/>
          </dgm:choose>
          <dgm:choose name="Name17">
            <dgm:if name="Name18" axis="ch ch" ptType="node node" st="3 1" cnt="1 0" func="cnt" op="gte" val="1">
              <dgm:layoutNode name="child3group">
                <dgm:alg type="composite">
                  <dgm:param type="horzAlign" val="none"/>
                  <dgm:param type="vertAlign" val="none"/>
                </dgm:alg>
                <dgm:shape xmlns:r="http://schemas.openxmlformats.org/officeDocument/2006/relationships" r:blip="">
                  <dgm:adjLst/>
                </dgm:shape>
                <dgm:presOf/>
                <dgm:choose name="Name19">
                  <dgm:if name="Name20" func="var" arg="dir" op="equ" val="norm">
                    <dgm:constrLst>
                      <dgm:constr type="w" for="ch" forName="child3" refType="w"/>
                      <dgm:constr type="h" for="ch" forName="child3" refType="h"/>
                      <dgm:constr type="b" for="ch" forName="child3" refType="h"/>
                      <dgm:constr type="r" for="ch" forName="child3" refType="w"/>
                      <dgm:constr type="w" for="ch" forName="child3Text" refType="w" fact="0.7"/>
                      <dgm:constr type="h" for="ch" forName="child3Text" refType="h" fact="0.75"/>
                      <dgm:constr type="b" for="ch" forName="child3Text" refType="h"/>
                      <dgm:constr type="r" for="ch" forName="child3Text" refType="w"/>
                    </dgm:constrLst>
                  </dgm:if>
                  <dgm:else name="Name21">
                    <dgm:constrLst>
                      <dgm:constr type="w" for="ch" forName="child3" refType="w"/>
                      <dgm:constr type="h" for="ch" forName="child3" refType="h"/>
                      <dgm:constr type="b" for="ch" forName="child3" refType="h"/>
                      <dgm:constr type="l" for="ch" forName="child3"/>
                      <dgm:constr type="w" for="ch" forName="child3Text" refType="w" fact="0.7"/>
                      <dgm:constr type="h" for="ch" forName="child3Text" refType="h" fact="0.75"/>
                      <dgm:constr type="b" for="ch" forName="child3Text" refType="h"/>
                      <dgm:constr type="l" for="ch" forName="child3Text"/>
                    </dgm:constrLst>
                  </dgm:else>
                </dgm:choose>
                <dgm:ruleLst/>
                <dgm:layoutNode name="child3" styleLbl="bgAcc1">
                  <dgm:alg type="sp"/>
                  <dgm:shape xmlns:r="http://schemas.openxmlformats.org/officeDocument/2006/relationships" type="roundRect" r:blip="" zOrderOff="-4">
                    <dgm:adjLst>
                      <dgm:adj idx="1" val="0.1"/>
                    </dgm:adjLst>
                  </dgm:shape>
                  <dgm:presOf axis="ch des" ptType="node node" st="3 1" cnt="1 0"/>
                  <dgm:constrLst/>
                  <dgm:ruleLst/>
                </dgm:layoutNode>
                <dgm:layoutNode name="child3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3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2"/>
          </dgm:choose>
          <dgm:choose name="Name23">
            <dgm:if name="Name24" axis="ch ch" ptType="node node" st="4 1" cnt="1 0" func="cnt" op="gte" val="1">
              <dgm:layoutNode name="child4group">
                <dgm:alg type="composite">
                  <dgm:param type="horzAlign" val="none"/>
                  <dgm:param type="vertAlign" val="none"/>
                </dgm:alg>
                <dgm:shape xmlns:r="http://schemas.openxmlformats.org/officeDocument/2006/relationships" r:blip="">
                  <dgm:adjLst/>
                </dgm:shape>
                <dgm:presOf/>
                <dgm:choose name="Name25">
                  <dgm:if name="Name26" func="var" arg="dir" op="equ" val="norm">
                    <dgm:constrLst>
                      <dgm:constr type="w" for="ch" forName="child4" refType="w"/>
                      <dgm:constr type="h" for="ch" forName="child4" refType="h"/>
                      <dgm:constr type="b" for="ch" forName="child4" refType="h"/>
                      <dgm:constr type="l" for="ch" forName="child4"/>
                      <dgm:constr type="w" for="ch" forName="child4Text" refType="w" fact="0.7"/>
                      <dgm:constr type="h" for="ch" forName="child4Text" refType="h" fact="0.75"/>
                      <dgm:constr type="b" for="ch" forName="child4Text" refType="h"/>
                      <dgm:constr type="l" for="ch" forName="child4Text"/>
                    </dgm:constrLst>
                  </dgm:if>
                  <dgm:else name="Name27">
                    <dgm:constrLst>
                      <dgm:constr type="w" for="ch" forName="child4" refType="w"/>
                      <dgm:constr type="h" for="ch" forName="child4" refType="h"/>
                      <dgm:constr type="b" for="ch" forName="child4" refType="h"/>
                      <dgm:constr type="r" for="ch" forName="child4" refType="w"/>
                      <dgm:constr type="w" for="ch" forName="child4Text" refType="w" fact="0.7"/>
                      <dgm:constr type="h" for="ch" forName="child4Text" refType="h" fact="0.75"/>
                      <dgm:constr type="b" for="ch" forName="child4Text" refType="h"/>
                      <dgm:constr type="r" for="ch" forName="child4Text" refType="w"/>
                    </dgm:constrLst>
                  </dgm:else>
                </dgm:choose>
                <dgm:ruleLst/>
                <dgm:layoutNode name="child4" styleLbl="bgAcc1">
                  <dgm:alg type="sp"/>
                  <dgm:shape xmlns:r="http://schemas.openxmlformats.org/officeDocument/2006/relationships" type="roundRect" r:blip="" zOrderOff="-4">
                    <dgm:adjLst>
                      <dgm:adj idx="1" val="0.1"/>
                    </dgm:adjLst>
                  </dgm:shape>
                  <dgm:presOf axis="ch des" ptType="node node" st="4 1" cnt="1 0"/>
                  <dgm:constrLst/>
                  <dgm:ruleLst/>
                </dgm:layoutNode>
                <dgm:layoutNode name="child4Text" styleLbl="bgAcc1">
                  <dgm:varLst>
                    <dgm:bulletEnabled val="1"/>
                  </dgm:varLst>
                  <dgm:alg type="tx">
                    <dgm:param type="stBulletLvl" val="1"/>
                  </dgm:alg>
                  <dgm:shape xmlns:r="http://schemas.openxmlformats.org/officeDocument/2006/relationships" type="roundRect" r:blip="" zOrderOff="-4" hideGeom="1">
                    <dgm:adjLst>
                      <dgm:adj idx="1" val="0.1"/>
                    </dgm:adjLst>
                  </dgm:shape>
                  <dgm:presOf axis="ch des" ptType="node node" st="4 1" cnt="1 0"/>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if>
            <dgm:else name="Name28"/>
          </dgm:choose>
          <dgm:layoutNode name="childPlaceholder">
            <dgm:alg type="sp"/>
            <dgm:shape xmlns:r="http://schemas.openxmlformats.org/officeDocument/2006/relationships" r:blip="">
              <dgm:adjLst/>
            </dgm:shape>
            <dgm:presOf/>
            <dgm:constrLst/>
            <dgm:ruleLst/>
          </dgm:layoutNode>
        </dgm:layoutNode>
        <dgm:layoutNode name="circle">
          <dgm:alg type="composite">
            <dgm:param type="ar" val="1"/>
          </dgm:alg>
          <dgm:shape xmlns:r="http://schemas.openxmlformats.org/officeDocument/2006/relationships" r:blip="">
            <dgm:adjLst/>
          </dgm:shape>
          <dgm:presOf/>
          <dgm:choose name="Name29">
            <dgm:if name="Name30" func="var" arg="dir" op="equ" val="norm">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r" for="ch" forName="quadrant1" refType="w" fact="0.5"/>
                <dgm:constr type="r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l" for="ch" forName="quadrant2" refType="w" fact="0.5"/>
                <dgm:constr type="l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l" for="ch" forName="quadrant3" refType="w" fact="0.5"/>
                <dgm:constr type="l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r" for="ch" forName="quadrant4" refType="w" fact="0.5"/>
                <dgm:constr type="rOff" for="ch" forName="quadrant4" refType="w" fact="-0.01"/>
              </dgm:constrLst>
            </dgm:if>
            <dgm:else name="Name31">
              <dgm:constrLst>
                <dgm:constr type="primFontSz" for="ch" ptType="node" op="equ" val="65"/>
                <dgm:constr type="w" for="ch" forName="quadrant1" refType="w" fact="0.433"/>
                <dgm:constr type="h" for="ch" forName="quadrant1" refType="h" fact="0.433"/>
                <dgm:constr type="b" for="ch" forName="quadrant1" refType="h" fact="0.5"/>
                <dgm:constr type="bOff" for="ch" forName="quadrant1" refType="h" fact="-0.01"/>
                <dgm:constr type="l" for="ch" forName="quadrant1" refType="w" fact="0.5"/>
                <dgm:constr type="lOff" for="ch" forName="quadrant1" refType="w" fact="0.01"/>
                <dgm:constr type="w" for="ch" forName="quadrant2" refType="w" fact="0.433"/>
                <dgm:constr type="h" for="ch" forName="quadrant2" refType="h" fact="0.433"/>
                <dgm:constr type="b" for="ch" forName="quadrant2" refType="h" fact="0.5"/>
                <dgm:constr type="bOff" for="ch" forName="quadrant2" refType="h" fact="-0.01"/>
                <dgm:constr type="r" for="ch" forName="quadrant2" refType="w" fact="0.5"/>
                <dgm:constr type="rOff" for="ch" forName="quadrant2" refType="w" fact="-0.01"/>
                <dgm:constr type="w" for="ch" forName="quadrant3" refType="w" fact="0.433"/>
                <dgm:constr type="h" for="ch" forName="quadrant3" refType="h" fact="0.433"/>
                <dgm:constr type="t" for="ch" forName="quadrant3" refType="h" fact="0.5"/>
                <dgm:constr type="tOff" for="ch" forName="quadrant3" refType="h" fact="0.01"/>
                <dgm:constr type="r" for="ch" forName="quadrant3" refType="w" fact="0.5"/>
                <dgm:constr type="rOff" for="ch" forName="quadrant3" refType="w" fact="-0.01"/>
                <dgm:constr type="w" for="ch" forName="quadrant4" refType="w" fact="0.433"/>
                <dgm:constr type="h" for="ch" forName="quadrant4" refType="h" fact="0.433"/>
                <dgm:constr type="t" for="ch" forName="quadrant4" refType="h" fact="0.5"/>
                <dgm:constr type="tOff" for="ch" forName="quadrant4" refType="h" fact="0.01"/>
                <dgm:constr type="l" for="ch" forName="quadrant4" refType="w" fact="0.5"/>
                <dgm:constr type="lOff" for="ch" forName="quadrant4" refType="w" fact="0.01"/>
              </dgm:constrLst>
            </dgm:else>
          </dgm:choose>
          <dgm:ruleLst/>
          <dgm:layoutNode name="quadrant1" styleLbl="node1">
            <dgm:varLst>
              <dgm:chMax val="1"/>
              <dgm:bulletEnabled val="1"/>
            </dgm:varLst>
            <dgm:alg type="tx"/>
            <dgm:choose name="Name32">
              <dgm:if name="Name33" func="var" arg="dir" op="equ" val="norm">
                <dgm:shape xmlns:r="http://schemas.openxmlformats.org/officeDocument/2006/relationships" type="pieWedge" r:blip="">
                  <dgm:adjLst/>
                </dgm:shape>
              </dgm:if>
              <dgm:else name="Name34">
                <dgm:shape xmlns:r="http://schemas.openxmlformats.org/officeDocument/2006/relationships" rot="90" type="pieWedge" r:blip="">
                  <dgm:adjLst/>
                </dgm:shape>
              </dgm:else>
            </dgm:choose>
            <dgm:presOf axis="ch" ptType="node" cnt="1"/>
            <dgm:constrLst/>
            <dgm:ruleLst>
              <dgm:rule type="primFontSz" val="5" fact="NaN" max="NaN"/>
            </dgm:ruleLst>
          </dgm:layoutNode>
          <dgm:layoutNode name="quadrant2" styleLbl="node1">
            <dgm:varLst>
              <dgm:chMax val="1"/>
              <dgm:bulletEnabled val="1"/>
            </dgm:varLst>
            <dgm:alg type="tx"/>
            <dgm:choose name="Name35">
              <dgm:if name="Name36" func="var" arg="dir" op="equ" val="norm">
                <dgm:shape xmlns:r="http://schemas.openxmlformats.org/officeDocument/2006/relationships" rot="90" type="pieWedge" r:blip="">
                  <dgm:adjLst/>
                </dgm:shape>
              </dgm:if>
              <dgm:else name="Name37">
                <dgm:shape xmlns:r="http://schemas.openxmlformats.org/officeDocument/2006/relationships" type="pieWedge" r:blip="">
                  <dgm:adjLst/>
                </dgm:shape>
              </dgm:else>
            </dgm:choose>
            <dgm:presOf axis="ch" ptType="node" st="2" cnt="1"/>
            <dgm:constrLst/>
            <dgm:ruleLst>
              <dgm:rule type="primFontSz" val="5" fact="NaN" max="NaN"/>
            </dgm:ruleLst>
          </dgm:layoutNode>
          <dgm:layoutNode name="quadrant3" styleLbl="node1">
            <dgm:varLst>
              <dgm:chMax val="1"/>
              <dgm:bulletEnabled val="1"/>
            </dgm:varLst>
            <dgm:alg type="tx"/>
            <dgm:choose name="Name38">
              <dgm:if name="Name39" func="var" arg="dir" op="equ" val="norm">
                <dgm:shape xmlns:r="http://schemas.openxmlformats.org/officeDocument/2006/relationships" rot="180" type="pieWedge" r:blip="">
                  <dgm:adjLst/>
                </dgm:shape>
              </dgm:if>
              <dgm:else name="Name40">
                <dgm:shape xmlns:r="http://schemas.openxmlformats.org/officeDocument/2006/relationships" rot="270" type="pieWedge" r:blip="">
                  <dgm:adjLst/>
                </dgm:shape>
              </dgm:else>
            </dgm:choose>
            <dgm:presOf axis="ch" ptType="node" st="3" cnt="1"/>
            <dgm:constrLst/>
            <dgm:ruleLst>
              <dgm:rule type="primFontSz" val="5" fact="NaN" max="NaN"/>
            </dgm:ruleLst>
          </dgm:layoutNode>
          <dgm:layoutNode name="quadrant4" styleLbl="node1">
            <dgm:varLst>
              <dgm:chMax val="1"/>
              <dgm:bulletEnabled val="1"/>
            </dgm:varLst>
            <dgm:alg type="tx"/>
            <dgm:choose name="Name41">
              <dgm:if name="Name42" func="var" arg="dir" op="equ" val="norm">
                <dgm:shape xmlns:r="http://schemas.openxmlformats.org/officeDocument/2006/relationships" rot="270" type="pieWedge" r:blip="">
                  <dgm:adjLst/>
                </dgm:shape>
              </dgm:if>
              <dgm:else name="Name43">
                <dgm:shape xmlns:r="http://schemas.openxmlformats.org/officeDocument/2006/relationships" rot="180" type="pieWedge" r:blip="">
                  <dgm:adjLst/>
                </dgm:shape>
              </dgm:else>
            </dgm:choose>
            <dgm:presOf axis="ch" ptType="node" st="4" cnt="1"/>
            <dgm:constrLst/>
            <dgm:ruleLst>
              <dgm:rule type="primFontSz" val="5" fact="NaN" max="NaN"/>
            </dgm:ruleLst>
          </dgm:layoutNode>
          <dgm:layoutNode name="quadrantPlaceholder">
            <dgm:alg type="sp"/>
            <dgm:shape xmlns:r="http://schemas.openxmlformats.org/officeDocument/2006/relationships" r:blip="">
              <dgm:adjLst/>
            </dgm:shape>
            <dgm:presOf/>
            <dgm:constrLst/>
            <dgm:ruleLst/>
          </dgm:layoutNode>
        </dgm:layoutNode>
        <dgm:layoutNode name="center1" styleLbl="fgShp">
          <dgm:alg type="sp"/>
          <dgm:choose name="Name44">
            <dgm:if name="Name45" func="var" arg="dir" op="equ" val="norm">
              <dgm:shape xmlns:r="http://schemas.openxmlformats.org/officeDocument/2006/relationships" type="circularArrow" r:blip="" zOrderOff="16">
                <dgm:adjLst/>
              </dgm:shape>
            </dgm:if>
            <dgm:else name="Name46">
              <dgm:shape xmlns:r="http://schemas.openxmlformats.org/officeDocument/2006/relationships" rot="180" type="leftCircularArrow" r:blip="" zOrderOff="16">
                <dgm:adjLst/>
              </dgm:shape>
            </dgm:else>
          </dgm:choose>
          <dgm:presOf/>
          <dgm:constrLst/>
          <dgm:ruleLst/>
        </dgm:layoutNode>
        <dgm:layoutNode name="center2" styleLbl="fgShp">
          <dgm:alg type="sp"/>
          <dgm:choose name="Name47">
            <dgm:if name="Name48" func="var" arg="dir" op="equ" val="norm">
              <dgm:shape xmlns:r="http://schemas.openxmlformats.org/officeDocument/2006/relationships" rot="180" type="circularArrow" r:blip="" zOrderOff="16">
                <dgm:adjLst/>
              </dgm:shape>
            </dgm:if>
            <dgm:else name="Name49">
              <dgm:shape xmlns:r="http://schemas.openxmlformats.org/officeDocument/2006/relationships" type="leftCircularArrow" r:blip="" zOrderOff="16">
                <dgm:adjLst/>
              </dgm:shape>
            </dgm:else>
          </dgm:choose>
          <dgm:presOf/>
          <dgm:constrLst/>
          <dgm:ruleLst/>
        </dgm:layoutNode>
      </dgm:if>
      <dgm:else name="Name50"/>
    </dgm:choose>
  </dgm:layoutNode>
</dgm:layoutDef>
</file>

<file path=ppt/diagrams/layout3.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cycle2">
  <dgm:title val=""/>
  <dgm:desc val=""/>
  <dgm:catLst>
    <dgm:cat type="cycle" pri="1000"/>
    <dgm:cat type="convert" pri="10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onstrLst>
      <dgm:constr type="w" for="ch" ptType="node" refType="w"/>
      <dgm:constr type="w" for="ch" ptType="sibTrans" refType="w" refFor="ch" refPtType="node" op="equ" fact="0.25"/>
      <dgm:constr type="sibSp" refType="w" refFor="ch" refPtType="node" fact="0.5"/>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lMarg" refType="primFontSz" fact="0.1"/>
          <dgm:constr type="rMarg" refType="primFontSz" fact="0.1"/>
          <dgm:constr type="tMarg" refType="primFontSz" fact="0.1"/>
          <dgm:constr type="bMarg" refType="primFontSz" fact="0.1"/>
        </dgm:constrLst>
        <dgm:ruleLst>
          <dgm:rule type="primFontSz" val="5" fact="NaN" max="NaN"/>
        </dgm:ruleLst>
      </dgm:layoutNode>
      <dgm:choose name="Name9">
        <dgm:if name="Name10" axis="par ch" ptType="doc node" func="cnt" op="gt" val="1">
          <dgm:forEach name="sibTransForEach" axis="followSib" ptType="sibTrans" hideLastTrans="0" cnt="1">
            <dgm:layoutNode name="sibTrans">
              <dgm:choose name="Name11">
                <dgm:if name="Name12" axis="par ch" ptType="doc node" func="cnt" op="lt" val="3">
                  <dgm:alg type="conn">
                    <dgm:param type="begPts" val="radial"/>
                    <dgm:param type="endPts" val="radial"/>
                  </dgm:alg>
                </dgm:if>
                <dgm:else name="Name13">
                  <dgm:alg type="conn">
                    <dgm:param type="begPts" val="auto"/>
                    <dgm:param type="endPts" val="auto"/>
                  </dgm:alg>
                </dgm:else>
              </dgm:choose>
              <dgm:shape xmlns:r="http://schemas.openxmlformats.org/officeDocument/2006/relationships" type="conn" r:blip="">
                <dgm:adjLst/>
              </dgm:shape>
              <dgm:presOf axis="self"/>
              <dgm:constrLst>
                <dgm:constr type="h" refType="w" fact="1.35"/>
                <dgm:constr type="connDist"/>
                <dgm:constr type="w" for="ch" refType="connDist" fact="0.45"/>
                <dgm:constr type="h" for="ch" refType="h"/>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if>
        <dgm:else name="Name14"/>
      </dgm:choos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GB"/>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US"/>
          </a:p>
        </p:txBody>
      </p:sp>
      <p:sp>
        <p:nvSpPr>
          <p:cNvPr id="4" name="Date Placeholder 3"/>
          <p:cNvSpPr>
            <a:spLocks noGrp="1"/>
          </p:cNvSpPr>
          <p:nvPr>
            <p:ph type="dt" sz="half" idx="10"/>
          </p:nvPr>
        </p:nvSpPr>
        <p:spPr/>
        <p:txBody>
          <a:bodyPr/>
          <a:lstStyle/>
          <a:p>
            <a:fld id="{F8A61CCE-74E0-3743-B31B-39A93C3BBD1B}" type="datetimeFigureOut">
              <a:rPr lang="en-US" smtClean="0"/>
              <a:pPr/>
              <a:t>10/14/2020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4373BAD-9398-8C4F-80D4-5C6B9204A41A}" type="slidenum">
              <a:rPr lang="en-US" smtClean="0"/>
              <a:pPr/>
              <a:t>‹#›</a:t>
            </a:fld>
            <a:endParaRPr lang="en-US" dirty="0"/>
          </a:p>
        </p:txBody>
      </p:sp>
    </p:spTree>
    <p:extLst>
      <p:ext uri="{BB962C8B-B14F-4D97-AF65-F5344CB8AC3E}">
        <p14:creationId xmlns:p14="http://schemas.microsoft.com/office/powerpoint/2010/main" xmlns="" val="23225253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F8A61CCE-74E0-3743-B31B-39A93C3BBD1B}" type="datetimeFigureOut">
              <a:rPr lang="en-US" smtClean="0"/>
              <a:pPr/>
              <a:t>10/14/2020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4373BAD-9398-8C4F-80D4-5C6B9204A41A}" type="slidenum">
              <a:rPr lang="en-US" smtClean="0"/>
              <a:pPr/>
              <a:t>‹#›</a:t>
            </a:fld>
            <a:endParaRPr lang="en-US" dirty="0"/>
          </a:p>
        </p:txBody>
      </p:sp>
    </p:spTree>
    <p:extLst>
      <p:ext uri="{BB962C8B-B14F-4D97-AF65-F5344CB8AC3E}">
        <p14:creationId xmlns:p14="http://schemas.microsoft.com/office/powerpoint/2010/main" xmlns="" val="181881999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GB"/>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F8A61CCE-74E0-3743-B31B-39A93C3BBD1B}" type="datetimeFigureOut">
              <a:rPr lang="en-US" smtClean="0"/>
              <a:pPr/>
              <a:t>10/14/2020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4373BAD-9398-8C4F-80D4-5C6B9204A41A}" type="slidenum">
              <a:rPr lang="en-US" smtClean="0"/>
              <a:pPr/>
              <a:t>‹#›</a:t>
            </a:fld>
            <a:endParaRPr lang="en-US" dirty="0"/>
          </a:p>
        </p:txBody>
      </p:sp>
    </p:spTree>
    <p:extLst>
      <p:ext uri="{BB962C8B-B14F-4D97-AF65-F5344CB8AC3E}">
        <p14:creationId xmlns:p14="http://schemas.microsoft.com/office/powerpoint/2010/main" xmlns="" val="290151961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p:cNvSpPr>
            <a:spLocks noGrp="1"/>
          </p:cNvSpPr>
          <p:nvPr>
            <p:ph type="dt" sz="half" idx="10"/>
          </p:nvPr>
        </p:nvSpPr>
        <p:spPr/>
        <p:txBody>
          <a:bodyPr/>
          <a:lstStyle/>
          <a:p>
            <a:fld id="{F8A61CCE-74E0-3743-B31B-39A93C3BBD1B}" type="datetimeFigureOut">
              <a:rPr lang="en-US" smtClean="0"/>
              <a:pPr/>
              <a:t>10/14/2020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4373BAD-9398-8C4F-80D4-5C6B9204A41A}" type="slidenum">
              <a:rPr lang="en-US" smtClean="0"/>
              <a:pPr/>
              <a:t>‹#›</a:t>
            </a:fld>
            <a:endParaRPr lang="en-US" dirty="0"/>
          </a:p>
        </p:txBody>
      </p:sp>
    </p:spTree>
    <p:extLst>
      <p:ext uri="{BB962C8B-B14F-4D97-AF65-F5344CB8AC3E}">
        <p14:creationId xmlns:p14="http://schemas.microsoft.com/office/powerpoint/2010/main" xmlns="" val="6727754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p:cNvSpPr>
            <a:spLocks noGrp="1"/>
          </p:cNvSpPr>
          <p:nvPr>
            <p:ph type="dt" sz="half" idx="10"/>
          </p:nvPr>
        </p:nvSpPr>
        <p:spPr/>
        <p:txBody>
          <a:bodyPr/>
          <a:lstStyle/>
          <a:p>
            <a:fld id="{F8A61CCE-74E0-3743-B31B-39A93C3BBD1B}" type="datetimeFigureOut">
              <a:rPr lang="en-US" smtClean="0"/>
              <a:pPr/>
              <a:t>10/14/2020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04373BAD-9398-8C4F-80D4-5C6B9204A41A}" type="slidenum">
              <a:rPr lang="en-US" smtClean="0"/>
              <a:pPr/>
              <a:t>‹#›</a:t>
            </a:fld>
            <a:endParaRPr lang="en-US" dirty="0"/>
          </a:p>
        </p:txBody>
      </p:sp>
    </p:spTree>
    <p:extLst>
      <p:ext uri="{BB962C8B-B14F-4D97-AF65-F5344CB8AC3E}">
        <p14:creationId xmlns:p14="http://schemas.microsoft.com/office/powerpoint/2010/main" xmlns="" val="31616343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Date Placeholder 2"/>
          <p:cNvSpPr>
            <a:spLocks noGrp="1"/>
          </p:cNvSpPr>
          <p:nvPr>
            <p:ph type="dt" sz="half" idx="10"/>
          </p:nvPr>
        </p:nvSpPr>
        <p:spPr/>
        <p:txBody>
          <a:bodyPr/>
          <a:lstStyle/>
          <a:p>
            <a:fld id="{F8A61CCE-74E0-3743-B31B-39A93C3BBD1B}" type="datetimeFigureOut">
              <a:rPr lang="en-US" smtClean="0"/>
              <a:pPr/>
              <a:t>10/14/2020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04373BAD-9398-8C4F-80D4-5C6B9204A41A}" type="slidenum">
              <a:rPr lang="en-US" smtClean="0"/>
              <a:pPr/>
              <a:t>‹#›</a:t>
            </a:fld>
            <a:endParaRPr lang="en-US" dirty="0"/>
          </a:p>
        </p:txBody>
      </p:sp>
    </p:spTree>
    <p:extLst>
      <p:ext uri="{BB962C8B-B14F-4D97-AF65-F5344CB8AC3E}">
        <p14:creationId xmlns:p14="http://schemas.microsoft.com/office/powerpoint/2010/main" xmlns="" val="51012711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8A61CCE-74E0-3743-B31B-39A93C3BBD1B}" type="datetimeFigureOut">
              <a:rPr lang="en-US" smtClean="0"/>
              <a:pPr/>
              <a:t>10/14/2020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04373BAD-9398-8C4F-80D4-5C6B9204A41A}" type="slidenum">
              <a:rPr lang="en-US" smtClean="0"/>
              <a:pPr/>
              <a:t>‹#›</a:t>
            </a:fld>
            <a:endParaRPr lang="en-US" dirty="0"/>
          </a:p>
        </p:txBody>
      </p:sp>
    </p:spTree>
    <p:extLst>
      <p:ext uri="{BB962C8B-B14F-4D97-AF65-F5344CB8AC3E}">
        <p14:creationId xmlns:p14="http://schemas.microsoft.com/office/powerpoint/2010/main" xmlns="" val="29306636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GB"/>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F8A61CCE-74E0-3743-B31B-39A93C3BBD1B}" type="datetimeFigureOut">
              <a:rPr lang="en-US" smtClean="0"/>
              <a:pPr/>
              <a:t>10/14/2020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4373BAD-9398-8C4F-80D4-5C6B9204A41A}" type="slidenum">
              <a:rPr lang="en-US" smtClean="0"/>
              <a:pPr/>
              <a:t>‹#›</a:t>
            </a:fld>
            <a:endParaRPr lang="en-US" dirty="0"/>
          </a:p>
        </p:txBody>
      </p:sp>
    </p:spTree>
    <p:extLst>
      <p:ext uri="{BB962C8B-B14F-4D97-AF65-F5344CB8AC3E}">
        <p14:creationId xmlns:p14="http://schemas.microsoft.com/office/powerpoint/2010/main" xmlns="" val="16150549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GB"/>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dirty="0"/>
              <a:t>Drag picture to placeholder or click icon to add</a:t>
            </a:r>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5" name="Date Placeholder 4"/>
          <p:cNvSpPr>
            <a:spLocks noGrp="1"/>
          </p:cNvSpPr>
          <p:nvPr>
            <p:ph type="dt" sz="half" idx="10"/>
          </p:nvPr>
        </p:nvSpPr>
        <p:spPr/>
        <p:txBody>
          <a:bodyPr/>
          <a:lstStyle/>
          <a:p>
            <a:fld id="{F8A61CCE-74E0-3743-B31B-39A93C3BBD1B}" type="datetimeFigureOut">
              <a:rPr lang="en-US" smtClean="0"/>
              <a:pPr/>
              <a:t>10/14/2020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4373BAD-9398-8C4F-80D4-5C6B9204A41A}" type="slidenum">
              <a:rPr lang="en-US" smtClean="0"/>
              <a:pPr/>
              <a:t>‹#›</a:t>
            </a:fld>
            <a:endParaRPr lang="en-US" dirty="0"/>
          </a:p>
        </p:txBody>
      </p:sp>
    </p:spTree>
    <p:extLst>
      <p:ext uri="{BB962C8B-B14F-4D97-AF65-F5344CB8AC3E}">
        <p14:creationId xmlns:p14="http://schemas.microsoft.com/office/powerpoint/2010/main" xmlns="" val="150219136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F8A61CCE-74E0-3743-B31B-39A93C3BBD1B}" type="datetimeFigureOut">
              <a:rPr lang="en-US" smtClean="0"/>
              <a:pPr/>
              <a:t>10/14/2020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4373BAD-9398-8C4F-80D4-5C6B9204A41A}" type="slidenum">
              <a:rPr lang="en-US" smtClean="0"/>
              <a:pPr/>
              <a:t>‹#›</a:t>
            </a:fld>
            <a:endParaRPr lang="en-US" dirty="0"/>
          </a:p>
        </p:txBody>
      </p:sp>
    </p:spTree>
    <p:extLst>
      <p:ext uri="{BB962C8B-B14F-4D97-AF65-F5344CB8AC3E}">
        <p14:creationId xmlns:p14="http://schemas.microsoft.com/office/powerpoint/2010/main" xmlns="" val="418279886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GB"/>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10"/>
          </p:nvPr>
        </p:nvSpPr>
        <p:spPr/>
        <p:txBody>
          <a:bodyPr/>
          <a:lstStyle/>
          <a:p>
            <a:fld id="{F8A61CCE-74E0-3743-B31B-39A93C3BBD1B}" type="datetimeFigureOut">
              <a:rPr lang="en-US" smtClean="0"/>
              <a:pPr/>
              <a:t>10/14/2020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4373BAD-9398-8C4F-80D4-5C6B9204A41A}" type="slidenum">
              <a:rPr lang="en-US" smtClean="0"/>
              <a:pPr/>
              <a:t>‹#›</a:t>
            </a:fld>
            <a:endParaRPr lang="en-US" dirty="0"/>
          </a:p>
        </p:txBody>
      </p:sp>
    </p:spTree>
    <p:extLst>
      <p:ext uri="{BB962C8B-B14F-4D97-AF65-F5344CB8AC3E}">
        <p14:creationId xmlns:p14="http://schemas.microsoft.com/office/powerpoint/2010/main" xmlns="" val="13588538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8A61CCE-74E0-3743-B31B-39A93C3BBD1B}" type="datetimeFigureOut">
              <a:rPr lang="en-US" smtClean="0"/>
              <a:pPr/>
              <a:t>10/14/2020</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4373BAD-9398-8C4F-80D4-5C6B9204A41A}" type="slidenum">
              <a:rPr lang="en-US" smtClean="0"/>
              <a:pPr/>
              <a:t>‹#›</a:t>
            </a:fld>
            <a:endParaRPr lang="en-US" dirty="0"/>
          </a:p>
        </p:txBody>
      </p:sp>
    </p:spTree>
    <p:extLst>
      <p:ext uri="{BB962C8B-B14F-4D97-AF65-F5344CB8AC3E}">
        <p14:creationId xmlns:p14="http://schemas.microsoft.com/office/powerpoint/2010/main" xmlns="" val="14481501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en.wikipedia.org/wiki/List_of_Michelin_starred_restaurants_in_Scotland" TargetMode="External"/><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hyperlink" Target="https://creativecommons.org/licenses/by-sa/3.0/"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en.wikipedia.org/wiki/List_of_Michelin_starred_restaurants_in_Scotland" TargetMode="External"/><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hyperlink" Target="https://creativecommons.org/licenses/by-sa/3.0/" TargetMode="Externa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microsoft.com/office/2017/06/relationships/model3d" Target="../media/model3d1.glb"/><Relationship Id="rId1" Type="http://schemas.openxmlformats.org/officeDocument/2006/relationships/slideLayout" Target="../slideLayouts/slideLayout2.xml"/><Relationship Id="rId4" Type="http://schemas.openxmlformats.org/officeDocument/2006/relationships/image" Target="../media/image2.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hyperlink" Target="https://en.wikipedia.org/wiki/List_of_Michelin_starred_restaurants_in_Scotland" TargetMode="External"/><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hyperlink" Target="https://creativecommons.org/licenses/by-sa/3.0/" TargetMode="Externa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2" Type="http://schemas.microsoft.com/office/2017/06/relationships/model3d" Target="../media/model3d1.glb"/><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hyperlink" Target="https://en.wikipedia.org/wiki/List_of_Michelin_starred_restaurants_in_Scotland" TargetMode="External"/><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hyperlink" Target="https://creativecommons.org/licenses/by-sa/3.0/" TargetMode="Externa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1.png"/><Relationship Id="rId2" Type="http://schemas.microsoft.com/office/2017/06/relationships/model3d" Target="../media/model3d1.glb"/><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1.png"/><Relationship Id="rId2" Type="http://schemas.microsoft.com/office/2017/06/relationships/model3d" Target="../media/model3d1.glb"/><Relationship Id="rId1" Type="http://schemas.openxmlformats.org/officeDocument/2006/relationships/slideLayout" Target="../slideLayouts/slideLayout2.xml"/><Relationship Id="rId4" Type="http://schemas.openxmlformats.org/officeDocument/2006/relationships/image" Target="../media/image3.png"/></Relationships>
</file>

<file path=ppt/slides/_rels/slide36.xml.rels><?xml version="1.0" encoding="UTF-8" standalone="yes"?>
<Relationships xmlns="http://schemas.openxmlformats.org/package/2006/relationships"><Relationship Id="rId3" Type="http://schemas.openxmlformats.org/officeDocument/2006/relationships/hyperlink" Target="https://en.wikipedia.org/wiki/List_of_Michelin_starred_restaurants_in_Scotland" TargetMode="External"/><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hyperlink" Target="https://creativecommons.org/licenses/by-sa/3.0/" TargetMode="Externa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31.png"/><Relationship Id="rId2" Type="http://schemas.microsoft.com/office/2017/06/relationships/model3d" Target="../media/model3d1.glb"/><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31.png"/><Relationship Id="rId2" Type="http://schemas.microsoft.com/office/2017/06/relationships/model3d" Target="../media/model3d1.glb"/><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31.png"/><Relationship Id="rId2" Type="http://schemas.microsoft.com/office/2017/06/relationships/model3d" Target="../media/model3d1.glb"/><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hyperlink" Target="https://en.wikipedia.org/wiki/List_of_Michelin_starred_restaurants_in_Scotland" TargetMode="External"/><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hyperlink" Target="https://creativecommons.org/licenses/by-sa/3.0/" TargetMode="Externa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31.png"/><Relationship Id="rId2" Type="http://schemas.microsoft.com/office/2017/06/relationships/model3d" Target="../media/model3d1.glb"/><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hyperlink" Target="https://en.wikipedia.org/wiki/List_of_Michelin_starred_restaurants_in_Scotland" TargetMode="External"/><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hyperlink" Target="https://creativecommons.org/licenses/by-sa/3.0/" TargetMode="Externa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4.tiff"/><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3" Type="http://schemas.openxmlformats.org/officeDocument/2006/relationships/hyperlink" Target="https://en.wikipedia.org/wiki/List_of_Michelin_starred_restaurants_in_Scotland" TargetMode="External"/><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hyperlink" Target="https://creativecommons.org/licenses/by-sa/3.0/" TargetMode="Externa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3" Type="http://schemas.openxmlformats.org/officeDocument/2006/relationships/image" Target="../media/image51.png"/><Relationship Id="rId2" Type="http://schemas.microsoft.com/office/2017/06/relationships/model3d" Target="../media/model3d1.glb"/><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83.xml.rels><?xml version="1.0" encoding="UTF-8" standalone="yes"?>
<Relationships xmlns="http://schemas.openxmlformats.org/package/2006/relationships"><Relationship Id="rId3" Type="http://schemas.openxmlformats.org/officeDocument/2006/relationships/hyperlink" Target="https://en.wikipedia.org/wiki/List_of_Michelin_starred_restaurants_in_Scotland" TargetMode="External"/><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hyperlink" Target="https://creativecommons.org/licenses/by-sa/3.0/" TargetMode="Externa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3" Type="http://schemas.openxmlformats.org/officeDocument/2006/relationships/image" Target="../media/image51.png"/><Relationship Id="rId2" Type="http://schemas.microsoft.com/office/2017/06/relationships/model3d" Target="../media/model3d1.glb"/><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hyperlink" Target="https://en.wikipedia.org/wiki/List_of_Michelin_starred_restaurants_in_Scotland" TargetMode="External"/><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hyperlink" Target="https://creativecommons.org/licenses/by-sa/3.0/" TargetMode="Externa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9.xml.rels><?xml version="1.0" encoding="UTF-8" standalone="yes"?>
<Relationships xmlns="http://schemas.openxmlformats.org/package/2006/relationships"><Relationship Id="rId3" Type="http://schemas.openxmlformats.org/officeDocument/2006/relationships/image" Target="../media/image51.png"/><Relationship Id="rId2" Type="http://schemas.microsoft.com/office/2017/06/relationships/model3d" Target="../media/model3d1.glb"/><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3" Type="http://schemas.openxmlformats.org/officeDocument/2006/relationships/hyperlink" Target="https://en.wikipedia.org/wiki/List_of_Michelin_starred_restaurants_in_Scotland" TargetMode="External"/><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hyperlink" Target="https://creativecommons.org/licenses/by-sa/3.0/" TargetMode="Externa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4.xml.rels><?xml version="1.0" encoding="UTF-8" standalone="yes"?>
<Relationships xmlns="http://schemas.openxmlformats.org/package/2006/relationships"><Relationship Id="rId3" Type="http://schemas.openxmlformats.org/officeDocument/2006/relationships/image" Target="../media/image31.png"/><Relationship Id="rId2" Type="http://schemas.microsoft.com/office/2017/06/relationships/model3d" Target="../media/model3d1.glb"/><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3" Type="http://schemas.openxmlformats.org/officeDocument/2006/relationships/hyperlink" Target="https://en.wikipedia.org/wiki/List_of_Michelin_starred_restaurants_in_Scotland" TargetMode="External"/><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hyperlink" Target="https://creativecommons.org/licenses/by-sa/3.0/" TargetMode="Externa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3" Type="http://schemas.openxmlformats.org/officeDocument/2006/relationships/image" Target="../media/image31.png"/><Relationship Id="rId2" Type="http://schemas.microsoft.com/office/2017/06/relationships/model3d" Target="../media/model3d1.glb"/><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3" Type="http://schemas.openxmlformats.org/officeDocument/2006/relationships/hyperlink" Target="https://en.wikipedia.org/wiki/List_of_Michelin_starred_restaurants_in_Scotland" TargetMode="External"/><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hyperlink" Target="https://creativecommons.org/licenses/by-sa/3.0/" TargetMode="Externa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8.xml.rels><?xml version="1.0" encoding="UTF-8" standalone="yes"?>
<Relationships xmlns="http://schemas.openxmlformats.org/package/2006/relationships"><Relationship Id="rId3" Type="http://schemas.openxmlformats.org/officeDocument/2006/relationships/image" Target="../media/image31.png"/><Relationship Id="rId2" Type="http://schemas.microsoft.com/office/2017/06/relationships/model3d" Target="../media/model3d1.glb"/><Relationship Id="rId1" Type="http://schemas.openxmlformats.org/officeDocument/2006/relationships/slideLayout" Target="../slideLayouts/slideLayout2.xml"/></Relationships>
</file>

<file path=ppt/slides/_rels/slide119.xml.rels><?xml version="1.0" encoding="UTF-8" standalone="yes"?>
<Relationships xmlns="http://schemas.openxmlformats.org/package/2006/relationships"><Relationship Id="rId3" Type="http://schemas.openxmlformats.org/officeDocument/2006/relationships/hyperlink" Target="https://en.wikipedia.org/wiki/List_of_Michelin_starred_restaurants_in_Scotland" TargetMode="External"/><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hyperlink" Target="https://creativecommons.org/licenses/by-sa/3.0/" TargetMode="Externa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2.xml.rels><?xml version="1.0" encoding="UTF-8" standalone="yes"?>
<Relationships xmlns="http://schemas.openxmlformats.org/package/2006/relationships"><Relationship Id="rId3" Type="http://schemas.openxmlformats.org/officeDocument/2006/relationships/hyperlink" Target="https://en.wikipedia.org/wiki/List_of_Michelin_starred_restaurants_in_Scotland" TargetMode="External"/><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hyperlink" Target="https://creativecommons.org/licenses/by-sa/3.0/" TargetMode="Externa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2.xml.rels><?xml version="1.0" encoding="UTF-8" standalone="yes"?>
<Relationships xmlns="http://schemas.openxmlformats.org/package/2006/relationships"><Relationship Id="rId3" Type="http://schemas.openxmlformats.org/officeDocument/2006/relationships/hyperlink" Target="https://en.wikipedia.org/wiki/List_of_Michelin_starred_restaurants_in_Scotland" TargetMode="External"/><Relationship Id="rId2" Type="http://schemas.openxmlformats.org/officeDocument/2006/relationships/image" Target="../media/image1.jpeg"/><Relationship Id="rId1" Type="http://schemas.openxmlformats.org/officeDocument/2006/relationships/slideLayout" Target="../slideLayouts/slideLayout2.xml"/><Relationship Id="rId4" Type="http://schemas.openxmlformats.org/officeDocument/2006/relationships/hyperlink" Target="https://creativecommons.org/licenses/by-sa/3.0/" TargetMode="External"/></Relationships>
</file>

<file path=ppt/slides/_rels/slide133.xml.rels><?xml version="1.0" encoding="UTF-8" standalone="yes"?>
<Relationships xmlns="http://schemas.openxmlformats.org/package/2006/relationships"><Relationship Id="rId3" Type="http://schemas.openxmlformats.org/officeDocument/2006/relationships/image" Target="../media/image31.png"/><Relationship Id="rId2" Type="http://schemas.microsoft.com/office/2017/06/relationships/model3d" Target="../media/model3d1.glb"/><Relationship Id="rId1" Type="http://schemas.openxmlformats.org/officeDocument/2006/relationships/slideLayout" Target="../slideLayouts/slideLayout2.xml"/></Relationships>
</file>

<file path=ppt/slides/_rels/slide1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8" name="Rectangle 44">
            <a:extLst>
              <a:ext uri="{FF2B5EF4-FFF2-40B4-BE49-F238E27FC236}">
                <a16:creationId xmlns:a16="http://schemas.microsoft.com/office/drawing/2014/main" xmlns="" id="{4D51AB52-5ADD-4688-83DB-8A2EB1F26B9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9143998" cy="685800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xmlns="" id="{EB8FE4E9-FA03-B946-95E8-4D67C7C24435}"/>
              </a:ext>
            </a:extLst>
          </p:cNvPr>
          <p:cNvSpPr>
            <a:spLocks noGrp="1"/>
          </p:cNvSpPr>
          <p:nvPr>
            <p:ph type="title"/>
          </p:nvPr>
        </p:nvSpPr>
        <p:spPr>
          <a:xfrm>
            <a:off x="445770" y="461001"/>
            <a:ext cx="3827879" cy="1907457"/>
          </a:xfrm>
        </p:spPr>
        <p:txBody>
          <a:bodyPr vert="horz" lIns="91440" tIns="45720" rIns="91440" bIns="45720" rtlCol="0" anchor="ctr">
            <a:normAutofit/>
          </a:bodyPr>
          <a:lstStyle/>
          <a:p>
            <a:pPr algn="l" defTabSz="914400">
              <a:lnSpc>
                <a:spcPct val="90000"/>
              </a:lnSpc>
            </a:pPr>
            <a:r>
              <a:rPr lang="en-US" b="1" dirty="0">
                <a:solidFill>
                  <a:schemeClr val="bg1"/>
                </a:solidFill>
              </a:rPr>
              <a:t>Food and Beverage Management</a:t>
            </a:r>
          </a:p>
        </p:txBody>
      </p:sp>
      <p:grpSp>
        <p:nvGrpSpPr>
          <p:cNvPr id="70" name="Group 46">
            <a:extLst>
              <a:ext uri="{FF2B5EF4-FFF2-40B4-BE49-F238E27FC236}">
                <a16:creationId xmlns:a16="http://schemas.microsoft.com/office/drawing/2014/main" xmlns="" id="{2B860207-ACE2-4B37-A2C2-9AAE0EEBA8BF}"/>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42125" y="737776"/>
            <a:ext cx="181579" cy="1340860"/>
            <a:chOff x="56167" y="899960"/>
            <a:chExt cx="242107" cy="1340860"/>
          </a:xfrm>
        </p:grpSpPr>
        <p:sp>
          <p:nvSpPr>
            <p:cNvPr id="48" name="Rectangle 2">
              <a:extLst>
                <a:ext uri="{FF2B5EF4-FFF2-40B4-BE49-F238E27FC236}">
                  <a16:creationId xmlns:a16="http://schemas.microsoft.com/office/drawing/2014/main" xmlns="" id="{E8A59B16-7B5E-439A-AABE-6F43ADBEDA8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237744" y="146971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2" name="Rectangle 59">
              <a:extLst>
                <a:ext uri="{FF2B5EF4-FFF2-40B4-BE49-F238E27FC236}">
                  <a16:creationId xmlns:a16="http://schemas.microsoft.com/office/drawing/2014/main" xmlns="" id="{38682BC1-12A9-49A6-B07D-32C0E52874F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54864" y="146971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0" name="Rectangle 2">
              <a:extLst>
                <a:ext uri="{FF2B5EF4-FFF2-40B4-BE49-F238E27FC236}">
                  <a16:creationId xmlns:a16="http://schemas.microsoft.com/office/drawing/2014/main" xmlns="" id="{929740E6-43AC-43B8-A959-7FA88DA43EF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237744" y="132760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1" name="Rectangle 59">
              <a:extLst>
                <a:ext uri="{FF2B5EF4-FFF2-40B4-BE49-F238E27FC236}">
                  <a16:creationId xmlns:a16="http://schemas.microsoft.com/office/drawing/2014/main" xmlns="" id="{96E21AC4-82E7-4B8E-BE4D-06F7B3884D6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54864" y="132760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2" name="Rectangle 2">
              <a:extLst>
                <a:ext uri="{FF2B5EF4-FFF2-40B4-BE49-F238E27FC236}">
                  <a16:creationId xmlns:a16="http://schemas.microsoft.com/office/drawing/2014/main" xmlns="" id="{C921A779-B023-4EB0-B665-D0212F00909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237744" y="118549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3" name="Rectangle 59">
              <a:extLst>
                <a:ext uri="{FF2B5EF4-FFF2-40B4-BE49-F238E27FC236}">
                  <a16:creationId xmlns:a16="http://schemas.microsoft.com/office/drawing/2014/main" xmlns="" id="{3E26D187-6A2A-4FCB-AB53-925262F7226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54864" y="118549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4" name="Rectangle 2">
              <a:extLst>
                <a:ext uri="{FF2B5EF4-FFF2-40B4-BE49-F238E27FC236}">
                  <a16:creationId xmlns:a16="http://schemas.microsoft.com/office/drawing/2014/main" xmlns="" id="{ADC5C21D-9525-4C09-96AC-CD411777520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237744" y="104337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5" name="Rectangle 59">
              <a:extLst>
                <a:ext uri="{FF2B5EF4-FFF2-40B4-BE49-F238E27FC236}">
                  <a16:creationId xmlns:a16="http://schemas.microsoft.com/office/drawing/2014/main" xmlns="" id="{E55B79D7-B509-440B-BB0A-C932B288C2D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54864" y="104337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6" name="Rectangle 2">
              <a:extLst>
                <a:ext uri="{FF2B5EF4-FFF2-40B4-BE49-F238E27FC236}">
                  <a16:creationId xmlns:a16="http://schemas.microsoft.com/office/drawing/2014/main" xmlns="" id="{2EB10EB7-F925-4AB7-9B6B-FAFCA6F00821}"/>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237744" y="90126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7" name="Rectangle 59">
              <a:extLst>
                <a:ext uri="{FF2B5EF4-FFF2-40B4-BE49-F238E27FC236}">
                  <a16:creationId xmlns:a16="http://schemas.microsoft.com/office/drawing/2014/main" xmlns="" id="{4BDE1226-55F7-4E78-8946-97C0D7FDD38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54864" y="90126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8" name="Rectangle 2">
              <a:extLst>
                <a:ext uri="{FF2B5EF4-FFF2-40B4-BE49-F238E27FC236}">
                  <a16:creationId xmlns:a16="http://schemas.microsoft.com/office/drawing/2014/main" xmlns="" id="{4FECC137-11B4-48FD-A1AA-610D2138DE81}"/>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237744" y="218028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9" name="Rectangle 59">
              <a:extLst>
                <a:ext uri="{FF2B5EF4-FFF2-40B4-BE49-F238E27FC236}">
                  <a16:creationId xmlns:a16="http://schemas.microsoft.com/office/drawing/2014/main" xmlns="" id="{180C0DD7-6CE4-486B-916C-C3C87C81807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54864" y="218028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0" name="Rectangle 2">
              <a:extLst>
                <a:ext uri="{FF2B5EF4-FFF2-40B4-BE49-F238E27FC236}">
                  <a16:creationId xmlns:a16="http://schemas.microsoft.com/office/drawing/2014/main" xmlns="" id="{810AE7F9-4396-41FB-94F9-8154D4DC2C9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237744" y="203817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1" name="Rectangle 59">
              <a:extLst>
                <a:ext uri="{FF2B5EF4-FFF2-40B4-BE49-F238E27FC236}">
                  <a16:creationId xmlns:a16="http://schemas.microsoft.com/office/drawing/2014/main" xmlns="" id="{446068F4-9B70-4DC6-82E3-6A636680911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54864" y="203817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2" name="Rectangle 2">
              <a:extLst>
                <a:ext uri="{FF2B5EF4-FFF2-40B4-BE49-F238E27FC236}">
                  <a16:creationId xmlns:a16="http://schemas.microsoft.com/office/drawing/2014/main" xmlns="" id="{ACCF2A15-7704-4CCF-AB0A-20BE623E7AE2}"/>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237744" y="189606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3" name="Rectangle 59">
              <a:extLst>
                <a:ext uri="{FF2B5EF4-FFF2-40B4-BE49-F238E27FC236}">
                  <a16:creationId xmlns:a16="http://schemas.microsoft.com/office/drawing/2014/main" xmlns="" id="{8DF7B9FB-BF19-4609-9AF1-45D94DCB2FD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54864" y="189606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4" name="Rectangle 2">
              <a:extLst>
                <a:ext uri="{FF2B5EF4-FFF2-40B4-BE49-F238E27FC236}">
                  <a16:creationId xmlns:a16="http://schemas.microsoft.com/office/drawing/2014/main" xmlns="" id="{03EE7F2A-8C41-44E1-A5C5-F9D7A87E476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237744" y="175394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5" name="Rectangle 59">
              <a:extLst>
                <a:ext uri="{FF2B5EF4-FFF2-40B4-BE49-F238E27FC236}">
                  <a16:creationId xmlns:a16="http://schemas.microsoft.com/office/drawing/2014/main" xmlns="" id="{689CADC4-9D26-4B82-9B11-1E2140D1DCA1}"/>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54864" y="175394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6" name="Rectangle 2">
              <a:extLst>
                <a:ext uri="{FF2B5EF4-FFF2-40B4-BE49-F238E27FC236}">
                  <a16:creationId xmlns:a16="http://schemas.microsoft.com/office/drawing/2014/main" xmlns="" id="{707BC2C3-A51F-45C0-8BEC-31CC1E9AD5E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237744" y="161183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7" name="Rectangle 59">
              <a:extLst>
                <a:ext uri="{FF2B5EF4-FFF2-40B4-BE49-F238E27FC236}">
                  <a16:creationId xmlns:a16="http://schemas.microsoft.com/office/drawing/2014/main" xmlns="" id="{9ECFCC9B-5EAD-4BEC-A4C5-28A4766FCB6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54864" y="161183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6" name="Picture 5" descr="A dining room table&#10;&#10;Description automatically generated">
            <a:extLst>
              <a:ext uri="{FF2B5EF4-FFF2-40B4-BE49-F238E27FC236}">
                <a16:creationId xmlns:a16="http://schemas.microsoft.com/office/drawing/2014/main" xmlns="" id="{62600A09-1FE8-4B43-9044-9E8725A9C17A}"/>
              </a:ext>
            </a:extLst>
          </p:cNvPr>
          <p:cNvPicPr>
            <a:picLocks noChangeAspect="1"/>
          </p:cNvPicPr>
          <p:nvPr/>
        </p:nvPicPr>
        <p:blipFill rotWithShape="1">
          <a:blip r:embed="rId2">
            <a:extLst>
              <a:ext uri="{837473B0-CC2E-450A-ABE3-18F120FF3D39}">
                <a1611:picAttrSrcUrl xmlns:a1611="http://schemas.microsoft.com/office/drawing/2016/11/main" xmlns="" r:id="rId3"/>
              </a:ext>
            </a:extLst>
          </a:blip>
          <a:srcRect l="20535" r="34227" b="-1"/>
          <a:stretch/>
        </p:blipFill>
        <p:spPr>
          <a:xfrm>
            <a:off x="4496305" y="10"/>
            <a:ext cx="4647695" cy="6857990"/>
          </a:xfrm>
          <a:prstGeom prst="rect">
            <a:avLst/>
          </a:prstGeom>
        </p:spPr>
      </p:pic>
      <p:sp>
        <p:nvSpPr>
          <p:cNvPr id="69" name="Rectangle 68">
            <a:extLst>
              <a:ext uri="{FF2B5EF4-FFF2-40B4-BE49-F238E27FC236}">
                <a16:creationId xmlns:a16="http://schemas.microsoft.com/office/drawing/2014/main" xmlns="" id="{2BBA6F99-C2E7-4A60-BF6F-95A24075681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2825032"/>
            <a:ext cx="4750392" cy="403296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1" name="Rectangle 70">
            <a:extLst>
              <a:ext uri="{FF2B5EF4-FFF2-40B4-BE49-F238E27FC236}">
                <a16:creationId xmlns:a16="http://schemas.microsoft.com/office/drawing/2014/main" xmlns="" id="{E3E51905-F374-4E1A-97CF-B741584B74D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6501384"/>
            <a:ext cx="4937759" cy="3566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a:extLst>
              <a:ext uri="{FF2B5EF4-FFF2-40B4-BE49-F238E27FC236}">
                <a16:creationId xmlns:a16="http://schemas.microsoft.com/office/drawing/2014/main" xmlns="" id="{2EF15FD1-F59B-0B42-9E2C-C59641BB2EE5}"/>
              </a:ext>
            </a:extLst>
          </p:cNvPr>
          <p:cNvSpPr txBox="1"/>
          <p:nvPr/>
        </p:nvSpPr>
        <p:spPr>
          <a:xfrm>
            <a:off x="6836958" y="6657943"/>
            <a:ext cx="2307042" cy="200055"/>
          </a:xfrm>
          <a:prstGeom prst="rect">
            <a:avLst/>
          </a:prstGeom>
          <a:solidFill>
            <a:srgbClr val="000000"/>
          </a:solidFill>
        </p:spPr>
        <p:txBody>
          <a:bodyPr wrap="none" rtlCol="0">
            <a:spAutoFit/>
          </a:bodyPr>
          <a:lstStyle/>
          <a:p>
            <a:pPr algn="r">
              <a:spcAft>
                <a:spcPts val="600"/>
              </a:spcAft>
            </a:pPr>
            <a:r>
              <a:rPr lang="en-US" sz="700" dirty="0">
                <a:solidFill>
                  <a:srgbClr val="FFFFFF"/>
                </a:solidFill>
                <a:hlinkClick r:id="rId3" tooltip="https://en.wikipedia.org/wiki/List_of_Michelin_starred_restaurants_in_Scotland">
                  <a:extLst>
                    <a:ext uri="{A12FA001-AC4F-418D-AE19-62706E023703}">
                      <ahyp:hlinkClr xmlns:ahyp="http://schemas.microsoft.com/office/drawing/2018/hyperlinkcolor" xmlns="" val="tx"/>
                    </a:ext>
                  </a:extLst>
                </a:hlinkClick>
              </a:rPr>
              <a:t>This Photo</a:t>
            </a:r>
            <a:r>
              <a:rPr lang="en-US" sz="700" dirty="0">
                <a:solidFill>
                  <a:srgbClr val="FFFFFF"/>
                </a:solidFill>
              </a:rPr>
              <a:t> by Unknown Author is licensed under </a:t>
            </a:r>
            <a:r>
              <a:rPr lang="en-US" sz="700" dirty="0">
                <a:solidFill>
                  <a:srgbClr val="FFFFFF"/>
                </a:solidFill>
                <a:hlinkClick r:id="rId4" tooltip="https://creativecommons.org/licenses/by-sa/3.0/">
                  <a:extLst>
                    <a:ext uri="{A12FA001-AC4F-418D-AE19-62706E023703}">
                      <ahyp:hlinkClr xmlns:ahyp="http://schemas.microsoft.com/office/drawing/2018/hyperlinkcolor" xmlns="" val="tx"/>
                    </a:ext>
                  </a:extLst>
                </a:hlinkClick>
              </a:rPr>
              <a:t>CC BY-SA</a:t>
            </a:r>
            <a:endParaRPr lang="en-US" sz="700" dirty="0">
              <a:solidFill>
                <a:srgbClr val="FFFFFF"/>
              </a:solidFill>
            </a:endParaRPr>
          </a:p>
        </p:txBody>
      </p:sp>
    </p:spTree>
    <p:extLst>
      <p:ext uri="{BB962C8B-B14F-4D97-AF65-F5344CB8AC3E}">
        <p14:creationId xmlns:p14="http://schemas.microsoft.com/office/powerpoint/2010/main" xmlns="" val="409699777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normAutofit/>
          </a:bodyPr>
          <a:lstStyle/>
          <a:p>
            <a:pPr marL="0" indent="0" algn="ctr">
              <a:buNone/>
            </a:pPr>
            <a:endParaRPr lang="en-US" sz="4400" dirty="0"/>
          </a:p>
          <a:p>
            <a:pPr marL="0" indent="0" algn="ctr">
              <a:buNone/>
            </a:pPr>
            <a:endParaRPr lang="en-US" sz="4400" dirty="0"/>
          </a:p>
          <a:p>
            <a:pPr marL="0" indent="0" algn="ctr">
              <a:buNone/>
            </a:pPr>
            <a:r>
              <a:rPr lang="en-US" sz="4400" dirty="0"/>
              <a:t>Food and Beverage Management </a:t>
            </a:r>
          </a:p>
        </p:txBody>
      </p:sp>
    </p:spTree>
    <p:extLst>
      <p:ext uri="{BB962C8B-B14F-4D97-AF65-F5344CB8AC3E}">
        <p14:creationId xmlns:p14="http://schemas.microsoft.com/office/powerpoint/2010/main" xmlns="" val="4047662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C1393B6-0A67-E64C-A556-A6281CCB9DE2}"/>
              </a:ext>
            </a:extLst>
          </p:cNvPr>
          <p:cNvSpPr>
            <a:spLocks noGrp="1"/>
          </p:cNvSpPr>
          <p:nvPr>
            <p:ph type="title"/>
          </p:nvPr>
        </p:nvSpPr>
        <p:spPr/>
        <p:txBody>
          <a:bodyPr/>
          <a:lstStyle/>
          <a:p>
            <a:r>
              <a:rPr lang="en-US" dirty="0"/>
              <a:t>Aims</a:t>
            </a:r>
          </a:p>
        </p:txBody>
      </p:sp>
      <p:sp>
        <p:nvSpPr>
          <p:cNvPr id="3" name="Content Placeholder 2">
            <a:extLst>
              <a:ext uri="{FF2B5EF4-FFF2-40B4-BE49-F238E27FC236}">
                <a16:creationId xmlns:a16="http://schemas.microsoft.com/office/drawing/2014/main" xmlns="" id="{37CE7F18-1EA0-FC44-A04E-3B5FBC47FC68}"/>
              </a:ext>
            </a:extLst>
          </p:cNvPr>
          <p:cNvSpPr>
            <a:spLocks noGrp="1"/>
          </p:cNvSpPr>
          <p:nvPr>
            <p:ph idx="1"/>
          </p:nvPr>
        </p:nvSpPr>
        <p:spPr>
          <a:xfrm>
            <a:off x="457200" y="1417638"/>
            <a:ext cx="8229600" cy="4525963"/>
          </a:xfrm>
        </p:spPr>
        <p:txBody>
          <a:bodyPr>
            <a:normAutofit fontScale="92500" lnSpcReduction="20000"/>
          </a:bodyPr>
          <a:lstStyle/>
          <a:p>
            <a:pPr marL="0" indent="0" algn="ctr">
              <a:buNone/>
            </a:pPr>
            <a:r>
              <a:rPr lang="en-GB" sz="3000" dirty="0"/>
              <a:t>Food and Beverage Management </a:t>
            </a:r>
            <a:r>
              <a:rPr lang="en-US" sz="3000" dirty="0"/>
              <a:t>aims to equip you with the ability to apply theoretical and technical aspects of </a:t>
            </a:r>
            <a:r>
              <a:rPr lang="en-GB" sz="3000" dirty="0"/>
              <a:t>the complexities of managing food and beverage outlets as well as the developing trends and increasing demands from the general public, using examples from the hospitality industry. </a:t>
            </a:r>
          </a:p>
          <a:p>
            <a:pPr marL="0" indent="0">
              <a:buNone/>
            </a:pPr>
            <a:endParaRPr lang="en-GB" sz="3000" dirty="0"/>
          </a:p>
          <a:p>
            <a:pPr marL="0" indent="0" algn="ctr">
              <a:buNone/>
            </a:pPr>
            <a:r>
              <a:rPr lang="en-GB" sz="3000" dirty="0"/>
              <a:t>Upon successful completion you will have informed awareness of Food and Beverage Management methods and procedures. </a:t>
            </a:r>
          </a:p>
          <a:p>
            <a:pPr marL="0" indent="0">
              <a:buNone/>
            </a:pPr>
            <a:endParaRPr lang="en-GB" sz="3000" dirty="0"/>
          </a:p>
          <a:p>
            <a:pPr marL="0" indent="0" algn="ctr">
              <a:buNone/>
            </a:pPr>
            <a:r>
              <a:rPr lang="en-GB" sz="2400" i="1" dirty="0"/>
              <a:t>This unit forms part of the Hospitality Management Qualification.</a:t>
            </a:r>
            <a:endParaRPr lang="en-GB" sz="2400" dirty="0"/>
          </a:p>
          <a:p>
            <a:endParaRPr lang="en-US" dirty="0"/>
          </a:p>
        </p:txBody>
      </p:sp>
    </p:spTree>
    <p:extLst>
      <p:ext uri="{BB962C8B-B14F-4D97-AF65-F5344CB8AC3E}">
        <p14:creationId xmlns:p14="http://schemas.microsoft.com/office/powerpoint/2010/main" xmlns="" val="371938275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3738C89-A2EE-8E44-9AC1-462323952763}"/>
              </a:ext>
            </a:extLst>
          </p:cNvPr>
          <p:cNvSpPr>
            <a:spLocks noGrp="1"/>
          </p:cNvSpPr>
          <p:nvPr>
            <p:ph type="title"/>
          </p:nvPr>
        </p:nvSpPr>
        <p:spPr/>
        <p:txBody>
          <a:bodyPr/>
          <a:lstStyle/>
          <a:p>
            <a:r>
              <a:rPr lang="en-US" dirty="0"/>
              <a:t>Learning Outcomes</a:t>
            </a:r>
          </a:p>
        </p:txBody>
      </p:sp>
      <p:sp>
        <p:nvSpPr>
          <p:cNvPr id="3" name="Content Placeholder 2">
            <a:extLst>
              <a:ext uri="{FF2B5EF4-FFF2-40B4-BE49-F238E27FC236}">
                <a16:creationId xmlns:a16="http://schemas.microsoft.com/office/drawing/2014/main" xmlns="" id="{A440CC15-E55A-2A41-B108-BFCDF8222708}"/>
              </a:ext>
            </a:extLst>
          </p:cNvPr>
          <p:cNvSpPr>
            <a:spLocks noGrp="1"/>
          </p:cNvSpPr>
          <p:nvPr>
            <p:ph idx="1"/>
          </p:nvPr>
        </p:nvSpPr>
        <p:spPr/>
        <p:txBody>
          <a:bodyPr>
            <a:normAutofit fontScale="77500" lnSpcReduction="20000"/>
          </a:bodyPr>
          <a:lstStyle/>
          <a:p>
            <a:pPr marL="0" indent="0" algn="ctr">
              <a:buNone/>
            </a:pPr>
            <a:r>
              <a:rPr lang="en-GB" sz="2800" b="1" dirty="0"/>
              <a:t>On completion of this unit you will know and understand the:</a:t>
            </a:r>
          </a:p>
          <a:p>
            <a:pPr marL="0" indent="0">
              <a:buNone/>
            </a:pPr>
            <a:endParaRPr lang="en-GB" sz="2800" dirty="0"/>
          </a:p>
          <a:p>
            <a:pPr lvl="0"/>
            <a:r>
              <a:rPr lang="en-GB" sz="2800" dirty="0"/>
              <a:t>Complexities of managing food and beverage outlets</a:t>
            </a:r>
          </a:p>
          <a:p>
            <a:pPr lvl="0"/>
            <a:endParaRPr lang="en-GB" sz="2800" dirty="0"/>
          </a:p>
          <a:p>
            <a:pPr lvl="0"/>
            <a:r>
              <a:rPr lang="en-US" sz="2800" dirty="0"/>
              <a:t>Functions and responsibilities of food </a:t>
            </a:r>
            <a:r>
              <a:rPr lang="en-GB" sz="2800" dirty="0"/>
              <a:t>and </a:t>
            </a:r>
            <a:r>
              <a:rPr lang="en-US" sz="2800" dirty="0"/>
              <a:t>beverage management</a:t>
            </a:r>
          </a:p>
          <a:p>
            <a:pPr lvl="0"/>
            <a:endParaRPr lang="en-GB" sz="2800" dirty="0"/>
          </a:p>
          <a:p>
            <a:pPr lvl="0"/>
            <a:r>
              <a:rPr lang="en-GB" sz="2800" dirty="0"/>
              <a:t>Duties of the purchasing manager in relation to the purchasing procedure</a:t>
            </a:r>
          </a:p>
          <a:p>
            <a:pPr lvl="0"/>
            <a:endParaRPr lang="en-GB" sz="2800" dirty="0"/>
          </a:p>
          <a:p>
            <a:pPr lvl="0"/>
            <a:r>
              <a:rPr lang="en-GB" sz="2800" dirty="0"/>
              <a:t>Purpose and objectives of food and beverage control</a:t>
            </a:r>
          </a:p>
          <a:p>
            <a:pPr lvl="0"/>
            <a:endParaRPr lang="en-GB" sz="2800" dirty="0"/>
          </a:p>
          <a:p>
            <a:pPr lvl="0"/>
            <a:r>
              <a:rPr lang="en-US" sz="2800" dirty="0"/>
              <a:t>Principles of food </a:t>
            </a:r>
            <a:r>
              <a:rPr lang="en-GB" sz="2800" dirty="0"/>
              <a:t>and </a:t>
            </a:r>
            <a:r>
              <a:rPr lang="en-US" sz="2800" dirty="0"/>
              <a:t>beverage management across a range of catering systems</a:t>
            </a:r>
            <a:endParaRPr lang="en-GB" sz="2800" dirty="0"/>
          </a:p>
          <a:p>
            <a:endParaRPr lang="en-US" dirty="0"/>
          </a:p>
        </p:txBody>
      </p:sp>
    </p:spTree>
    <p:extLst>
      <p:ext uri="{BB962C8B-B14F-4D97-AF65-F5344CB8AC3E}">
        <p14:creationId xmlns:p14="http://schemas.microsoft.com/office/powerpoint/2010/main" xmlns="" val="9456344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15592DA-2313-1048-8B16-97DCDD8F6805}"/>
              </a:ext>
            </a:extLst>
          </p:cNvPr>
          <p:cNvSpPr>
            <a:spLocks noGrp="1"/>
          </p:cNvSpPr>
          <p:nvPr>
            <p:ph type="title"/>
          </p:nvPr>
        </p:nvSpPr>
        <p:spPr/>
        <p:txBody>
          <a:bodyPr>
            <a:normAutofit/>
          </a:bodyPr>
          <a:lstStyle/>
          <a:p>
            <a:r>
              <a:rPr lang="en-US" sz="3200" dirty="0"/>
              <a:t>Unit Content</a:t>
            </a:r>
          </a:p>
        </p:txBody>
      </p:sp>
      <p:sp>
        <p:nvSpPr>
          <p:cNvPr id="3" name="Content Placeholder 2">
            <a:extLst>
              <a:ext uri="{FF2B5EF4-FFF2-40B4-BE49-F238E27FC236}">
                <a16:creationId xmlns:a16="http://schemas.microsoft.com/office/drawing/2014/main" xmlns="" id="{84806E02-F231-F741-B727-190DFE5A5DFC}"/>
              </a:ext>
            </a:extLst>
          </p:cNvPr>
          <p:cNvSpPr>
            <a:spLocks noGrp="1"/>
          </p:cNvSpPr>
          <p:nvPr>
            <p:ph idx="1"/>
          </p:nvPr>
        </p:nvSpPr>
        <p:spPr/>
        <p:txBody>
          <a:bodyPr>
            <a:normAutofit fontScale="92500" lnSpcReduction="20000"/>
          </a:bodyPr>
          <a:lstStyle/>
          <a:p>
            <a:pPr marL="514350" indent="-514350">
              <a:buFont typeface="+mj-lt"/>
              <a:buAutoNum type="arabicPeriod"/>
            </a:pPr>
            <a:r>
              <a:rPr lang="en-US" dirty="0"/>
              <a:t>Introduction to Food and Beverage Management</a:t>
            </a:r>
          </a:p>
          <a:p>
            <a:pPr marL="514350" indent="-514350">
              <a:buFont typeface="+mj-lt"/>
              <a:buAutoNum type="arabicPeriod"/>
            </a:pPr>
            <a:r>
              <a:rPr lang="en-US" dirty="0"/>
              <a:t>Food and Beverage Outlets</a:t>
            </a:r>
          </a:p>
          <a:p>
            <a:pPr marL="514350" indent="-514350">
              <a:buFont typeface="+mj-lt"/>
              <a:buAutoNum type="arabicPeriod"/>
            </a:pPr>
            <a:r>
              <a:rPr lang="en-US" dirty="0"/>
              <a:t>The Meal Experience</a:t>
            </a:r>
          </a:p>
          <a:p>
            <a:pPr marL="514350" indent="-514350">
              <a:buFont typeface="+mj-lt"/>
              <a:buAutoNum type="arabicPeriod"/>
            </a:pPr>
            <a:r>
              <a:rPr lang="en-US" dirty="0"/>
              <a:t>Food Menus and Beverage Lists</a:t>
            </a:r>
          </a:p>
          <a:p>
            <a:pPr marL="514350" indent="-514350">
              <a:buFont typeface="+mj-lt"/>
              <a:buAutoNum type="arabicPeriod"/>
            </a:pPr>
            <a:r>
              <a:rPr lang="en-US" dirty="0"/>
              <a:t>An Overall View of Food and Beverage Control</a:t>
            </a:r>
          </a:p>
          <a:p>
            <a:pPr marL="514350" indent="-514350">
              <a:buFont typeface="+mj-lt"/>
              <a:buAutoNum type="arabicPeriod"/>
            </a:pPr>
            <a:r>
              <a:rPr lang="en-US" dirty="0"/>
              <a:t>Financial Aspects</a:t>
            </a:r>
          </a:p>
          <a:p>
            <a:pPr marL="514350" indent="-514350">
              <a:buFont typeface="+mj-lt"/>
              <a:buAutoNum type="arabicPeriod"/>
            </a:pPr>
            <a:r>
              <a:rPr lang="en-US" dirty="0"/>
              <a:t>Purchasing</a:t>
            </a:r>
          </a:p>
          <a:p>
            <a:pPr marL="514350" indent="-514350">
              <a:buFont typeface="+mj-lt"/>
              <a:buAutoNum type="arabicPeriod"/>
            </a:pPr>
            <a:r>
              <a:rPr lang="en-US" dirty="0"/>
              <a:t>Receiving, Sorting and Issuing</a:t>
            </a:r>
          </a:p>
          <a:p>
            <a:pPr marL="514350" indent="-514350">
              <a:buFont typeface="+mj-lt"/>
              <a:buAutoNum type="arabicPeriod"/>
            </a:pPr>
            <a:r>
              <a:rPr lang="en-US" dirty="0"/>
              <a:t>Food and Beverage Production</a:t>
            </a:r>
          </a:p>
          <a:p>
            <a:endParaRPr lang="en-US" dirty="0"/>
          </a:p>
        </p:txBody>
      </p:sp>
    </p:spTree>
    <p:extLst>
      <p:ext uri="{BB962C8B-B14F-4D97-AF65-F5344CB8AC3E}">
        <p14:creationId xmlns:p14="http://schemas.microsoft.com/office/powerpoint/2010/main" xmlns="" val="285473746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47C7264-B104-A84A-940A-1DB063DFD33E}"/>
              </a:ext>
            </a:extLst>
          </p:cNvPr>
          <p:cNvSpPr>
            <a:spLocks noGrp="1"/>
          </p:cNvSpPr>
          <p:nvPr>
            <p:ph type="title"/>
          </p:nvPr>
        </p:nvSpPr>
        <p:spPr/>
        <p:txBody>
          <a:bodyPr>
            <a:normAutofit/>
          </a:bodyPr>
          <a:lstStyle/>
          <a:p>
            <a:r>
              <a:rPr lang="en-US" sz="3200" dirty="0"/>
              <a:t>Teaching Content</a:t>
            </a:r>
          </a:p>
        </p:txBody>
      </p:sp>
      <p:sp>
        <p:nvSpPr>
          <p:cNvPr id="3" name="Content Placeholder 2">
            <a:extLst>
              <a:ext uri="{FF2B5EF4-FFF2-40B4-BE49-F238E27FC236}">
                <a16:creationId xmlns:a16="http://schemas.microsoft.com/office/drawing/2014/main" xmlns="" id="{EFB8F7AB-33BB-D541-B369-226D223C8FCF}"/>
              </a:ext>
            </a:extLst>
          </p:cNvPr>
          <p:cNvSpPr>
            <a:spLocks noGrp="1"/>
          </p:cNvSpPr>
          <p:nvPr>
            <p:ph idx="1"/>
          </p:nvPr>
        </p:nvSpPr>
        <p:spPr/>
        <p:txBody>
          <a:bodyPr>
            <a:normAutofit fontScale="85000" lnSpcReduction="10000"/>
          </a:bodyPr>
          <a:lstStyle/>
          <a:p>
            <a:pPr marL="514350" indent="-514350">
              <a:buFont typeface="+mj-lt"/>
              <a:buAutoNum type="arabicPeriod" startAt="10"/>
            </a:pPr>
            <a:r>
              <a:rPr lang="en-US" dirty="0"/>
              <a:t>Food and Beverage Service Methods</a:t>
            </a:r>
          </a:p>
          <a:p>
            <a:pPr marL="514350" indent="-514350">
              <a:buFont typeface="+mj-lt"/>
              <a:buAutoNum type="arabicPeriod" startAt="10"/>
            </a:pPr>
            <a:r>
              <a:rPr lang="en-US" dirty="0"/>
              <a:t>Food and Beverage Production Control</a:t>
            </a:r>
          </a:p>
          <a:p>
            <a:pPr marL="514350" indent="-514350">
              <a:buFont typeface="+mj-lt"/>
              <a:buAutoNum type="arabicPeriod" startAt="10"/>
            </a:pPr>
            <a:r>
              <a:rPr lang="en-US" dirty="0"/>
              <a:t>Food Controlling</a:t>
            </a:r>
          </a:p>
          <a:p>
            <a:pPr marL="514350" indent="-514350">
              <a:buFont typeface="+mj-lt"/>
              <a:buAutoNum type="arabicPeriod" startAt="10"/>
            </a:pPr>
            <a:r>
              <a:rPr lang="en-US" dirty="0"/>
              <a:t>Beverage Controlling</a:t>
            </a:r>
          </a:p>
          <a:p>
            <a:pPr marL="514350" indent="-514350">
              <a:buFont typeface="+mj-lt"/>
              <a:buAutoNum type="arabicPeriod" startAt="10"/>
            </a:pPr>
            <a:r>
              <a:rPr lang="en-US" dirty="0"/>
              <a:t>Revenue Control – Control Systems – Operating Ratios</a:t>
            </a:r>
          </a:p>
          <a:p>
            <a:pPr marL="514350" indent="-514350">
              <a:buFont typeface="+mj-lt"/>
              <a:buAutoNum type="arabicPeriod" startAt="10"/>
            </a:pPr>
            <a:r>
              <a:rPr lang="en-US" dirty="0"/>
              <a:t>Food and Beverage Management in Fast Food and Popular Catering</a:t>
            </a:r>
          </a:p>
          <a:p>
            <a:pPr marL="514350" indent="-514350">
              <a:buFont typeface="+mj-lt"/>
              <a:buAutoNum type="arabicPeriod" startAt="10"/>
            </a:pPr>
            <a:r>
              <a:rPr lang="en-US" dirty="0"/>
              <a:t>Food and Beverage Management in Hotels and Quality Restaurants</a:t>
            </a:r>
          </a:p>
          <a:p>
            <a:pPr marL="514350" indent="-514350">
              <a:buFont typeface="+mj-lt"/>
              <a:buAutoNum type="arabicPeriod" startAt="10"/>
            </a:pPr>
            <a:r>
              <a:rPr lang="en-US" dirty="0"/>
              <a:t>Food and Beverage Management in Function Catering</a:t>
            </a:r>
          </a:p>
          <a:p>
            <a:endParaRPr lang="en-US" dirty="0"/>
          </a:p>
        </p:txBody>
      </p:sp>
    </p:spTree>
    <p:extLst>
      <p:ext uri="{BB962C8B-B14F-4D97-AF65-F5344CB8AC3E}">
        <p14:creationId xmlns:p14="http://schemas.microsoft.com/office/powerpoint/2010/main" xmlns="" val="21355000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8" name="Rectangle 44">
            <a:extLst>
              <a:ext uri="{FF2B5EF4-FFF2-40B4-BE49-F238E27FC236}">
                <a16:creationId xmlns:a16="http://schemas.microsoft.com/office/drawing/2014/main" xmlns="" id="{4D51AB52-5ADD-4688-83DB-8A2EB1F26B9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9143998" cy="685800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xmlns="" id="{EB8FE4E9-FA03-B946-95E8-4D67C7C24435}"/>
              </a:ext>
            </a:extLst>
          </p:cNvPr>
          <p:cNvSpPr>
            <a:spLocks noGrp="1"/>
          </p:cNvSpPr>
          <p:nvPr>
            <p:ph type="title"/>
          </p:nvPr>
        </p:nvSpPr>
        <p:spPr>
          <a:xfrm>
            <a:off x="445770" y="461001"/>
            <a:ext cx="3827879" cy="1907457"/>
          </a:xfrm>
        </p:spPr>
        <p:txBody>
          <a:bodyPr vert="horz" lIns="91440" tIns="45720" rIns="91440" bIns="45720" rtlCol="0" anchor="ctr">
            <a:normAutofit fontScale="90000"/>
          </a:bodyPr>
          <a:lstStyle/>
          <a:p>
            <a:pPr algn="l" defTabSz="914400">
              <a:lnSpc>
                <a:spcPct val="90000"/>
              </a:lnSpc>
            </a:pPr>
            <a:r>
              <a:rPr lang="en-US" b="1" dirty="0">
                <a:solidFill>
                  <a:schemeClr val="bg1"/>
                </a:solidFill>
              </a:rPr>
              <a:t>1. Introduction to Food and Beverage Management</a:t>
            </a:r>
          </a:p>
        </p:txBody>
      </p:sp>
      <p:grpSp>
        <p:nvGrpSpPr>
          <p:cNvPr id="70" name="Group 46">
            <a:extLst>
              <a:ext uri="{FF2B5EF4-FFF2-40B4-BE49-F238E27FC236}">
                <a16:creationId xmlns:a16="http://schemas.microsoft.com/office/drawing/2014/main" xmlns="" id="{2B860207-ACE2-4B37-A2C2-9AAE0EEBA8BF}"/>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42125" y="737776"/>
            <a:ext cx="181579" cy="1340860"/>
            <a:chOff x="56167" y="899960"/>
            <a:chExt cx="242107" cy="1340860"/>
          </a:xfrm>
        </p:grpSpPr>
        <p:sp>
          <p:nvSpPr>
            <p:cNvPr id="48" name="Rectangle 2">
              <a:extLst>
                <a:ext uri="{FF2B5EF4-FFF2-40B4-BE49-F238E27FC236}">
                  <a16:creationId xmlns:a16="http://schemas.microsoft.com/office/drawing/2014/main" xmlns="" id="{E8A59B16-7B5E-439A-AABE-6F43ADBEDA8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237744" y="146971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2" name="Rectangle 59">
              <a:extLst>
                <a:ext uri="{FF2B5EF4-FFF2-40B4-BE49-F238E27FC236}">
                  <a16:creationId xmlns:a16="http://schemas.microsoft.com/office/drawing/2014/main" xmlns="" id="{38682BC1-12A9-49A6-B07D-32C0E52874F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54864" y="146971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0" name="Rectangle 2">
              <a:extLst>
                <a:ext uri="{FF2B5EF4-FFF2-40B4-BE49-F238E27FC236}">
                  <a16:creationId xmlns:a16="http://schemas.microsoft.com/office/drawing/2014/main" xmlns="" id="{929740E6-43AC-43B8-A959-7FA88DA43EF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237744" y="132760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1" name="Rectangle 59">
              <a:extLst>
                <a:ext uri="{FF2B5EF4-FFF2-40B4-BE49-F238E27FC236}">
                  <a16:creationId xmlns:a16="http://schemas.microsoft.com/office/drawing/2014/main" xmlns="" id="{96E21AC4-82E7-4B8E-BE4D-06F7B3884D6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54864" y="132760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2" name="Rectangle 2">
              <a:extLst>
                <a:ext uri="{FF2B5EF4-FFF2-40B4-BE49-F238E27FC236}">
                  <a16:creationId xmlns:a16="http://schemas.microsoft.com/office/drawing/2014/main" xmlns="" id="{C921A779-B023-4EB0-B665-D0212F00909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237744" y="118549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3" name="Rectangle 59">
              <a:extLst>
                <a:ext uri="{FF2B5EF4-FFF2-40B4-BE49-F238E27FC236}">
                  <a16:creationId xmlns:a16="http://schemas.microsoft.com/office/drawing/2014/main" xmlns="" id="{3E26D187-6A2A-4FCB-AB53-925262F7226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54864" y="118549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4" name="Rectangle 2">
              <a:extLst>
                <a:ext uri="{FF2B5EF4-FFF2-40B4-BE49-F238E27FC236}">
                  <a16:creationId xmlns:a16="http://schemas.microsoft.com/office/drawing/2014/main" xmlns="" id="{ADC5C21D-9525-4C09-96AC-CD411777520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237744" y="104337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5" name="Rectangle 59">
              <a:extLst>
                <a:ext uri="{FF2B5EF4-FFF2-40B4-BE49-F238E27FC236}">
                  <a16:creationId xmlns:a16="http://schemas.microsoft.com/office/drawing/2014/main" xmlns="" id="{E55B79D7-B509-440B-BB0A-C932B288C2D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54864" y="104337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6" name="Rectangle 2">
              <a:extLst>
                <a:ext uri="{FF2B5EF4-FFF2-40B4-BE49-F238E27FC236}">
                  <a16:creationId xmlns:a16="http://schemas.microsoft.com/office/drawing/2014/main" xmlns="" id="{2EB10EB7-F925-4AB7-9B6B-FAFCA6F00821}"/>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237744" y="90126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7" name="Rectangle 59">
              <a:extLst>
                <a:ext uri="{FF2B5EF4-FFF2-40B4-BE49-F238E27FC236}">
                  <a16:creationId xmlns:a16="http://schemas.microsoft.com/office/drawing/2014/main" xmlns="" id="{4BDE1226-55F7-4E78-8946-97C0D7FDD38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54864" y="90126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8" name="Rectangle 2">
              <a:extLst>
                <a:ext uri="{FF2B5EF4-FFF2-40B4-BE49-F238E27FC236}">
                  <a16:creationId xmlns:a16="http://schemas.microsoft.com/office/drawing/2014/main" xmlns="" id="{4FECC137-11B4-48FD-A1AA-610D2138DE81}"/>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237744" y="218028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9" name="Rectangle 59">
              <a:extLst>
                <a:ext uri="{FF2B5EF4-FFF2-40B4-BE49-F238E27FC236}">
                  <a16:creationId xmlns:a16="http://schemas.microsoft.com/office/drawing/2014/main" xmlns="" id="{180C0DD7-6CE4-486B-916C-C3C87C81807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54864" y="218028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0" name="Rectangle 2">
              <a:extLst>
                <a:ext uri="{FF2B5EF4-FFF2-40B4-BE49-F238E27FC236}">
                  <a16:creationId xmlns:a16="http://schemas.microsoft.com/office/drawing/2014/main" xmlns="" id="{810AE7F9-4396-41FB-94F9-8154D4DC2C9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237744" y="203817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1" name="Rectangle 59">
              <a:extLst>
                <a:ext uri="{FF2B5EF4-FFF2-40B4-BE49-F238E27FC236}">
                  <a16:creationId xmlns:a16="http://schemas.microsoft.com/office/drawing/2014/main" xmlns="" id="{446068F4-9B70-4DC6-82E3-6A636680911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54864" y="203817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2" name="Rectangle 2">
              <a:extLst>
                <a:ext uri="{FF2B5EF4-FFF2-40B4-BE49-F238E27FC236}">
                  <a16:creationId xmlns:a16="http://schemas.microsoft.com/office/drawing/2014/main" xmlns="" id="{ACCF2A15-7704-4CCF-AB0A-20BE623E7AE2}"/>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237744" y="189606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3" name="Rectangle 59">
              <a:extLst>
                <a:ext uri="{FF2B5EF4-FFF2-40B4-BE49-F238E27FC236}">
                  <a16:creationId xmlns:a16="http://schemas.microsoft.com/office/drawing/2014/main" xmlns="" id="{8DF7B9FB-BF19-4609-9AF1-45D94DCB2FD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54864" y="189606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4" name="Rectangle 2">
              <a:extLst>
                <a:ext uri="{FF2B5EF4-FFF2-40B4-BE49-F238E27FC236}">
                  <a16:creationId xmlns:a16="http://schemas.microsoft.com/office/drawing/2014/main" xmlns="" id="{03EE7F2A-8C41-44E1-A5C5-F9D7A87E476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237744" y="175394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5" name="Rectangle 59">
              <a:extLst>
                <a:ext uri="{FF2B5EF4-FFF2-40B4-BE49-F238E27FC236}">
                  <a16:creationId xmlns:a16="http://schemas.microsoft.com/office/drawing/2014/main" xmlns="" id="{689CADC4-9D26-4B82-9B11-1E2140D1DCA1}"/>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54864" y="175394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6" name="Rectangle 2">
              <a:extLst>
                <a:ext uri="{FF2B5EF4-FFF2-40B4-BE49-F238E27FC236}">
                  <a16:creationId xmlns:a16="http://schemas.microsoft.com/office/drawing/2014/main" xmlns="" id="{707BC2C3-A51F-45C0-8BEC-31CC1E9AD5E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237744" y="161183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7" name="Rectangle 59">
              <a:extLst>
                <a:ext uri="{FF2B5EF4-FFF2-40B4-BE49-F238E27FC236}">
                  <a16:creationId xmlns:a16="http://schemas.microsoft.com/office/drawing/2014/main" xmlns="" id="{9ECFCC9B-5EAD-4BEC-A4C5-28A4766FCB6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54864" y="161183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6" name="Picture 5" descr="A dining room table&#10;&#10;Description automatically generated">
            <a:extLst>
              <a:ext uri="{FF2B5EF4-FFF2-40B4-BE49-F238E27FC236}">
                <a16:creationId xmlns:a16="http://schemas.microsoft.com/office/drawing/2014/main" xmlns="" id="{62600A09-1FE8-4B43-9044-9E8725A9C17A}"/>
              </a:ext>
            </a:extLst>
          </p:cNvPr>
          <p:cNvPicPr>
            <a:picLocks noChangeAspect="1"/>
          </p:cNvPicPr>
          <p:nvPr/>
        </p:nvPicPr>
        <p:blipFill rotWithShape="1">
          <a:blip r:embed="rId2">
            <a:extLst>
              <a:ext uri="{837473B0-CC2E-450A-ABE3-18F120FF3D39}">
                <a1611:picAttrSrcUrl xmlns:a1611="http://schemas.microsoft.com/office/drawing/2016/11/main" xmlns="" r:id="rId3"/>
              </a:ext>
            </a:extLst>
          </a:blip>
          <a:srcRect l="20535" r="34227" b="-1"/>
          <a:stretch/>
        </p:blipFill>
        <p:spPr>
          <a:xfrm>
            <a:off x="4496305" y="10"/>
            <a:ext cx="4647695" cy="6857990"/>
          </a:xfrm>
          <a:prstGeom prst="rect">
            <a:avLst/>
          </a:prstGeom>
        </p:spPr>
      </p:pic>
      <p:sp>
        <p:nvSpPr>
          <p:cNvPr id="69" name="Rectangle 68">
            <a:extLst>
              <a:ext uri="{FF2B5EF4-FFF2-40B4-BE49-F238E27FC236}">
                <a16:creationId xmlns:a16="http://schemas.microsoft.com/office/drawing/2014/main" xmlns="" id="{2BBA6F99-C2E7-4A60-BF6F-95A24075681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2825032"/>
            <a:ext cx="4750392" cy="403296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1" name="Rectangle 70">
            <a:extLst>
              <a:ext uri="{FF2B5EF4-FFF2-40B4-BE49-F238E27FC236}">
                <a16:creationId xmlns:a16="http://schemas.microsoft.com/office/drawing/2014/main" xmlns="" id="{E3E51905-F374-4E1A-97CF-B741584B74D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6501384"/>
            <a:ext cx="4937759" cy="3566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a:extLst>
              <a:ext uri="{FF2B5EF4-FFF2-40B4-BE49-F238E27FC236}">
                <a16:creationId xmlns:a16="http://schemas.microsoft.com/office/drawing/2014/main" xmlns="" id="{2EF15FD1-F59B-0B42-9E2C-C59641BB2EE5}"/>
              </a:ext>
            </a:extLst>
          </p:cNvPr>
          <p:cNvSpPr txBox="1"/>
          <p:nvPr/>
        </p:nvSpPr>
        <p:spPr>
          <a:xfrm>
            <a:off x="6836958" y="6657943"/>
            <a:ext cx="2307042" cy="200055"/>
          </a:xfrm>
          <a:prstGeom prst="rect">
            <a:avLst/>
          </a:prstGeom>
          <a:solidFill>
            <a:srgbClr val="000000"/>
          </a:solidFill>
        </p:spPr>
        <p:txBody>
          <a:bodyPr wrap="none" rtlCol="0">
            <a:spAutoFit/>
          </a:bodyPr>
          <a:lstStyle/>
          <a:p>
            <a:pPr algn="r">
              <a:spcAft>
                <a:spcPts val="600"/>
              </a:spcAft>
            </a:pPr>
            <a:r>
              <a:rPr lang="en-US" sz="700" dirty="0">
                <a:solidFill>
                  <a:srgbClr val="FFFFFF"/>
                </a:solidFill>
                <a:hlinkClick r:id="rId3" tooltip="https://en.wikipedia.org/wiki/List_of_Michelin_starred_restaurants_in_Scotland">
                  <a:extLst>
                    <a:ext uri="{A12FA001-AC4F-418D-AE19-62706E023703}">
                      <ahyp:hlinkClr xmlns:ahyp="http://schemas.microsoft.com/office/drawing/2018/hyperlinkcolor" xmlns="" val="tx"/>
                    </a:ext>
                  </a:extLst>
                </a:hlinkClick>
              </a:rPr>
              <a:t>This Photo</a:t>
            </a:r>
            <a:r>
              <a:rPr lang="en-US" sz="700" dirty="0">
                <a:solidFill>
                  <a:srgbClr val="FFFFFF"/>
                </a:solidFill>
              </a:rPr>
              <a:t> by Unknown Author is licensed under </a:t>
            </a:r>
            <a:r>
              <a:rPr lang="en-US" sz="700" dirty="0">
                <a:solidFill>
                  <a:srgbClr val="FFFFFF"/>
                </a:solidFill>
                <a:hlinkClick r:id="rId4" tooltip="https://creativecommons.org/licenses/by-sa/3.0/">
                  <a:extLst>
                    <a:ext uri="{A12FA001-AC4F-418D-AE19-62706E023703}">
                      <ahyp:hlinkClr xmlns:ahyp="http://schemas.microsoft.com/office/drawing/2018/hyperlinkcolor" xmlns="" val="tx"/>
                    </a:ext>
                  </a:extLst>
                </a:hlinkClick>
              </a:rPr>
              <a:t>CC BY-SA</a:t>
            </a:r>
            <a:endParaRPr lang="en-US" sz="700" dirty="0">
              <a:solidFill>
                <a:srgbClr val="FFFFFF"/>
              </a:solidFill>
            </a:endParaRPr>
          </a:p>
        </p:txBody>
      </p:sp>
    </p:spTree>
    <p:extLst>
      <p:ext uri="{BB962C8B-B14F-4D97-AF65-F5344CB8AC3E}">
        <p14:creationId xmlns:p14="http://schemas.microsoft.com/office/powerpoint/2010/main" xmlns="" val="271665174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7A672B4-E182-014E-8D47-7810F2C4A0DE}"/>
              </a:ext>
            </a:extLst>
          </p:cNvPr>
          <p:cNvSpPr>
            <a:spLocks noGrp="1"/>
          </p:cNvSpPr>
          <p:nvPr>
            <p:ph type="title"/>
          </p:nvPr>
        </p:nvSpPr>
        <p:spPr>
          <a:xfrm>
            <a:off x="457200" y="274638"/>
            <a:ext cx="8229600" cy="798788"/>
          </a:xfrm>
        </p:spPr>
        <p:txBody>
          <a:bodyPr>
            <a:normAutofit fontScale="90000"/>
          </a:bodyPr>
          <a:lstStyle/>
          <a:p>
            <a:r>
              <a:rPr lang="en-GB" sz="3600" b="1" dirty="0"/>
              <a:t>Classifying food and beverage operations</a:t>
            </a:r>
            <a:r>
              <a:rPr lang="en-GB" dirty="0"/>
              <a:t/>
            </a:r>
            <a:br>
              <a:rPr lang="en-GB" dirty="0"/>
            </a:br>
            <a:endParaRPr lang="en-US" dirty="0"/>
          </a:p>
        </p:txBody>
      </p:sp>
      <p:sp>
        <p:nvSpPr>
          <p:cNvPr id="3" name="Content Placeholder 2">
            <a:extLst>
              <a:ext uri="{FF2B5EF4-FFF2-40B4-BE49-F238E27FC236}">
                <a16:creationId xmlns:a16="http://schemas.microsoft.com/office/drawing/2014/main" xmlns="" id="{ABA6A14D-18E6-C844-B5FB-9ABE65584EC9}"/>
              </a:ext>
            </a:extLst>
          </p:cNvPr>
          <p:cNvSpPr>
            <a:spLocks noGrp="1"/>
          </p:cNvSpPr>
          <p:nvPr>
            <p:ph idx="1"/>
          </p:nvPr>
        </p:nvSpPr>
        <p:spPr>
          <a:xfrm>
            <a:off x="457200" y="801412"/>
            <a:ext cx="8229600" cy="5599388"/>
          </a:xfrm>
        </p:spPr>
        <p:txBody>
          <a:bodyPr>
            <a:normAutofit fontScale="55000" lnSpcReduction="20000"/>
          </a:bodyPr>
          <a:lstStyle/>
          <a:p>
            <a:pPr marL="0" indent="0">
              <a:buNone/>
            </a:pPr>
            <a:r>
              <a:rPr lang="en-GB" sz="4000" dirty="0"/>
              <a:t>There are many ways of classifying food and beverage operations for different purposes:</a:t>
            </a:r>
          </a:p>
          <a:p>
            <a:endParaRPr lang="en-GB" sz="4000" dirty="0"/>
          </a:p>
          <a:p>
            <a:pPr marL="0" indent="0">
              <a:buNone/>
            </a:pPr>
            <a:endParaRPr lang="en-GB" sz="4000" dirty="0"/>
          </a:p>
          <a:p>
            <a:r>
              <a:rPr lang="en-GB" sz="4000" dirty="0"/>
              <a:t>outlets that operate on a strictly commercial basis and those that are subsidised.</a:t>
            </a:r>
          </a:p>
          <a:p>
            <a:endParaRPr lang="en-GB" sz="4000" dirty="0"/>
          </a:p>
          <a:p>
            <a:r>
              <a:rPr lang="en-GB" sz="4000" dirty="0"/>
              <a:t>the type of market served. In some cases, the market is confined to restricted groups, as for example, in a hospital or a prison or on a cruise ship, while in other cases the outlet is open to the public at large. </a:t>
            </a:r>
          </a:p>
          <a:p>
            <a:endParaRPr lang="en-GB" sz="4000" dirty="0"/>
          </a:p>
          <a:p>
            <a:r>
              <a:rPr lang="en-GB" sz="4000" dirty="0"/>
              <a:t>outlets where catering is the main activity of the undertaking, as for example, in a privately owned commercial restaurant, and those where it is a secondary activity, as is the case with travel catering or school meal catering. </a:t>
            </a:r>
          </a:p>
          <a:p>
            <a:endParaRPr lang="en-GB" sz="4000" dirty="0"/>
          </a:p>
          <a:p>
            <a:r>
              <a:rPr lang="en-GB" sz="4000" dirty="0"/>
              <a:t>outlets that are in public ownership and those in private ownership</a:t>
            </a:r>
            <a:r>
              <a:rPr lang="en-GB" dirty="0"/>
              <a:t>.</a:t>
            </a:r>
          </a:p>
          <a:p>
            <a:endParaRPr lang="en-GB" dirty="0"/>
          </a:p>
          <a:p>
            <a:endParaRPr lang="en-US" dirty="0"/>
          </a:p>
        </p:txBody>
      </p:sp>
    </p:spTree>
    <p:extLst>
      <p:ext uri="{BB962C8B-B14F-4D97-AF65-F5344CB8AC3E}">
        <p14:creationId xmlns:p14="http://schemas.microsoft.com/office/powerpoint/2010/main" xmlns="" val="395351065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Content Placeholder 6">
            <a:extLst>
              <a:ext uri="{FF2B5EF4-FFF2-40B4-BE49-F238E27FC236}">
                <a16:creationId xmlns:a16="http://schemas.microsoft.com/office/drawing/2014/main" xmlns="" id="{0C85D2FE-E01B-BA41-A858-B7D5C4F3D17F}"/>
              </a:ext>
            </a:extLst>
          </p:cNvPr>
          <p:cNvGraphicFramePr>
            <a:graphicFrameLocks noGrp="1"/>
          </p:cNvGraphicFramePr>
          <p:nvPr>
            <p:ph idx="1"/>
            <p:extLst>
              <p:ext uri="{D42A27DB-BD31-4B8C-83A1-F6EECF244321}">
                <p14:modId xmlns:p14="http://schemas.microsoft.com/office/powerpoint/2010/main" xmlns="" val="2808133684"/>
              </p:ext>
            </p:extLst>
          </p:nvPr>
        </p:nvGraphicFramePr>
        <p:xfrm>
          <a:off x="208721" y="1321905"/>
          <a:ext cx="8726557" cy="539694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8" name="TextBox 7">
            <a:extLst>
              <a:ext uri="{FF2B5EF4-FFF2-40B4-BE49-F238E27FC236}">
                <a16:creationId xmlns:a16="http://schemas.microsoft.com/office/drawing/2014/main" xmlns="" id="{7CAD3C6D-3A75-F14E-A9BB-0F8AECA3853A}"/>
              </a:ext>
            </a:extLst>
          </p:cNvPr>
          <p:cNvSpPr txBox="1"/>
          <p:nvPr/>
        </p:nvSpPr>
        <p:spPr>
          <a:xfrm>
            <a:off x="834887" y="503583"/>
            <a:ext cx="7222435" cy="523220"/>
          </a:xfrm>
          <a:prstGeom prst="rect">
            <a:avLst/>
          </a:prstGeom>
          <a:noFill/>
        </p:spPr>
        <p:txBody>
          <a:bodyPr wrap="square" rtlCol="0">
            <a:spAutoFit/>
          </a:bodyPr>
          <a:lstStyle/>
          <a:p>
            <a:pPr algn="ctr"/>
            <a:r>
              <a:rPr lang="en-US" sz="2800" b="1" dirty="0"/>
              <a:t>The main sectors of food and beverage outlets</a:t>
            </a:r>
          </a:p>
        </p:txBody>
      </p:sp>
    </p:spTree>
    <p:extLst>
      <p:ext uri="{BB962C8B-B14F-4D97-AF65-F5344CB8AC3E}">
        <p14:creationId xmlns:p14="http://schemas.microsoft.com/office/powerpoint/2010/main" xmlns="" val="179030448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9D99D27-3A23-894F-A658-4C83E02BA79A}"/>
              </a:ext>
            </a:extLst>
          </p:cNvPr>
          <p:cNvSpPr>
            <a:spLocks noGrp="1"/>
          </p:cNvSpPr>
          <p:nvPr>
            <p:ph type="title"/>
          </p:nvPr>
        </p:nvSpPr>
        <p:spPr>
          <a:xfrm>
            <a:off x="457200" y="274638"/>
            <a:ext cx="8229600" cy="653014"/>
          </a:xfrm>
        </p:spPr>
        <p:txBody>
          <a:bodyPr>
            <a:normAutofit/>
          </a:bodyPr>
          <a:lstStyle/>
          <a:p>
            <a:r>
              <a:rPr lang="en-US" sz="3200" b="1" dirty="0"/>
              <a:t>Cost &amp; Market Orientation</a:t>
            </a:r>
            <a:endParaRPr lang="en-US" sz="3200" dirty="0"/>
          </a:p>
        </p:txBody>
      </p:sp>
      <p:sp>
        <p:nvSpPr>
          <p:cNvPr id="3" name="Content Placeholder 2">
            <a:extLst>
              <a:ext uri="{FF2B5EF4-FFF2-40B4-BE49-F238E27FC236}">
                <a16:creationId xmlns:a16="http://schemas.microsoft.com/office/drawing/2014/main" xmlns="" id="{053E4A8E-8EC5-3D4A-A3F9-6D0656B461B1}"/>
              </a:ext>
            </a:extLst>
          </p:cNvPr>
          <p:cNvSpPr>
            <a:spLocks noGrp="1"/>
          </p:cNvSpPr>
          <p:nvPr>
            <p:ph idx="1"/>
          </p:nvPr>
        </p:nvSpPr>
        <p:spPr>
          <a:xfrm>
            <a:off x="762000" y="1173798"/>
            <a:ext cx="8229600" cy="2255202"/>
          </a:xfrm>
        </p:spPr>
        <p:txBody>
          <a:bodyPr>
            <a:normAutofit/>
          </a:bodyPr>
          <a:lstStyle/>
          <a:p>
            <a:pPr marL="0" indent="0">
              <a:buNone/>
            </a:pPr>
            <a:r>
              <a:rPr lang="en-GB" sz="1800" dirty="0"/>
              <a:t>Different businesses have different approaches to business. In simple terms:</a:t>
            </a:r>
          </a:p>
          <a:p>
            <a:pPr marL="0" indent="0">
              <a:buNone/>
            </a:pPr>
            <a:endParaRPr lang="en-GB" sz="1800" dirty="0"/>
          </a:p>
          <a:p>
            <a:pPr>
              <a:buFont typeface="Arial" panose="020B0604020202020204" pitchFamily="34" charset="0"/>
              <a:buChar char="•"/>
            </a:pPr>
            <a:r>
              <a:rPr lang="en-GB" sz="1800" dirty="0"/>
              <a:t>Market orientation is an approach to business that prioritises identifying the needs and desires of consumers and creating products and services that satisfy them.</a:t>
            </a:r>
          </a:p>
          <a:p>
            <a:pPr>
              <a:buFont typeface="Arial" panose="020B0604020202020204" pitchFamily="34" charset="0"/>
              <a:buChar char="•"/>
            </a:pPr>
            <a:endParaRPr lang="en-GB" sz="1800" dirty="0"/>
          </a:p>
          <a:p>
            <a:pPr>
              <a:buFont typeface="Arial" panose="020B0604020202020204" pitchFamily="34" charset="0"/>
              <a:buChar char="•"/>
            </a:pPr>
            <a:r>
              <a:rPr lang="en-GB" sz="1800" dirty="0"/>
              <a:t>Cost orientation is an approach that priorities improving performance by reducing the costs per unit.</a:t>
            </a:r>
            <a:endParaRPr lang="en-GB" sz="1800" dirty="0">
              <a:highlight>
                <a:srgbClr val="FFFF00"/>
              </a:highlight>
            </a:endParaRPr>
          </a:p>
        </p:txBody>
      </p:sp>
      <p:graphicFrame>
        <p:nvGraphicFramePr>
          <p:cNvPr id="4" name="Table 4">
            <a:extLst>
              <a:ext uri="{FF2B5EF4-FFF2-40B4-BE49-F238E27FC236}">
                <a16:creationId xmlns:a16="http://schemas.microsoft.com/office/drawing/2014/main" xmlns="" id="{5D233E3A-493C-8043-BD95-7F8D0E15CE10}"/>
              </a:ext>
            </a:extLst>
          </p:cNvPr>
          <p:cNvGraphicFramePr>
            <a:graphicFrameLocks noGrp="1"/>
          </p:cNvGraphicFramePr>
          <p:nvPr>
            <p:extLst>
              <p:ext uri="{D42A27DB-BD31-4B8C-83A1-F6EECF244321}">
                <p14:modId xmlns:p14="http://schemas.microsoft.com/office/powerpoint/2010/main" xmlns="" val="608892289"/>
              </p:ext>
            </p:extLst>
          </p:nvPr>
        </p:nvGraphicFramePr>
        <p:xfrm>
          <a:off x="762000" y="3652202"/>
          <a:ext cx="7687056" cy="2931160"/>
        </p:xfrm>
        <a:graphic>
          <a:graphicData uri="http://schemas.openxmlformats.org/drawingml/2006/table">
            <a:tbl>
              <a:tblPr>
                <a:tableStyleId>{5C22544A-7EE6-4342-B048-85BDC9FD1C3A}</a:tableStyleId>
              </a:tblPr>
              <a:tblGrid>
                <a:gridCol w="3843528">
                  <a:extLst>
                    <a:ext uri="{9D8B030D-6E8A-4147-A177-3AD203B41FA5}">
                      <a16:colId xmlns:a16="http://schemas.microsoft.com/office/drawing/2014/main" xmlns="" val="2506066620"/>
                    </a:ext>
                  </a:extLst>
                </a:gridCol>
                <a:gridCol w="3843528">
                  <a:extLst>
                    <a:ext uri="{9D8B030D-6E8A-4147-A177-3AD203B41FA5}">
                      <a16:colId xmlns:a16="http://schemas.microsoft.com/office/drawing/2014/main" xmlns="" val="4280124481"/>
                    </a:ext>
                  </a:extLst>
                </a:gridCol>
              </a:tblGrid>
              <a:tr h="370840">
                <a:tc>
                  <a:txBody>
                    <a:bodyPr/>
                    <a:lstStyle/>
                    <a:p>
                      <a:pPr algn="ctr"/>
                      <a:r>
                        <a:rPr lang="en-US" b="1" dirty="0"/>
                        <a:t>Cost Orientation</a:t>
                      </a:r>
                    </a:p>
                  </a:txBody>
                  <a:tcPr/>
                </a:tc>
                <a:tc>
                  <a:txBody>
                    <a:bodyPr/>
                    <a:lstStyle/>
                    <a:p>
                      <a:pPr algn="ctr"/>
                      <a:r>
                        <a:rPr lang="en-US" b="1" dirty="0"/>
                        <a:t>Market Orientation</a:t>
                      </a:r>
                    </a:p>
                  </a:txBody>
                  <a:tcPr/>
                </a:tc>
                <a:extLst>
                  <a:ext uri="{0D108BD9-81ED-4DB2-BD59-A6C34878D82A}">
                    <a16:rowId xmlns:a16="http://schemas.microsoft.com/office/drawing/2014/main" xmlns="" val="674845559"/>
                  </a:ext>
                </a:extLst>
              </a:tr>
              <a:tr h="0">
                <a:tc>
                  <a:txBody>
                    <a:bodyPr/>
                    <a:lstStyle/>
                    <a:p>
                      <a:pPr algn="ctr"/>
                      <a:endParaRPr lang="en-US" dirty="0"/>
                    </a:p>
                    <a:p>
                      <a:pPr algn="ctr"/>
                      <a:r>
                        <a:rPr lang="en-US" dirty="0"/>
                        <a:t>Generally found in the welfare sector:</a:t>
                      </a:r>
                    </a:p>
                    <a:p>
                      <a:pPr algn="ctr"/>
                      <a:endParaRPr lang="en-US" dirty="0"/>
                    </a:p>
                    <a:p>
                      <a:pPr algn="ctr"/>
                      <a:r>
                        <a:rPr lang="en-US" dirty="0"/>
                        <a:t>Prisons</a:t>
                      </a:r>
                    </a:p>
                    <a:p>
                      <a:pPr algn="ctr"/>
                      <a:r>
                        <a:rPr lang="en-US" dirty="0"/>
                        <a:t>Hospitals</a:t>
                      </a:r>
                    </a:p>
                    <a:p>
                      <a:pPr algn="ctr"/>
                      <a:r>
                        <a:rPr lang="en-US" dirty="0"/>
                        <a:t>Education</a:t>
                      </a:r>
                    </a:p>
                    <a:p>
                      <a:pPr algn="ctr"/>
                      <a:r>
                        <a:rPr lang="en-US" dirty="0"/>
                        <a:t>Employee catering</a:t>
                      </a:r>
                    </a:p>
                    <a:p>
                      <a:pPr algn="ctr"/>
                      <a:endParaRPr lang="en-US" dirty="0"/>
                    </a:p>
                  </a:txBody>
                  <a:tcPr/>
                </a:tc>
                <a:tc>
                  <a:txBody>
                    <a:bodyPr/>
                    <a:lstStyle/>
                    <a:p>
                      <a:pPr algn="ctr"/>
                      <a:endParaRPr lang="en-US" dirty="0"/>
                    </a:p>
                    <a:p>
                      <a:pPr algn="ctr"/>
                      <a:r>
                        <a:rPr lang="en-US" dirty="0"/>
                        <a:t>Generally found in the commercial sector:</a:t>
                      </a:r>
                    </a:p>
                    <a:p>
                      <a:pPr algn="ctr"/>
                      <a:endParaRPr lang="en-US" dirty="0"/>
                    </a:p>
                    <a:p>
                      <a:pPr algn="ctr"/>
                      <a:r>
                        <a:rPr lang="en-US" dirty="0"/>
                        <a:t>Restaurants</a:t>
                      </a:r>
                    </a:p>
                    <a:p>
                      <a:pPr algn="ctr"/>
                      <a:r>
                        <a:rPr lang="en-US" dirty="0"/>
                        <a:t>Hotels</a:t>
                      </a:r>
                    </a:p>
                    <a:p>
                      <a:pPr algn="ctr"/>
                      <a:r>
                        <a:rPr lang="en-US" dirty="0"/>
                        <a:t>Pubs and bars</a:t>
                      </a:r>
                    </a:p>
                    <a:p>
                      <a:pPr algn="ctr"/>
                      <a:r>
                        <a:rPr lang="en-US" dirty="0"/>
                        <a:t>Fast food/take-aways</a:t>
                      </a:r>
                    </a:p>
                    <a:p>
                      <a:pPr algn="ctr"/>
                      <a:endParaRPr lang="en-US" dirty="0"/>
                    </a:p>
                  </a:txBody>
                  <a:tcPr/>
                </a:tc>
                <a:extLst>
                  <a:ext uri="{0D108BD9-81ED-4DB2-BD59-A6C34878D82A}">
                    <a16:rowId xmlns:a16="http://schemas.microsoft.com/office/drawing/2014/main" xmlns="" val="2462937589"/>
                  </a:ext>
                </a:extLst>
              </a:tr>
            </a:tbl>
          </a:graphicData>
        </a:graphic>
      </p:graphicFrame>
    </p:spTree>
    <p:extLst>
      <p:ext uri="{BB962C8B-B14F-4D97-AF65-F5344CB8AC3E}">
        <p14:creationId xmlns:p14="http://schemas.microsoft.com/office/powerpoint/2010/main" xmlns="" val="24923709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F9E6FEF-8738-254A-88A0-D372E67F55E4}"/>
              </a:ext>
            </a:extLst>
          </p:cNvPr>
          <p:cNvSpPr>
            <a:spLocks noGrp="1"/>
          </p:cNvSpPr>
          <p:nvPr>
            <p:ph type="title"/>
          </p:nvPr>
        </p:nvSpPr>
        <p:spPr>
          <a:xfrm>
            <a:off x="457200" y="274638"/>
            <a:ext cx="8229600" cy="679519"/>
          </a:xfrm>
        </p:spPr>
        <p:txBody>
          <a:bodyPr>
            <a:normAutofit/>
          </a:bodyPr>
          <a:lstStyle/>
          <a:p>
            <a:r>
              <a:rPr lang="en-US" sz="3200" b="1" dirty="0"/>
              <a:t>Cost &amp; Market Orientation</a:t>
            </a:r>
          </a:p>
        </p:txBody>
      </p:sp>
      <p:sp>
        <p:nvSpPr>
          <p:cNvPr id="3" name="Content Placeholder 2">
            <a:extLst>
              <a:ext uri="{FF2B5EF4-FFF2-40B4-BE49-F238E27FC236}">
                <a16:creationId xmlns:a16="http://schemas.microsoft.com/office/drawing/2014/main" xmlns="" id="{B1444C64-6915-B54C-8DA7-2BF7A3EBA1F5}"/>
              </a:ext>
            </a:extLst>
          </p:cNvPr>
          <p:cNvSpPr>
            <a:spLocks noGrp="1"/>
          </p:cNvSpPr>
          <p:nvPr>
            <p:ph idx="1"/>
          </p:nvPr>
        </p:nvSpPr>
        <p:spPr>
          <a:xfrm>
            <a:off x="457200" y="1139688"/>
            <a:ext cx="8229600" cy="4986476"/>
          </a:xfrm>
        </p:spPr>
        <p:txBody>
          <a:bodyPr>
            <a:normAutofit lnSpcReduction="10000"/>
          </a:bodyPr>
          <a:lstStyle/>
          <a:p>
            <a:pPr marL="0" indent="0">
              <a:buNone/>
            </a:pPr>
            <a:r>
              <a:rPr lang="en-GB" sz="2800" dirty="0"/>
              <a:t>A market-oriented business displays the following characteristics:</a:t>
            </a:r>
          </a:p>
          <a:p>
            <a:pPr marL="0" indent="0">
              <a:buNone/>
            </a:pPr>
            <a:endParaRPr lang="en-GB" sz="2800" dirty="0"/>
          </a:p>
          <a:p>
            <a:r>
              <a:rPr lang="en-GB" sz="2800" dirty="0"/>
              <a:t>A high percentage of fixed costs</a:t>
            </a:r>
          </a:p>
          <a:p>
            <a:pPr marL="0" indent="0">
              <a:buNone/>
            </a:pPr>
            <a:endParaRPr lang="en-GB" sz="2800" dirty="0"/>
          </a:p>
          <a:p>
            <a:r>
              <a:rPr lang="en-GB" sz="2800" dirty="0"/>
              <a:t>A greater reliance on increases in revenue</a:t>
            </a:r>
          </a:p>
          <a:p>
            <a:pPr marL="0" indent="0">
              <a:buNone/>
            </a:pPr>
            <a:endParaRPr lang="en-GB" sz="2800" dirty="0"/>
          </a:p>
          <a:p>
            <a:r>
              <a:rPr lang="en-GB" sz="2800" dirty="0"/>
              <a:t>An unstable market demand for the product</a:t>
            </a:r>
          </a:p>
          <a:p>
            <a:pPr marL="0" indent="0">
              <a:buNone/>
            </a:pPr>
            <a:endParaRPr lang="en-GB" sz="2800" dirty="0"/>
          </a:p>
          <a:p>
            <a:r>
              <a:rPr lang="en-GB" sz="2800" dirty="0"/>
              <a:t>More likely to have a more flexible pricing policy</a:t>
            </a:r>
          </a:p>
          <a:p>
            <a:endParaRPr lang="en-GB" dirty="0"/>
          </a:p>
          <a:p>
            <a:endParaRPr lang="en-US" dirty="0"/>
          </a:p>
        </p:txBody>
      </p:sp>
    </p:spTree>
    <p:extLst>
      <p:ext uri="{BB962C8B-B14F-4D97-AF65-F5344CB8AC3E}">
        <p14:creationId xmlns:p14="http://schemas.microsoft.com/office/powerpoint/2010/main" xmlns="" val="704746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053FE95-65E1-D14F-ADE0-4BE9C5BA9240}"/>
              </a:ext>
            </a:extLst>
          </p:cNvPr>
          <p:cNvSpPr>
            <a:spLocks noGrp="1"/>
          </p:cNvSpPr>
          <p:nvPr>
            <p:ph type="title"/>
          </p:nvPr>
        </p:nvSpPr>
        <p:spPr/>
        <p:txBody>
          <a:bodyPr>
            <a:normAutofit/>
          </a:bodyPr>
          <a:lstStyle/>
          <a:p>
            <a:r>
              <a:rPr lang="en-US" sz="3200" b="1" dirty="0"/>
              <a:t>Cost &amp; Market Orientation</a:t>
            </a:r>
            <a:endParaRPr lang="en-US" sz="3200" dirty="0"/>
          </a:p>
        </p:txBody>
      </p:sp>
      <p:sp>
        <p:nvSpPr>
          <p:cNvPr id="3" name="Content Placeholder 2">
            <a:extLst>
              <a:ext uri="{FF2B5EF4-FFF2-40B4-BE49-F238E27FC236}">
                <a16:creationId xmlns:a16="http://schemas.microsoft.com/office/drawing/2014/main" xmlns="" id="{95E8B422-D710-3741-B8A9-BD15915BDC33}"/>
              </a:ext>
            </a:extLst>
          </p:cNvPr>
          <p:cNvSpPr>
            <a:spLocks noGrp="1"/>
          </p:cNvSpPr>
          <p:nvPr>
            <p:ph idx="1"/>
          </p:nvPr>
        </p:nvSpPr>
        <p:spPr>
          <a:xfrm>
            <a:off x="457200" y="1417638"/>
            <a:ext cx="8229600" cy="4525963"/>
          </a:xfrm>
        </p:spPr>
        <p:txBody>
          <a:bodyPr>
            <a:normAutofit fontScale="92500" lnSpcReduction="10000"/>
          </a:bodyPr>
          <a:lstStyle/>
          <a:p>
            <a:pPr marL="0" indent="0">
              <a:buNone/>
            </a:pPr>
            <a:r>
              <a:rPr lang="en-GB" sz="2800" dirty="0"/>
              <a:t>A cost-oriented business displays the following characteristics:</a:t>
            </a:r>
          </a:p>
          <a:p>
            <a:pPr marL="0" indent="0">
              <a:buNone/>
            </a:pPr>
            <a:endParaRPr lang="en-GB" sz="2800" dirty="0"/>
          </a:p>
          <a:p>
            <a:r>
              <a:rPr lang="en-GB" sz="2800" dirty="0"/>
              <a:t>A lower percentage of fixed costs</a:t>
            </a:r>
          </a:p>
          <a:p>
            <a:pPr marL="0" indent="0">
              <a:buNone/>
            </a:pPr>
            <a:endParaRPr lang="en-GB" sz="2800" dirty="0"/>
          </a:p>
          <a:p>
            <a:r>
              <a:rPr lang="en-GB" sz="2800" dirty="0"/>
              <a:t>A greater reliance on decreases in costs</a:t>
            </a:r>
          </a:p>
          <a:p>
            <a:pPr marL="0" indent="0">
              <a:buNone/>
            </a:pPr>
            <a:endParaRPr lang="en-GB" sz="2800" dirty="0"/>
          </a:p>
          <a:p>
            <a:r>
              <a:rPr lang="en-GB" sz="2800" dirty="0"/>
              <a:t>A relatively stable market demand</a:t>
            </a:r>
          </a:p>
          <a:p>
            <a:pPr marL="0" indent="0">
              <a:buNone/>
            </a:pPr>
            <a:endParaRPr lang="en-GB" sz="2800" dirty="0"/>
          </a:p>
          <a:p>
            <a:r>
              <a:rPr lang="en-GB" sz="2800" dirty="0"/>
              <a:t>Most likely to have a more traditional fixed pricing policy</a:t>
            </a:r>
          </a:p>
          <a:p>
            <a:pPr marL="0" indent="0">
              <a:buNone/>
            </a:pPr>
            <a:endParaRPr lang="en-US" dirty="0"/>
          </a:p>
        </p:txBody>
      </p:sp>
    </p:spTree>
    <p:extLst>
      <p:ext uri="{BB962C8B-B14F-4D97-AF65-F5344CB8AC3E}">
        <p14:creationId xmlns:p14="http://schemas.microsoft.com/office/powerpoint/2010/main" xmlns="" val="25443795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F1B5FCE-0618-7947-BE44-1F9FD462429C}"/>
              </a:ext>
            </a:extLst>
          </p:cNvPr>
          <p:cNvSpPr>
            <a:spLocks noGrp="1"/>
          </p:cNvSpPr>
          <p:nvPr>
            <p:ph type="title"/>
          </p:nvPr>
        </p:nvSpPr>
        <p:spPr/>
        <p:txBody>
          <a:bodyPr/>
          <a:lstStyle/>
          <a:p>
            <a:r>
              <a:rPr lang="en-US" dirty="0"/>
              <a:t>Activity</a:t>
            </a:r>
          </a:p>
        </p:txBody>
      </p:sp>
      <p:sp>
        <p:nvSpPr>
          <p:cNvPr id="3" name="Content Placeholder 2">
            <a:extLst>
              <a:ext uri="{FF2B5EF4-FFF2-40B4-BE49-F238E27FC236}">
                <a16:creationId xmlns:a16="http://schemas.microsoft.com/office/drawing/2014/main" xmlns="" id="{3DE4C3F5-F467-264A-9299-0CA36E4A126F}"/>
              </a:ext>
            </a:extLst>
          </p:cNvPr>
          <p:cNvSpPr>
            <a:spLocks noGrp="1"/>
          </p:cNvSpPr>
          <p:nvPr>
            <p:ph idx="1"/>
          </p:nvPr>
        </p:nvSpPr>
        <p:spPr>
          <a:xfrm>
            <a:off x="256032" y="1199904"/>
            <a:ext cx="8656320" cy="5152128"/>
          </a:xfrm>
        </p:spPr>
        <p:txBody>
          <a:bodyPr>
            <a:normAutofit/>
          </a:bodyPr>
          <a:lstStyle/>
          <a:p>
            <a:r>
              <a:rPr lang="en-US" sz="2400" dirty="0"/>
              <a:t>                             Select cost or market orientation</a:t>
            </a:r>
          </a:p>
          <a:p>
            <a:pPr marL="0" indent="0">
              <a:buNone/>
            </a:pPr>
            <a:endParaRPr lang="en-US" sz="2400" dirty="0"/>
          </a:p>
          <a:p>
            <a:pPr marL="0" indent="0">
              <a:buNone/>
            </a:pPr>
            <a:r>
              <a:rPr lang="en-US" sz="2400" dirty="0"/>
              <a:t>What do each of  the bullet points mean in terms of how the business is operated?</a:t>
            </a:r>
          </a:p>
          <a:p>
            <a:endParaRPr lang="en-US" sz="2400" dirty="0"/>
          </a:p>
          <a:p>
            <a:pPr marL="0" indent="0">
              <a:buNone/>
            </a:pPr>
            <a:r>
              <a:rPr lang="en-US" sz="2400" i="1" dirty="0"/>
              <a:t>Example:  </a:t>
            </a:r>
          </a:p>
          <a:p>
            <a:pPr marL="0" indent="0">
              <a:buNone/>
            </a:pPr>
            <a:r>
              <a:rPr lang="en-US" sz="2400" i="1" dirty="0"/>
              <a:t>A high percentage of fixed costs in market orientated businesses:  this includes rent, rates,  management salaries, depreciation of buildings and equipment which remains fixed regardless of any changes in the volume of sales. These fixed costs have to be covered before a profit can be made</a:t>
            </a:r>
          </a:p>
        </p:txBody>
      </p:sp>
      <mc:AlternateContent xmlns:mc="http://schemas.openxmlformats.org/markup-compatibility/2006">
        <mc:Choice xmlns:am3d="http://schemas.microsoft.com/office/drawing/2017/model3d" xmlns="" Requires="am3d">
          <p:graphicFrame>
            <p:nvGraphicFramePr>
              <p:cNvPr id="4" name="3D Model 3" descr="Gears">
                <a:extLst>
                  <a:ext uri="{FF2B5EF4-FFF2-40B4-BE49-F238E27FC236}">
                    <a16:creationId xmlns:a16="http://schemas.microsoft.com/office/drawing/2014/main" id="{001CF5BB-359F-B944-87D8-48E2881C00B0}"/>
                  </a:ext>
                </a:extLst>
              </p:cNvPr>
              <p:cNvGraphicFramePr>
                <a:graphicFrameLocks noChangeAspect="1"/>
              </p:cNvGraphicFramePr>
              <p:nvPr/>
            </p:nvGraphicFramePr>
            <p:xfrm>
              <a:off x="0" y="0"/>
              <a:ext cx="2445026" cy="1888434"/>
            </p:xfrm>
            <a:graphic>
              <a:graphicData uri="http://schemas.microsoft.com/office/drawing/2017/model3d">
                <am3d:model3d r:embed="rId2">
                  <am3d:spPr>
                    <a:xfrm>
                      <a:off x="0" y="0"/>
                      <a:ext cx="2445026" cy="1888434"/>
                    </a:xfrm>
                    <a:prstGeom prst="rect">
                      <a:avLst/>
                    </a:prstGeom>
                  </am3d:spPr>
                  <am3d:camera>
                    <am3d:pos x="0" y="0" z="60106359"/>
                    <am3d:up dx="0" dy="36000000" dz="0"/>
                    <am3d:lookAt x="0" y="0" z="0"/>
                    <am3d:perspective fov="2700000"/>
                  </am3d:camera>
                  <am3d:trans>
                    <am3d:meterPerModelUnit n="1907604" d="1000000"/>
                    <am3d:preTrans dx="718081" dy="-13902428" dz="156387"/>
                    <am3d:scale>
                      <am3d:sx n="1000000" d="1000000"/>
                      <am3d:sy n="1000000" d="1000000"/>
                      <am3d:sz n="1000000" d="1000000"/>
                    </am3d:scale>
                    <am3d:rot/>
                    <am3d:postTrans dx="0" dy="0" dz="0"/>
                  </am3d:trans>
                  <am3d:raster rName="Office3DRenderer" rVer="16.0.8326">
                    <am3d:blip r:embed="rId3"/>
                  </am3d:raster>
                  <am3d:objViewport viewportSz="3188578"/>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4" name="3D Model 3" descr="Gears">
                <a:extLst>
                  <a:ext uri="{FF2B5EF4-FFF2-40B4-BE49-F238E27FC236}">
                    <a16:creationId xmlns:a16="http://schemas.microsoft.com/office/drawing/2014/main" xmlns="" id="{001CF5BB-359F-B944-87D8-48E2881C00B0}"/>
                  </a:ext>
                </a:extLst>
              </p:cNvPr>
              <p:cNvPicPr>
                <a:picLocks noGrp="1" noRot="1" noChangeAspect="1" noMove="1" noResize="1" noEditPoints="1" noAdjustHandles="1" noChangeArrowheads="1" noChangeShapeType="1" noCrop="1"/>
              </p:cNvPicPr>
              <p:nvPr/>
            </p:nvPicPr>
            <p:blipFill>
              <a:blip r:embed="rId4"/>
              <a:stretch>
                <a:fillRect/>
              </a:stretch>
            </p:blipFill>
            <p:spPr>
              <a:xfrm>
                <a:off x="0" y="0"/>
                <a:ext cx="2445026" cy="1888434"/>
              </a:xfrm>
              <a:prstGeom prst="rect">
                <a:avLst/>
              </a:prstGeom>
            </p:spPr>
          </p:pic>
        </mc:Fallback>
      </mc:AlternateContent>
    </p:spTree>
    <p:extLst>
      <p:ext uri="{BB962C8B-B14F-4D97-AF65-F5344CB8AC3E}">
        <p14:creationId xmlns:p14="http://schemas.microsoft.com/office/powerpoint/2010/main" xmlns="" val="31019615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8A2BD6C-C6A3-9C4E-A727-2CF873861743}"/>
              </a:ext>
            </a:extLst>
          </p:cNvPr>
          <p:cNvSpPr>
            <a:spLocks noGrp="1"/>
          </p:cNvSpPr>
          <p:nvPr>
            <p:ph type="title"/>
          </p:nvPr>
        </p:nvSpPr>
        <p:spPr/>
        <p:txBody>
          <a:bodyPr>
            <a:normAutofit/>
          </a:bodyPr>
          <a:lstStyle/>
          <a:p>
            <a:r>
              <a:rPr lang="en-US" sz="3200" dirty="0"/>
              <a:t>Food and Beverage Management Roles </a:t>
            </a:r>
          </a:p>
        </p:txBody>
      </p:sp>
      <p:sp>
        <p:nvSpPr>
          <p:cNvPr id="3" name="Content Placeholder 2">
            <a:extLst>
              <a:ext uri="{FF2B5EF4-FFF2-40B4-BE49-F238E27FC236}">
                <a16:creationId xmlns:a16="http://schemas.microsoft.com/office/drawing/2014/main" xmlns="" id="{C9A87562-55FE-FB44-A0A9-CFEE45E14A98}"/>
              </a:ext>
            </a:extLst>
          </p:cNvPr>
          <p:cNvSpPr>
            <a:spLocks noGrp="1"/>
          </p:cNvSpPr>
          <p:nvPr>
            <p:ph idx="1"/>
          </p:nvPr>
        </p:nvSpPr>
        <p:spPr>
          <a:xfrm>
            <a:off x="457200" y="1255776"/>
            <a:ext cx="8229600" cy="4870387"/>
          </a:xfrm>
        </p:spPr>
        <p:txBody>
          <a:bodyPr>
            <a:normAutofit fontScale="62500" lnSpcReduction="20000"/>
          </a:bodyPr>
          <a:lstStyle/>
          <a:p>
            <a:r>
              <a:rPr lang="en-GB" dirty="0"/>
              <a:t>Department head/Junior management: managing a section within an operating unit. </a:t>
            </a:r>
          </a:p>
          <a:p>
            <a:pPr marL="0" indent="0">
              <a:buNone/>
            </a:pPr>
            <a:endParaRPr lang="en-GB" dirty="0"/>
          </a:p>
          <a:p>
            <a:r>
              <a:rPr lang="en-US" dirty="0"/>
              <a:t>Unit manager/Section manager : managing a complete unit or a section within a larger unit. </a:t>
            </a:r>
          </a:p>
          <a:p>
            <a:pPr marL="0" indent="0">
              <a:buNone/>
            </a:pPr>
            <a:endParaRPr lang="en-US" dirty="0"/>
          </a:p>
          <a:p>
            <a:r>
              <a:rPr lang="en-US" dirty="0"/>
              <a:t>General manager: overall control of one large unit composed of several sections or a collection of smaller units</a:t>
            </a:r>
          </a:p>
          <a:p>
            <a:pPr marL="0" indent="0">
              <a:buNone/>
            </a:pPr>
            <a:endParaRPr lang="en-US" dirty="0"/>
          </a:p>
          <a:p>
            <a:r>
              <a:rPr lang="en-US" dirty="0"/>
              <a:t>Area manager: overall responsibility for several separate large units or geographic areas.</a:t>
            </a:r>
          </a:p>
          <a:p>
            <a:endParaRPr lang="en-US" dirty="0"/>
          </a:p>
          <a:p>
            <a:r>
              <a:rPr lang="en-US" dirty="0"/>
              <a:t>Director : responsibility for the operation and management of a complete organisation.</a:t>
            </a:r>
          </a:p>
          <a:p>
            <a:pPr marL="0" indent="0">
              <a:buNone/>
            </a:pPr>
            <a:endParaRPr lang="en-US" dirty="0"/>
          </a:p>
          <a:p>
            <a:r>
              <a:rPr lang="en-US" dirty="0"/>
              <a:t>Owner/proprietor/partner.</a:t>
            </a:r>
          </a:p>
        </p:txBody>
      </p:sp>
    </p:spTree>
    <p:extLst>
      <p:ext uri="{BB962C8B-B14F-4D97-AF65-F5344CB8AC3E}">
        <p14:creationId xmlns:p14="http://schemas.microsoft.com/office/powerpoint/2010/main" xmlns="" val="70132632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7D1AF55-90D8-244B-A54B-04B1E04BDF50}"/>
              </a:ext>
            </a:extLst>
          </p:cNvPr>
          <p:cNvSpPr>
            <a:spLocks noGrp="1"/>
          </p:cNvSpPr>
          <p:nvPr>
            <p:ph type="title"/>
          </p:nvPr>
        </p:nvSpPr>
        <p:spPr>
          <a:xfrm>
            <a:off x="457200" y="274638"/>
            <a:ext cx="8229600" cy="749490"/>
          </a:xfrm>
        </p:spPr>
        <p:txBody>
          <a:bodyPr>
            <a:noAutofit/>
          </a:bodyPr>
          <a:lstStyle/>
          <a:p>
            <a:r>
              <a:rPr lang="en-US" sz="2800" b="1" dirty="0"/>
              <a:t>Responsibilities of Food and Beverage Management</a:t>
            </a:r>
          </a:p>
        </p:txBody>
      </p:sp>
      <p:graphicFrame>
        <p:nvGraphicFramePr>
          <p:cNvPr id="4" name="Content Placeholder 3">
            <a:extLst>
              <a:ext uri="{FF2B5EF4-FFF2-40B4-BE49-F238E27FC236}">
                <a16:creationId xmlns:a16="http://schemas.microsoft.com/office/drawing/2014/main" xmlns="" id="{9A4350AC-B948-DC4E-AC79-03FC352780A6}"/>
              </a:ext>
            </a:extLst>
          </p:cNvPr>
          <p:cNvGraphicFramePr>
            <a:graphicFrameLocks noGrp="1"/>
          </p:cNvGraphicFramePr>
          <p:nvPr>
            <p:ph idx="1"/>
            <p:extLst>
              <p:ext uri="{D42A27DB-BD31-4B8C-83A1-F6EECF244321}">
                <p14:modId xmlns:p14="http://schemas.microsoft.com/office/powerpoint/2010/main" xmlns="" val="792603927"/>
              </p:ext>
            </p:extLst>
          </p:nvPr>
        </p:nvGraphicFramePr>
        <p:xfrm>
          <a:off x="182880" y="877824"/>
          <a:ext cx="8766048" cy="5705538"/>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207322329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77FAB81-C9F9-8949-A6FC-3946E1E9E828}"/>
              </a:ext>
            </a:extLst>
          </p:cNvPr>
          <p:cNvSpPr>
            <a:spLocks noGrp="1"/>
          </p:cNvSpPr>
          <p:nvPr>
            <p:ph type="title"/>
          </p:nvPr>
        </p:nvSpPr>
        <p:spPr>
          <a:xfrm>
            <a:off x="457200" y="274638"/>
            <a:ext cx="8229600" cy="1078674"/>
          </a:xfrm>
        </p:spPr>
        <p:txBody>
          <a:bodyPr>
            <a:normAutofit fontScale="90000"/>
          </a:bodyPr>
          <a:lstStyle/>
          <a:p>
            <a:r>
              <a:rPr lang="en-US" sz="3600" dirty="0"/>
              <a:t>Constraints to food and beverage management</a:t>
            </a:r>
            <a:r>
              <a:rPr lang="en-GB" dirty="0"/>
              <a:t/>
            </a:r>
            <a:br>
              <a:rPr lang="en-GB" dirty="0"/>
            </a:br>
            <a:endParaRPr lang="en-US" dirty="0"/>
          </a:p>
        </p:txBody>
      </p:sp>
      <p:graphicFrame>
        <p:nvGraphicFramePr>
          <p:cNvPr id="6" name="Table 6">
            <a:extLst>
              <a:ext uri="{FF2B5EF4-FFF2-40B4-BE49-F238E27FC236}">
                <a16:creationId xmlns:a16="http://schemas.microsoft.com/office/drawing/2014/main" xmlns="" id="{D05D35AD-986B-1E46-8DA4-AD083EC1953F}"/>
              </a:ext>
            </a:extLst>
          </p:cNvPr>
          <p:cNvGraphicFramePr>
            <a:graphicFrameLocks noGrp="1"/>
          </p:cNvGraphicFramePr>
          <p:nvPr>
            <p:extLst>
              <p:ext uri="{D42A27DB-BD31-4B8C-83A1-F6EECF244321}">
                <p14:modId xmlns:p14="http://schemas.microsoft.com/office/powerpoint/2010/main" xmlns="" val="1130262734"/>
              </p:ext>
            </p:extLst>
          </p:nvPr>
        </p:nvGraphicFramePr>
        <p:xfrm>
          <a:off x="1524000" y="4018280"/>
          <a:ext cx="6096000" cy="2108200"/>
        </p:xfrm>
        <a:graphic>
          <a:graphicData uri="http://schemas.openxmlformats.org/drawingml/2006/table">
            <a:tbl>
              <a:tblPr>
                <a:tableStyleId>{5C22544A-7EE6-4342-B048-85BDC9FD1C3A}</a:tableStyleId>
              </a:tblPr>
              <a:tblGrid>
                <a:gridCol w="3048000">
                  <a:extLst>
                    <a:ext uri="{9D8B030D-6E8A-4147-A177-3AD203B41FA5}">
                      <a16:colId xmlns:a16="http://schemas.microsoft.com/office/drawing/2014/main" xmlns="" val="2718043845"/>
                    </a:ext>
                  </a:extLst>
                </a:gridCol>
                <a:gridCol w="3048000">
                  <a:extLst>
                    <a:ext uri="{9D8B030D-6E8A-4147-A177-3AD203B41FA5}">
                      <a16:colId xmlns:a16="http://schemas.microsoft.com/office/drawing/2014/main" xmlns="" val="3541961715"/>
                    </a:ext>
                  </a:extLst>
                </a:gridCol>
              </a:tblGrid>
              <a:tr h="370840">
                <a:tc>
                  <a:txBody>
                    <a:bodyPr/>
                    <a:lstStyle/>
                    <a:p>
                      <a:pPr algn="ctr"/>
                      <a:r>
                        <a:rPr lang="en-US" dirty="0"/>
                        <a:t>External factors</a:t>
                      </a:r>
                    </a:p>
                  </a:txBody>
                  <a:tcPr/>
                </a:tc>
                <a:tc>
                  <a:txBody>
                    <a:bodyPr/>
                    <a:lstStyle/>
                    <a:p>
                      <a:pPr algn="ctr"/>
                      <a:r>
                        <a:rPr lang="en-US" dirty="0"/>
                        <a:t>Internal factors</a:t>
                      </a:r>
                    </a:p>
                  </a:txBody>
                  <a:tcPr/>
                </a:tc>
                <a:extLst>
                  <a:ext uri="{0D108BD9-81ED-4DB2-BD59-A6C34878D82A}">
                    <a16:rowId xmlns:a16="http://schemas.microsoft.com/office/drawing/2014/main" xmlns="" val="1967832171"/>
                  </a:ext>
                </a:extLst>
              </a:tr>
              <a:tr h="370840">
                <a:tc>
                  <a:txBody>
                    <a:bodyPr/>
                    <a:lstStyle/>
                    <a:p>
                      <a:endParaRPr lang="en-US" dirty="0"/>
                    </a:p>
                    <a:p>
                      <a:r>
                        <a:rPr lang="en-US" dirty="0"/>
                        <a:t>Political</a:t>
                      </a:r>
                    </a:p>
                    <a:p>
                      <a:r>
                        <a:rPr lang="en-US" dirty="0"/>
                        <a:t>Economic</a:t>
                      </a:r>
                    </a:p>
                    <a:p>
                      <a:r>
                        <a:rPr lang="en-US" dirty="0"/>
                        <a:t>Social</a:t>
                      </a:r>
                    </a:p>
                    <a:p>
                      <a:r>
                        <a:rPr lang="en-US" dirty="0"/>
                        <a:t>Technology</a:t>
                      </a:r>
                    </a:p>
                    <a:p>
                      <a:endParaRPr lang="en-US" dirty="0"/>
                    </a:p>
                  </a:txBody>
                  <a:tcPr/>
                </a:tc>
                <a:tc>
                  <a:txBody>
                    <a:bodyPr/>
                    <a:lstStyle/>
                    <a:p>
                      <a:endParaRPr lang="en-US" dirty="0"/>
                    </a:p>
                    <a:p>
                      <a:r>
                        <a:rPr lang="en-US" dirty="0"/>
                        <a:t>Food and beverage</a:t>
                      </a:r>
                    </a:p>
                    <a:p>
                      <a:r>
                        <a:rPr lang="en-US" dirty="0"/>
                        <a:t>Staffing</a:t>
                      </a:r>
                    </a:p>
                    <a:p>
                      <a:r>
                        <a:rPr lang="en-US" dirty="0"/>
                        <a:t>Control</a:t>
                      </a:r>
                    </a:p>
                    <a:p>
                      <a:endParaRPr lang="en-US" dirty="0"/>
                    </a:p>
                  </a:txBody>
                  <a:tcPr/>
                </a:tc>
                <a:extLst>
                  <a:ext uri="{0D108BD9-81ED-4DB2-BD59-A6C34878D82A}">
                    <a16:rowId xmlns:a16="http://schemas.microsoft.com/office/drawing/2014/main" xmlns="" val="2290742524"/>
                  </a:ext>
                </a:extLst>
              </a:tr>
            </a:tbl>
          </a:graphicData>
        </a:graphic>
      </p:graphicFrame>
      <p:sp>
        <p:nvSpPr>
          <p:cNvPr id="7" name="TextBox 6">
            <a:extLst>
              <a:ext uri="{FF2B5EF4-FFF2-40B4-BE49-F238E27FC236}">
                <a16:creationId xmlns:a16="http://schemas.microsoft.com/office/drawing/2014/main" xmlns="" id="{FA2EC27E-ABF7-3A46-80BD-59B38FF1596C}"/>
              </a:ext>
            </a:extLst>
          </p:cNvPr>
          <p:cNvSpPr txBox="1"/>
          <p:nvPr/>
        </p:nvSpPr>
        <p:spPr>
          <a:xfrm>
            <a:off x="457200" y="1490008"/>
            <a:ext cx="8229600" cy="1938992"/>
          </a:xfrm>
          <a:prstGeom prst="rect">
            <a:avLst/>
          </a:prstGeom>
          <a:noFill/>
        </p:spPr>
        <p:txBody>
          <a:bodyPr wrap="square" rtlCol="0">
            <a:spAutoFit/>
          </a:bodyPr>
          <a:lstStyle/>
          <a:p>
            <a:r>
              <a:rPr lang="en-GB" sz="2400" dirty="0"/>
              <a:t>The management of food and beverage departments is technical and complex</a:t>
            </a:r>
          </a:p>
          <a:p>
            <a:endParaRPr lang="en-GB" sz="2400" dirty="0"/>
          </a:p>
          <a:p>
            <a:r>
              <a:rPr lang="en-GB" sz="2400" dirty="0"/>
              <a:t>There are both external and internal pressures that impact on the management of food and beverage departments</a:t>
            </a:r>
          </a:p>
        </p:txBody>
      </p:sp>
    </p:spTree>
    <p:extLst>
      <p:ext uri="{BB962C8B-B14F-4D97-AF65-F5344CB8AC3E}">
        <p14:creationId xmlns:p14="http://schemas.microsoft.com/office/powerpoint/2010/main" xmlns="" val="259935724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8" name="Rectangle 44">
            <a:extLst>
              <a:ext uri="{FF2B5EF4-FFF2-40B4-BE49-F238E27FC236}">
                <a16:creationId xmlns:a16="http://schemas.microsoft.com/office/drawing/2014/main" xmlns="" id="{4D51AB52-5ADD-4688-83DB-8A2EB1F26B9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9143998" cy="685800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xmlns="" id="{EB8FE4E9-FA03-B946-95E8-4D67C7C24435}"/>
              </a:ext>
            </a:extLst>
          </p:cNvPr>
          <p:cNvSpPr>
            <a:spLocks noGrp="1"/>
          </p:cNvSpPr>
          <p:nvPr>
            <p:ph type="title"/>
          </p:nvPr>
        </p:nvSpPr>
        <p:spPr>
          <a:xfrm>
            <a:off x="445770" y="461001"/>
            <a:ext cx="3827879" cy="1907457"/>
          </a:xfrm>
        </p:spPr>
        <p:txBody>
          <a:bodyPr vert="horz" lIns="91440" tIns="45720" rIns="91440" bIns="45720" rtlCol="0" anchor="ctr">
            <a:normAutofit/>
          </a:bodyPr>
          <a:lstStyle/>
          <a:p>
            <a:pPr algn="l" defTabSz="914400">
              <a:lnSpc>
                <a:spcPct val="90000"/>
              </a:lnSpc>
            </a:pPr>
            <a:r>
              <a:rPr lang="en-US" b="1" dirty="0">
                <a:solidFill>
                  <a:schemeClr val="bg1"/>
                </a:solidFill>
              </a:rPr>
              <a:t>2. Food and Beverage Outlets</a:t>
            </a:r>
          </a:p>
        </p:txBody>
      </p:sp>
      <p:grpSp>
        <p:nvGrpSpPr>
          <p:cNvPr id="70" name="Group 46">
            <a:extLst>
              <a:ext uri="{FF2B5EF4-FFF2-40B4-BE49-F238E27FC236}">
                <a16:creationId xmlns:a16="http://schemas.microsoft.com/office/drawing/2014/main" xmlns="" id="{2B860207-ACE2-4B37-A2C2-9AAE0EEBA8BF}"/>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42125" y="737776"/>
            <a:ext cx="181579" cy="1340860"/>
            <a:chOff x="56167" y="899960"/>
            <a:chExt cx="242107" cy="1340860"/>
          </a:xfrm>
        </p:grpSpPr>
        <p:sp>
          <p:nvSpPr>
            <p:cNvPr id="48" name="Rectangle 2">
              <a:extLst>
                <a:ext uri="{FF2B5EF4-FFF2-40B4-BE49-F238E27FC236}">
                  <a16:creationId xmlns:a16="http://schemas.microsoft.com/office/drawing/2014/main" xmlns="" id="{E8A59B16-7B5E-439A-AABE-6F43ADBEDA8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237744" y="146971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2" name="Rectangle 59">
              <a:extLst>
                <a:ext uri="{FF2B5EF4-FFF2-40B4-BE49-F238E27FC236}">
                  <a16:creationId xmlns:a16="http://schemas.microsoft.com/office/drawing/2014/main" xmlns="" id="{38682BC1-12A9-49A6-B07D-32C0E52874F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54864" y="146971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0" name="Rectangle 2">
              <a:extLst>
                <a:ext uri="{FF2B5EF4-FFF2-40B4-BE49-F238E27FC236}">
                  <a16:creationId xmlns:a16="http://schemas.microsoft.com/office/drawing/2014/main" xmlns="" id="{929740E6-43AC-43B8-A959-7FA88DA43EF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237744" y="132760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1" name="Rectangle 59">
              <a:extLst>
                <a:ext uri="{FF2B5EF4-FFF2-40B4-BE49-F238E27FC236}">
                  <a16:creationId xmlns:a16="http://schemas.microsoft.com/office/drawing/2014/main" xmlns="" id="{96E21AC4-82E7-4B8E-BE4D-06F7B3884D6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54864" y="132760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2" name="Rectangle 2">
              <a:extLst>
                <a:ext uri="{FF2B5EF4-FFF2-40B4-BE49-F238E27FC236}">
                  <a16:creationId xmlns:a16="http://schemas.microsoft.com/office/drawing/2014/main" xmlns="" id="{C921A779-B023-4EB0-B665-D0212F00909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237744" y="118549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3" name="Rectangle 59">
              <a:extLst>
                <a:ext uri="{FF2B5EF4-FFF2-40B4-BE49-F238E27FC236}">
                  <a16:creationId xmlns:a16="http://schemas.microsoft.com/office/drawing/2014/main" xmlns="" id="{3E26D187-6A2A-4FCB-AB53-925262F7226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54864" y="118549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4" name="Rectangle 2">
              <a:extLst>
                <a:ext uri="{FF2B5EF4-FFF2-40B4-BE49-F238E27FC236}">
                  <a16:creationId xmlns:a16="http://schemas.microsoft.com/office/drawing/2014/main" xmlns="" id="{ADC5C21D-9525-4C09-96AC-CD411777520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237744" y="104337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5" name="Rectangle 59">
              <a:extLst>
                <a:ext uri="{FF2B5EF4-FFF2-40B4-BE49-F238E27FC236}">
                  <a16:creationId xmlns:a16="http://schemas.microsoft.com/office/drawing/2014/main" xmlns="" id="{E55B79D7-B509-440B-BB0A-C932B288C2D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54864" y="104337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6" name="Rectangle 2">
              <a:extLst>
                <a:ext uri="{FF2B5EF4-FFF2-40B4-BE49-F238E27FC236}">
                  <a16:creationId xmlns:a16="http://schemas.microsoft.com/office/drawing/2014/main" xmlns="" id="{2EB10EB7-F925-4AB7-9B6B-FAFCA6F00821}"/>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237744" y="90126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7" name="Rectangle 59">
              <a:extLst>
                <a:ext uri="{FF2B5EF4-FFF2-40B4-BE49-F238E27FC236}">
                  <a16:creationId xmlns:a16="http://schemas.microsoft.com/office/drawing/2014/main" xmlns="" id="{4BDE1226-55F7-4E78-8946-97C0D7FDD38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54864" y="90126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8" name="Rectangle 2">
              <a:extLst>
                <a:ext uri="{FF2B5EF4-FFF2-40B4-BE49-F238E27FC236}">
                  <a16:creationId xmlns:a16="http://schemas.microsoft.com/office/drawing/2014/main" xmlns="" id="{4FECC137-11B4-48FD-A1AA-610D2138DE81}"/>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237744" y="218028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9" name="Rectangle 59">
              <a:extLst>
                <a:ext uri="{FF2B5EF4-FFF2-40B4-BE49-F238E27FC236}">
                  <a16:creationId xmlns:a16="http://schemas.microsoft.com/office/drawing/2014/main" xmlns="" id="{180C0DD7-6CE4-486B-916C-C3C87C81807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54864" y="218028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0" name="Rectangle 2">
              <a:extLst>
                <a:ext uri="{FF2B5EF4-FFF2-40B4-BE49-F238E27FC236}">
                  <a16:creationId xmlns:a16="http://schemas.microsoft.com/office/drawing/2014/main" xmlns="" id="{810AE7F9-4396-41FB-94F9-8154D4DC2C9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237744" y="203817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1" name="Rectangle 59">
              <a:extLst>
                <a:ext uri="{FF2B5EF4-FFF2-40B4-BE49-F238E27FC236}">
                  <a16:creationId xmlns:a16="http://schemas.microsoft.com/office/drawing/2014/main" xmlns="" id="{446068F4-9B70-4DC6-82E3-6A636680911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54864" y="203817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2" name="Rectangle 2">
              <a:extLst>
                <a:ext uri="{FF2B5EF4-FFF2-40B4-BE49-F238E27FC236}">
                  <a16:creationId xmlns:a16="http://schemas.microsoft.com/office/drawing/2014/main" xmlns="" id="{ACCF2A15-7704-4CCF-AB0A-20BE623E7AE2}"/>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237744" y="189606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3" name="Rectangle 59">
              <a:extLst>
                <a:ext uri="{FF2B5EF4-FFF2-40B4-BE49-F238E27FC236}">
                  <a16:creationId xmlns:a16="http://schemas.microsoft.com/office/drawing/2014/main" xmlns="" id="{8DF7B9FB-BF19-4609-9AF1-45D94DCB2FD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54864" y="189606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4" name="Rectangle 2">
              <a:extLst>
                <a:ext uri="{FF2B5EF4-FFF2-40B4-BE49-F238E27FC236}">
                  <a16:creationId xmlns:a16="http://schemas.microsoft.com/office/drawing/2014/main" xmlns="" id="{03EE7F2A-8C41-44E1-A5C5-F9D7A87E476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237744" y="175394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5" name="Rectangle 59">
              <a:extLst>
                <a:ext uri="{FF2B5EF4-FFF2-40B4-BE49-F238E27FC236}">
                  <a16:creationId xmlns:a16="http://schemas.microsoft.com/office/drawing/2014/main" xmlns="" id="{689CADC4-9D26-4B82-9B11-1E2140D1DCA1}"/>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54864" y="175394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6" name="Rectangle 2">
              <a:extLst>
                <a:ext uri="{FF2B5EF4-FFF2-40B4-BE49-F238E27FC236}">
                  <a16:creationId xmlns:a16="http://schemas.microsoft.com/office/drawing/2014/main" xmlns="" id="{707BC2C3-A51F-45C0-8BEC-31CC1E9AD5E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237744" y="161183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7" name="Rectangle 59">
              <a:extLst>
                <a:ext uri="{FF2B5EF4-FFF2-40B4-BE49-F238E27FC236}">
                  <a16:creationId xmlns:a16="http://schemas.microsoft.com/office/drawing/2014/main" xmlns="" id="{9ECFCC9B-5EAD-4BEC-A4C5-28A4766FCB6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54864" y="161183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6" name="Picture 5" descr="A dining room table&#10;&#10;Description automatically generated">
            <a:extLst>
              <a:ext uri="{FF2B5EF4-FFF2-40B4-BE49-F238E27FC236}">
                <a16:creationId xmlns:a16="http://schemas.microsoft.com/office/drawing/2014/main" xmlns="" id="{62600A09-1FE8-4B43-9044-9E8725A9C17A}"/>
              </a:ext>
            </a:extLst>
          </p:cNvPr>
          <p:cNvPicPr>
            <a:picLocks noChangeAspect="1"/>
          </p:cNvPicPr>
          <p:nvPr/>
        </p:nvPicPr>
        <p:blipFill rotWithShape="1">
          <a:blip r:embed="rId2">
            <a:extLst>
              <a:ext uri="{837473B0-CC2E-450A-ABE3-18F120FF3D39}">
                <a1611:picAttrSrcUrl xmlns:a1611="http://schemas.microsoft.com/office/drawing/2016/11/main" xmlns="" r:id="rId3"/>
              </a:ext>
            </a:extLst>
          </a:blip>
          <a:srcRect l="20535" r="34227" b="-1"/>
          <a:stretch/>
        </p:blipFill>
        <p:spPr>
          <a:xfrm>
            <a:off x="4496305" y="10"/>
            <a:ext cx="4647695" cy="6857990"/>
          </a:xfrm>
          <a:prstGeom prst="rect">
            <a:avLst/>
          </a:prstGeom>
        </p:spPr>
      </p:pic>
      <p:sp>
        <p:nvSpPr>
          <p:cNvPr id="69" name="Rectangle 68">
            <a:extLst>
              <a:ext uri="{FF2B5EF4-FFF2-40B4-BE49-F238E27FC236}">
                <a16:creationId xmlns:a16="http://schemas.microsoft.com/office/drawing/2014/main" xmlns="" id="{2BBA6F99-C2E7-4A60-BF6F-95A24075681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2825032"/>
            <a:ext cx="4750392" cy="403296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1" name="Rectangle 70">
            <a:extLst>
              <a:ext uri="{FF2B5EF4-FFF2-40B4-BE49-F238E27FC236}">
                <a16:creationId xmlns:a16="http://schemas.microsoft.com/office/drawing/2014/main" xmlns="" id="{E3E51905-F374-4E1A-97CF-B741584B74D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6501384"/>
            <a:ext cx="4937759" cy="3566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a:extLst>
              <a:ext uri="{FF2B5EF4-FFF2-40B4-BE49-F238E27FC236}">
                <a16:creationId xmlns:a16="http://schemas.microsoft.com/office/drawing/2014/main" xmlns="" id="{2EF15FD1-F59B-0B42-9E2C-C59641BB2EE5}"/>
              </a:ext>
            </a:extLst>
          </p:cNvPr>
          <p:cNvSpPr txBox="1"/>
          <p:nvPr/>
        </p:nvSpPr>
        <p:spPr>
          <a:xfrm>
            <a:off x="6836958" y="6657943"/>
            <a:ext cx="2307042" cy="200055"/>
          </a:xfrm>
          <a:prstGeom prst="rect">
            <a:avLst/>
          </a:prstGeom>
          <a:solidFill>
            <a:srgbClr val="000000"/>
          </a:solidFill>
        </p:spPr>
        <p:txBody>
          <a:bodyPr wrap="none" rtlCol="0">
            <a:spAutoFit/>
          </a:bodyPr>
          <a:lstStyle/>
          <a:p>
            <a:pPr algn="r">
              <a:spcAft>
                <a:spcPts val="600"/>
              </a:spcAft>
            </a:pPr>
            <a:r>
              <a:rPr lang="en-US" sz="700" dirty="0">
                <a:solidFill>
                  <a:srgbClr val="FFFFFF"/>
                </a:solidFill>
                <a:hlinkClick r:id="rId3" tooltip="https://en.wikipedia.org/wiki/List_of_Michelin_starred_restaurants_in_Scotland">
                  <a:extLst>
                    <a:ext uri="{A12FA001-AC4F-418D-AE19-62706E023703}">
                      <ahyp:hlinkClr xmlns:ahyp="http://schemas.microsoft.com/office/drawing/2018/hyperlinkcolor" xmlns="" val="tx"/>
                    </a:ext>
                  </a:extLst>
                </a:hlinkClick>
              </a:rPr>
              <a:t>This Photo</a:t>
            </a:r>
            <a:r>
              <a:rPr lang="en-US" sz="700" dirty="0">
                <a:solidFill>
                  <a:srgbClr val="FFFFFF"/>
                </a:solidFill>
              </a:rPr>
              <a:t> by Unknown Author is licensed under </a:t>
            </a:r>
            <a:r>
              <a:rPr lang="en-US" sz="700" dirty="0">
                <a:solidFill>
                  <a:srgbClr val="FFFFFF"/>
                </a:solidFill>
                <a:hlinkClick r:id="rId4" tooltip="https://creativecommons.org/licenses/by-sa/3.0/">
                  <a:extLst>
                    <a:ext uri="{A12FA001-AC4F-418D-AE19-62706E023703}">
                      <ahyp:hlinkClr xmlns:ahyp="http://schemas.microsoft.com/office/drawing/2018/hyperlinkcolor" xmlns="" val="tx"/>
                    </a:ext>
                  </a:extLst>
                </a:hlinkClick>
              </a:rPr>
              <a:t>CC BY-SA</a:t>
            </a:r>
            <a:endParaRPr lang="en-US" sz="700" dirty="0">
              <a:solidFill>
                <a:srgbClr val="FFFFFF"/>
              </a:solidFill>
            </a:endParaRPr>
          </a:p>
        </p:txBody>
      </p:sp>
    </p:spTree>
    <p:extLst>
      <p:ext uri="{BB962C8B-B14F-4D97-AF65-F5344CB8AC3E}">
        <p14:creationId xmlns:p14="http://schemas.microsoft.com/office/powerpoint/2010/main" xmlns="" val="37409481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Content Placeholder 3">
            <a:extLst>
              <a:ext uri="{FF2B5EF4-FFF2-40B4-BE49-F238E27FC236}">
                <a16:creationId xmlns:a16="http://schemas.microsoft.com/office/drawing/2014/main" xmlns="" id="{A803FA4C-CC43-0749-A554-A60230EB9F0B}"/>
              </a:ext>
            </a:extLst>
          </p:cNvPr>
          <p:cNvSpPr>
            <a:spLocks noGrp="1"/>
          </p:cNvSpPr>
          <p:nvPr>
            <p:ph idx="1"/>
          </p:nvPr>
        </p:nvSpPr>
        <p:spPr>
          <a:xfrm>
            <a:off x="1554480" y="146989"/>
            <a:ext cx="5772912" cy="667511"/>
          </a:xfrm>
          <a:prstGeom prst="rect">
            <a:avLst/>
          </a:prstGeom>
          <a:gradFill>
            <a:gsLst>
              <a:gs pos="0">
                <a:srgbClr val="92D050"/>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marL="0" indent="0" algn="ctr">
              <a:buNone/>
            </a:pPr>
            <a:r>
              <a:rPr lang="en-GB" sz="2400" b="1" dirty="0"/>
              <a:t>Key terms</a:t>
            </a:r>
          </a:p>
        </p:txBody>
      </p:sp>
      <p:sp>
        <p:nvSpPr>
          <p:cNvPr id="7" name="Rounded Rectangle 6">
            <a:extLst>
              <a:ext uri="{FF2B5EF4-FFF2-40B4-BE49-F238E27FC236}">
                <a16:creationId xmlns:a16="http://schemas.microsoft.com/office/drawing/2014/main" xmlns="" id="{D730C535-9419-B246-93AD-321062B2DC37}"/>
              </a:ext>
            </a:extLst>
          </p:cNvPr>
          <p:cNvSpPr/>
          <p:nvPr/>
        </p:nvSpPr>
        <p:spPr>
          <a:xfrm>
            <a:off x="853184" y="3703518"/>
            <a:ext cx="3096000" cy="2520000"/>
          </a:xfrm>
          <a:prstGeom prst="roundRect">
            <a:avLst/>
          </a:prstGeom>
          <a:gradFill>
            <a:gsLst>
              <a:gs pos="0">
                <a:srgbClr val="92D050"/>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2000" b="1" dirty="0"/>
              <a:t>Restricted Market</a:t>
            </a:r>
          </a:p>
          <a:p>
            <a:pPr algn="ctr"/>
            <a:endParaRPr lang="en-GB" sz="2000" b="1" dirty="0"/>
          </a:p>
          <a:p>
            <a:pPr algn="ctr"/>
            <a:r>
              <a:rPr lang="en-GB" sz="2000" b="1" dirty="0"/>
              <a:t>Provision of food and beverage services to to specified</a:t>
            </a:r>
          </a:p>
          <a:p>
            <a:pPr algn="ctr"/>
            <a:r>
              <a:rPr lang="en-GB" sz="2000" b="1" dirty="0"/>
              <a:t>groups of people</a:t>
            </a:r>
          </a:p>
          <a:p>
            <a:pPr algn="ctr"/>
            <a:endParaRPr lang="en-GB" sz="2000" b="1" dirty="0"/>
          </a:p>
        </p:txBody>
      </p:sp>
      <p:sp>
        <p:nvSpPr>
          <p:cNvPr id="8" name="Rounded Rectangle 7">
            <a:extLst>
              <a:ext uri="{FF2B5EF4-FFF2-40B4-BE49-F238E27FC236}">
                <a16:creationId xmlns:a16="http://schemas.microsoft.com/office/drawing/2014/main" xmlns="" id="{B7B3A4C5-1EE0-3046-8596-4CD625C406AE}"/>
              </a:ext>
            </a:extLst>
          </p:cNvPr>
          <p:cNvSpPr/>
          <p:nvPr/>
        </p:nvSpPr>
        <p:spPr>
          <a:xfrm>
            <a:off x="853184" y="1030931"/>
            <a:ext cx="3096000" cy="2520000"/>
          </a:xfrm>
          <a:prstGeom prst="roundRect">
            <a:avLst/>
          </a:prstGeom>
          <a:gradFill>
            <a:gsLst>
              <a:gs pos="0">
                <a:srgbClr val="92D050"/>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2000" b="1" dirty="0"/>
              <a:t>General Market</a:t>
            </a:r>
          </a:p>
          <a:p>
            <a:pPr algn="ctr"/>
            <a:endParaRPr lang="en-GB" sz="2000" b="1" dirty="0"/>
          </a:p>
          <a:p>
            <a:pPr algn="ctr"/>
            <a:r>
              <a:rPr lang="en-GB" sz="2000" b="1" dirty="0"/>
              <a:t>Provision of food &amp; beverage services to general public</a:t>
            </a:r>
          </a:p>
        </p:txBody>
      </p:sp>
      <p:sp>
        <p:nvSpPr>
          <p:cNvPr id="11" name="Rounded Rectangle 10">
            <a:extLst>
              <a:ext uri="{FF2B5EF4-FFF2-40B4-BE49-F238E27FC236}">
                <a16:creationId xmlns:a16="http://schemas.microsoft.com/office/drawing/2014/main" xmlns="" id="{965E3BCB-06D3-1547-924F-A1466D80F968}"/>
              </a:ext>
            </a:extLst>
          </p:cNvPr>
          <p:cNvSpPr/>
          <p:nvPr/>
        </p:nvSpPr>
        <p:spPr>
          <a:xfrm>
            <a:off x="4840218" y="1030931"/>
            <a:ext cx="3096000" cy="2520000"/>
          </a:xfrm>
          <a:prstGeom prst="roundRect">
            <a:avLst/>
          </a:prstGeom>
          <a:gradFill>
            <a:gsLst>
              <a:gs pos="0">
                <a:srgbClr val="92D050"/>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2000" b="1" dirty="0"/>
              <a:t>Public sector</a:t>
            </a:r>
          </a:p>
          <a:p>
            <a:pPr algn="ctr"/>
            <a:endParaRPr lang="en-GB" sz="2000" b="1" dirty="0"/>
          </a:p>
          <a:p>
            <a:pPr algn="ctr"/>
            <a:r>
              <a:rPr lang="en-GB" sz="2000" b="1" dirty="0"/>
              <a:t>organizations that are owned and operated by the government and exist to provide services for its citizens.</a:t>
            </a:r>
          </a:p>
          <a:p>
            <a:pPr algn="ctr"/>
            <a:endParaRPr lang="en-GB" sz="2000" b="1" dirty="0"/>
          </a:p>
        </p:txBody>
      </p:sp>
      <p:sp>
        <p:nvSpPr>
          <p:cNvPr id="12" name="Rounded Rectangle 11">
            <a:extLst>
              <a:ext uri="{FF2B5EF4-FFF2-40B4-BE49-F238E27FC236}">
                <a16:creationId xmlns:a16="http://schemas.microsoft.com/office/drawing/2014/main" xmlns="" id="{7D9F288A-03AA-964C-B4A9-2B0E0FAD594F}"/>
              </a:ext>
            </a:extLst>
          </p:cNvPr>
          <p:cNvSpPr/>
          <p:nvPr/>
        </p:nvSpPr>
        <p:spPr>
          <a:xfrm>
            <a:off x="4840218" y="3703518"/>
            <a:ext cx="3096000" cy="2520000"/>
          </a:xfrm>
          <a:prstGeom prst="roundRect">
            <a:avLst/>
          </a:prstGeom>
          <a:gradFill>
            <a:gsLst>
              <a:gs pos="0">
                <a:srgbClr val="92D050"/>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2000" b="1" dirty="0"/>
              <a:t>Private sector</a:t>
            </a:r>
          </a:p>
          <a:p>
            <a:pPr algn="ctr"/>
            <a:endParaRPr lang="en-GB" sz="2000" b="1" dirty="0"/>
          </a:p>
          <a:p>
            <a:pPr algn="ctr"/>
            <a:r>
              <a:rPr lang="en-GB" sz="2000" b="1" dirty="0"/>
              <a:t>Provision of food and beverage services to to specified</a:t>
            </a:r>
          </a:p>
          <a:p>
            <a:pPr algn="ctr"/>
            <a:r>
              <a:rPr lang="en-GB" sz="2000" b="1" dirty="0"/>
              <a:t>groups of people</a:t>
            </a:r>
          </a:p>
          <a:p>
            <a:pPr algn="ctr"/>
            <a:endParaRPr lang="en-GB" sz="2000" b="1" dirty="0"/>
          </a:p>
        </p:txBody>
      </p:sp>
    </p:spTree>
    <p:extLst>
      <p:ext uri="{BB962C8B-B14F-4D97-AF65-F5344CB8AC3E}">
        <p14:creationId xmlns:p14="http://schemas.microsoft.com/office/powerpoint/2010/main" xmlns="" val="300182285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71499AC8-5F9D-C34F-BC80-6CF1A786E7CB}"/>
              </a:ext>
            </a:extLst>
          </p:cNvPr>
          <p:cNvSpPr>
            <a:spLocks noGrp="1"/>
          </p:cNvSpPr>
          <p:nvPr>
            <p:ph idx="1"/>
          </p:nvPr>
        </p:nvSpPr>
        <p:spPr>
          <a:xfrm>
            <a:off x="457200" y="1166018"/>
            <a:ext cx="8229600" cy="5295742"/>
          </a:xfrm>
        </p:spPr>
        <p:txBody>
          <a:bodyPr>
            <a:normAutofit fontScale="92500" lnSpcReduction="10000"/>
          </a:bodyPr>
          <a:lstStyle/>
          <a:p>
            <a:r>
              <a:rPr lang="en-US" sz="3000" dirty="0"/>
              <a:t>The term commercial sector can be applied to food and beverage outlets where profitability is their main concern.</a:t>
            </a:r>
          </a:p>
          <a:p>
            <a:endParaRPr lang="en-US" sz="3000" dirty="0"/>
          </a:p>
          <a:p>
            <a:r>
              <a:rPr lang="en-US" sz="3000" dirty="0"/>
              <a:t>Commercial outlets exist in both the private and public sector of the economy</a:t>
            </a:r>
          </a:p>
          <a:p>
            <a:endParaRPr lang="en-US" sz="3000" dirty="0"/>
          </a:p>
          <a:p>
            <a:r>
              <a:rPr lang="en-US" sz="3000" dirty="0"/>
              <a:t>In the commercial sector, catering may be the main activity or a secondary or additional service</a:t>
            </a:r>
          </a:p>
          <a:p>
            <a:pPr marL="0" indent="0">
              <a:buNone/>
            </a:pPr>
            <a:endParaRPr lang="en-US" sz="3000" dirty="0"/>
          </a:p>
          <a:p>
            <a:r>
              <a:rPr lang="en-US" sz="3000" dirty="0"/>
              <a:t>Commercial outlets operate in both the general and restricted market.</a:t>
            </a:r>
          </a:p>
          <a:p>
            <a:endParaRPr lang="en-US" dirty="0"/>
          </a:p>
        </p:txBody>
      </p:sp>
      <p:sp>
        <p:nvSpPr>
          <p:cNvPr id="5" name="Title 4">
            <a:extLst>
              <a:ext uri="{FF2B5EF4-FFF2-40B4-BE49-F238E27FC236}">
                <a16:creationId xmlns:a16="http://schemas.microsoft.com/office/drawing/2014/main" xmlns="" id="{6E0A256C-656A-9F4F-9C42-E9E1295351FA}"/>
              </a:ext>
            </a:extLst>
          </p:cNvPr>
          <p:cNvSpPr>
            <a:spLocks noGrp="1"/>
          </p:cNvSpPr>
          <p:nvPr>
            <p:ph type="title"/>
          </p:nvPr>
        </p:nvSpPr>
        <p:spPr>
          <a:xfrm>
            <a:off x="457200" y="274638"/>
            <a:ext cx="8229600" cy="737298"/>
          </a:xfrm>
        </p:spPr>
        <p:txBody>
          <a:bodyPr>
            <a:normAutofit/>
          </a:bodyPr>
          <a:lstStyle/>
          <a:p>
            <a:r>
              <a:rPr lang="en-US" sz="3200" b="1" dirty="0"/>
              <a:t>The commercial sector</a:t>
            </a:r>
          </a:p>
        </p:txBody>
      </p:sp>
    </p:spTree>
    <p:extLst>
      <p:ext uri="{BB962C8B-B14F-4D97-AF65-F5344CB8AC3E}">
        <p14:creationId xmlns:p14="http://schemas.microsoft.com/office/powerpoint/2010/main" xmlns="" val="14314067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022DC62-3A39-4442-9D4A-66A2AD9B0F18}"/>
              </a:ext>
            </a:extLst>
          </p:cNvPr>
          <p:cNvSpPr>
            <a:spLocks noGrp="1"/>
          </p:cNvSpPr>
          <p:nvPr>
            <p:ph type="title"/>
          </p:nvPr>
        </p:nvSpPr>
        <p:spPr/>
        <p:txBody>
          <a:bodyPr>
            <a:normAutofit/>
          </a:bodyPr>
          <a:lstStyle/>
          <a:p>
            <a:r>
              <a:rPr lang="en-US" sz="3200" b="1" dirty="0"/>
              <a:t>Commercial outlets</a:t>
            </a:r>
          </a:p>
        </p:txBody>
      </p:sp>
      <p:graphicFrame>
        <p:nvGraphicFramePr>
          <p:cNvPr id="4" name="Table 4">
            <a:extLst>
              <a:ext uri="{FF2B5EF4-FFF2-40B4-BE49-F238E27FC236}">
                <a16:creationId xmlns:a16="http://schemas.microsoft.com/office/drawing/2014/main" xmlns="" id="{826B694B-B7D0-B24A-9CD0-3B00E1E55D6F}"/>
              </a:ext>
            </a:extLst>
          </p:cNvPr>
          <p:cNvGraphicFramePr>
            <a:graphicFrameLocks noGrp="1"/>
          </p:cNvGraphicFramePr>
          <p:nvPr>
            <p:ph idx="1"/>
            <p:extLst>
              <p:ext uri="{D42A27DB-BD31-4B8C-83A1-F6EECF244321}">
                <p14:modId xmlns:p14="http://schemas.microsoft.com/office/powerpoint/2010/main" xmlns="" val="445541817"/>
              </p:ext>
            </p:extLst>
          </p:nvPr>
        </p:nvGraphicFramePr>
        <p:xfrm>
          <a:off x="457200" y="1600200"/>
          <a:ext cx="8229600" cy="4206240"/>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xmlns="" val="2486778770"/>
                    </a:ext>
                  </a:extLst>
                </a:gridCol>
                <a:gridCol w="4114800">
                  <a:extLst>
                    <a:ext uri="{9D8B030D-6E8A-4147-A177-3AD203B41FA5}">
                      <a16:colId xmlns:a16="http://schemas.microsoft.com/office/drawing/2014/main" xmlns="" val="505389789"/>
                    </a:ext>
                  </a:extLst>
                </a:gridCol>
              </a:tblGrid>
              <a:tr h="370840">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2400" b="1" kern="1200" dirty="0">
                          <a:solidFill>
                            <a:schemeClr val="lt1"/>
                          </a:solidFill>
                          <a:effectLst/>
                          <a:latin typeface="+mn-lt"/>
                          <a:ea typeface="+mn-ea"/>
                          <a:cs typeface="+mn-cs"/>
                        </a:rPr>
                        <a:t>General Market</a:t>
                      </a:r>
                    </a:p>
                    <a:p>
                      <a:pPr marL="0" indent="0" algn="ctr">
                        <a:buFontTx/>
                        <a:buNone/>
                      </a:pPr>
                      <a:endParaRPr lang="en-US" sz="2400" dirty="0"/>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2400" b="1" kern="1200" dirty="0">
                          <a:solidFill>
                            <a:schemeClr val="lt1"/>
                          </a:solidFill>
                          <a:effectLst/>
                          <a:latin typeface="+mn-lt"/>
                          <a:ea typeface="+mn-ea"/>
                          <a:cs typeface="+mn-cs"/>
                        </a:rPr>
                        <a:t>Restricted Market</a:t>
                      </a:r>
                    </a:p>
                    <a:p>
                      <a:pPr marL="0" indent="0" algn="ctr">
                        <a:buFontTx/>
                        <a:buNone/>
                      </a:pPr>
                      <a:endParaRPr lang="en-US" sz="2400" dirty="0"/>
                    </a:p>
                  </a:txBody>
                  <a:tcPr/>
                </a:tc>
                <a:extLst>
                  <a:ext uri="{0D108BD9-81ED-4DB2-BD59-A6C34878D82A}">
                    <a16:rowId xmlns:a16="http://schemas.microsoft.com/office/drawing/2014/main" xmlns="" val="1263539955"/>
                  </a:ext>
                </a:extLst>
              </a:tr>
              <a:tr h="370840">
                <a:tc>
                  <a:txBody>
                    <a:bodyPr/>
                    <a:lstStyle/>
                    <a:p>
                      <a:r>
                        <a:rPr lang="en-US" sz="2400" b="1" dirty="0"/>
                        <a:t>Hotels</a:t>
                      </a:r>
                    </a:p>
                    <a:p>
                      <a:r>
                        <a:rPr lang="en-US" sz="2400" b="1" dirty="0"/>
                        <a:t>Restaurants &amp; snack bars</a:t>
                      </a:r>
                    </a:p>
                    <a:p>
                      <a:r>
                        <a:rPr lang="en-US" sz="2400" b="1" dirty="0"/>
                        <a:t>Bar/pubs</a:t>
                      </a:r>
                    </a:p>
                    <a:p>
                      <a:r>
                        <a:rPr lang="en-US" sz="2400" b="1" dirty="0"/>
                        <a:t>Coffee shops</a:t>
                      </a:r>
                    </a:p>
                    <a:p>
                      <a:r>
                        <a:rPr lang="en-US" sz="2400" b="1" dirty="0"/>
                        <a:t>Nightclubs</a:t>
                      </a:r>
                    </a:p>
                    <a:p>
                      <a:r>
                        <a:rPr lang="en-US" sz="2400" b="1" dirty="0"/>
                        <a:t>Fast /take away food</a:t>
                      </a:r>
                    </a:p>
                  </a:txBody>
                  <a:tcPr/>
                </a:tc>
                <a:tc>
                  <a:txBody>
                    <a:bodyPr/>
                    <a:lstStyle/>
                    <a:p>
                      <a:r>
                        <a:rPr lang="en-GB" sz="2400" b="1" kern="1200" dirty="0">
                          <a:solidFill>
                            <a:schemeClr val="dk1"/>
                          </a:solidFill>
                          <a:effectLst/>
                          <a:latin typeface="+mn-lt"/>
                          <a:ea typeface="+mn-ea"/>
                          <a:cs typeface="+mn-cs"/>
                        </a:rPr>
                        <a:t>Transport Catering</a:t>
                      </a:r>
                    </a:p>
                    <a:p>
                      <a:r>
                        <a:rPr lang="en-GB" sz="2400" b="1" kern="1200" dirty="0">
                          <a:solidFill>
                            <a:schemeClr val="dk1"/>
                          </a:solidFill>
                          <a:effectLst/>
                          <a:latin typeface="+mn-lt"/>
                          <a:ea typeface="+mn-ea"/>
                          <a:cs typeface="+mn-cs"/>
                        </a:rPr>
                        <a:t>o airways</a:t>
                      </a:r>
                    </a:p>
                    <a:p>
                      <a:r>
                        <a:rPr lang="en-GB" sz="2400" b="1" kern="1200" dirty="0">
                          <a:solidFill>
                            <a:schemeClr val="dk1"/>
                          </a:solidFill>
                          <a:effectLst/>
                          <a:latin typeface="+mn-lt"/>
                          <a:ea typeface="+mn-ea"/>
                          <a:cs typeface="+mn-cs"/>
                        </a:rPr>
                        <a:t>o roadways</a:t>
                      </a:r>
                    </a:p>
                    <a:p>
                      <a:r>
                        <a:rPr lang="en-GB" sz="2400" b="1" kern="1200" dirty="0">
                          <a:solidFill>
                            <a:schemeClr val="dk1"/>
                          </a:solidFill>
                          <a:effectLst/>
                          <a:latin typeface="+mn-lt"/>
                          <a:ea typeface="+mn-ea"/>
                          <a:cs typeface="+mn-cs"/>
                        </a:rPr>
                        <a:t>o railways</a:t>
                      </a:r>
                    </a:p>
                    <a:p>
                      <a:r>
                        <a:rPr lang="en-GB" sz="2400" b="1" kern="1200" dirty="0">
                          <a:solidFill>
                            <a:schemeClr val="dk1"/>
                          </a:solidFill>
                          <a:effectLst/>
                          <a:latin typeface="+mn-lt"/>
                          <a:ea typeface="+mn-ea"/>
                          <a:cs typeface="+mn-cs"/>
                        </a:rPr>
                        <a:t>Membership/private clubs</a:t>
                      </a:r>
                    </a:p>
                    <a:p>
                      <a:r>
                        <a:rPr lang="en-GB" sz="2400" b="1" kern="1200" dirty="0">
                          <a:solidFill>
                            <a:schemeClr val="dk1"/>
                          </a:solidFill>
                          <a:effectLst/>
                          <a:latin typeface="+mn-lt"/>
                          <a:ea typeface="+mn-ea"/>
                          <a:cs typeface="+mn-cs"/>
                        </a:rPr>
                        <a:t>Institutional Catering</a:t>
                      </a:r>
                    </a:p>
                    <a:p>
                      <a:r>
                        <a:rPr lang="en-GB" sz="2400" b="1" kern="1200" dirty="0">
                          <a:solidFill>
                            <a:schemeClr val="dk1"/>
                          </a:solidFill>
                          <a:effectLst/>
                          <a:latin typeface="+mn-lt"/>
                          <a:ea typeface="+mn-ea"/>
                          <a:cs typeface="+mn-cs"/>
                        </a:rPr>
                        <a:t>Industrial Catering</a:t>
                      </a:r>
                    </a:p>
                    <a:p>
                      <a:r>
                        <a:rPr lang="en-GB" sz="2400" b="1" kern="1200" dirty="0">
                          <a:solidFill>
                            <a:schemeClr val="dk1"/>
                          </a:solidFill>
                          <a:effectLst/>
                          <a:latin typeface="+mn-lt"/>
                          <a:ea typeface="+mn-ea"/>
                          <a:cs typeface="+mn-cs"/>
                        </a:rPr>
                        <a:t>Function catering</a:t>
                      </a:r>
                    </a:p>
                    <a:p>
                      <a:endParaRPr lang="en-US" sz="2400" b="1" dirty="0"/>
                    </a:p>
                  </a:txBody>
                  <a:tcPr/>
                </a:tc>
                <a:extLst>
                  <a:ext uri="{0D108BD9-81ED-4DB2-BD59-A6C34878D82A}">
                    <a16:rowId xmlns:a16="http://schemas.microsoft.com/office/drawing/2014/main" xmlns="" val="4064346893"/>
                  </a:ext>
                </a:extLst>
              </a:tr>
            </a:tbl>
          </a:graphicData>
        </a:graphic>
      </p:graphicFrame>
    </p:spTree>
    <p:extLst>
      <p:ext uri="{BB962C8B-B14F-4D97-AF65-F5344CB8AC3E}">
        <p14:creationId xmlns:p14="http://schemas.microsoft.com/office/powerpoint/2010/main" xmlns="" val="16959596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5C01C6B-C3EC-A441-A3FC-7E1D43567D1F}"/>
              </a:ext>
            </a:extLst>
          </p:cNvPr>
          <p:cNvSpPr>
            <a:spLocks noGrp="1"/>
          </p:cNvSpPr>
          <p:nvPr>
            <p:ph type="title"/>
          </p:nvPr>
        </p:nvSpPr>
        <p:spPr>
          <a:xfrm>
            <a:off x="457200" y="274638"/>
            <a:ext cx="8229600" cy="812040"/>
          </a:xfrm>
        </p:spPr>
        <p:txBody>
          <a:bodyPr>
            <a:normAutofit/>
          </a:bodyPr>
          <a:lstStyle/>
          <a:p>
            <a:r>
              <a:rPr lang="en-US" sz="3200" b="1" dirty="0"/>
              <a:t>The welfare sector</a:t>
            </a:r>
          </a:p>
        </p:txBody>
      </p:sp>
      <p:sp>
        <p:nvSpPr>
          <p:cNvPr id="3" name="Content Placeholder 2">
            <a:extLst>
              <a:ext uri="{FF2B5EF4-FFF2-40B4-BE49-F238E27FC236}">
                <a16:creationId xmlns:a16="http://schemas.microsoft.com/office/drawing/2014/main" xmlns="" id="{9A756AAB-034C-1248-93B2-77C609C59856}"/>
              </a:ext>
            </a:extLst>
          </p:cNvPr>
          <p:cNvSpPr>
            <a:spLocks noGrp="1"/>
          </p:cNvSpPr>
          <p:nvPr>
            <p:ph idx="1"/>
          </p:nvPr>
        </p:nvSpPr>
        <p:spPr>
          <a:xfrm>
            <a:off x="457200" y="1086678"/>
            <a:ext cx="8229600" cy="4983162"/>
          </a:xfrm>
        </p:spPr>
        <p:txBody>
          <a:bodyPr>
            <a:noAutofit/>
          </a:bodyPr>
          <a:lstStyle/>
          <a:p>
            <a:r>
              <a:rPr lang="en-US" sz="2800" dirty="0"/>
              <a:t>The term can apply to food and beverage outlets where the  profitability of the catering facility is not the outlets primary concern</a:t>
            </a:r>
          </a:p>
          <a:p>
            <a:pPr marL="0" indent="0">
              <a:buNone/>
            </a:pPr>
            <a:endParaRPr lang="en-US" sz="2800" dirty="0"/>
          </a:p>
          <a:p>
            <a:r>
              <a:rPr lang="en-US" sz="2800" dirty="0"/>
              <a:t>The primary obligation is the well-being and care of their customers</a:t>
            </a:r>
          </a:p>
          <a:p>
            <a:pPr marL="0" indent="0">
              <a:buNone/>
            </a:pPr>
            <a:endParaRPr lang="en-US" sz="2800" dirty="0"/>
          </a:p>
          <a:p>
            <a:r>
              <a:rPr lang="en-US" sz="2800" dirty="0"/>
              <a:t>Often non-commercial operations are usually subsidised by the government </a:t>
            </a:r>
          </a:p>
          <a:p>
            <a:endParaRPr lang="en-US" sz="2800" dirty="0"/>
          </a:p>
          <a:p>
            <a:pPr>
              <a:lnSpc>
                <a:spcPct val="150000"/>
              </a:lnSpc>
            </a:pPr>
            <a:r>
              <a:rPr lang="en-US" sz="2800" dirty="0"/>
              <a:t>The market is mostly restricted</a:t>
            </a:r>
          </a:p>
        </p:txBody>
      </p:sp>
    </p:spTree>
    <p:extLst>
      <p:ext uri="{BB962C8B-B14F-4D97-AF65-F5344CB8AC3E}">
        <p14:creationId xmlns:p14="http://schemas.microsoft.com/office/powerpoint/2010/main" xmlns="" val="14689680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A6043E2-D67E-2C40-ABED-36F0725CC3A5}"/>
              </a:ext>
            </a:extLst>
          </p:cNvPr>
          <p:cNvSpPr>
            <a:spLocks noGrp="1"/>
          </p:cNvSpPr>
          <p:nvPr>
            <p:ph type="title"/>
          </p:nvPr>
        </p:nvSpPr>
        <p:spPr/>
        <p:txBody>
          <a:bodyPr>
            <a:normAutofit/>
          </a:bodyPr>
          <a:lstStyle/>
          <a:p>
            <a:r>
              <a:rPr lang="en-US" sz="3200" b="1" dirty="0"/>
              <a:t>Welfare/subsidised outlets</a:t>
            </a:r>
          </a:p>
        </p:txBody>
      </p:sp>
      <p:graphicFrame>
        <p:nvGraphicFramePr>
          <p:cNvPr id="4" name="Table 4">
            <a:extLst>
              <a:ext uri="{FF2B5EF4-FFF2-40B4-BE49-F238E27FC236}">
                <a16:creationId xmlns:a16="http://schemas.microsoft.com/office/drawing/2014/main" xmlns="" id="{899288EE-6549-F04A-9286-B9DA594D8F63}"/>
              </a:ext>
            </a:extLst>
          </p:cNvPr>
          <p:cNvGraphicFramePr>
            <a:graphicFrameLocks noGrp="1"/>
          </p:cNvGraphicFramePr>
          <p:nvPr>
            <p:ph idx="1"/>
            <p:extLst>
              <p:ext uri="{D42A27DB-BD31-4B8C-83A1-F6EECF244321}">
                <p14:modId xmlns:p14="http://schemas.microsoft.com/office/powerpoint/2010/main" xmlns="" val="2265003717"/>
              </p:ext>
            </p:extLst>
          </p:nvPr>
        </p:nvGraphicFramePr>
        <p:xfrm>
          <a:off x="457200" y="1600200"/>
          <a:ext cx="8229600" cy="2743200"/>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xmlns="" val="2486778770"/>
                    </a:ext>
                  </a:extLst>
                </a:gridCol>
                <a:gridCol w="4114800">
                  <a:extLst>
                    <a:ext uri="{9D8B030D-6E8A-4147-A177-3AD203B41FA5}">
                      <a16:colId xmlns:a16="http://schemas.microsoft.com/office/drawing/2014/main" xmlns="" val="505389789"/>
                    </a:ext>
                  </a:extLst>
                </a:gridCol>
              </a:tblGrid>
              <a:tr h="370840">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US" sz="2400" b="1" dirty="0"/>
                        <a:t>Institutional catering</a:t>
                      </a:r>
                    </a:p>
                    <a:p>
                      <a:pPr marL="0" marR="0" lvl="0" indent="0" algn="ctr" defTabSz="457200" rtl="0" eaLnBrk="1" fontAlgn="auto" latinLnBrk="0" hangingPunct="1">
                        <a:lnSpc>
                          <a:spcPct val="100000"/>
                        </a:lnSpc>
                        <a:spcBef>
                          <a:spcPts val="0"/>
                        </a:spcBef>
                        <a:spcAft>
                          <a:spcPts val="0"/>
                        </a:spcAft>
                        <a:buClrTx/>
                        <a:buSzTx/>
                        <a:buFontTx/>
                        <a:buNone/>
                        <a:tabLst/>
                        <a:defRPr/>
                      </a:pPr>
                      <a:endParaRPr lang="en-GB" sz="2400" b="1" kern="1200" dirty="0">
                        <a:solidFill>
                          <a:schemeClr val="lt1"/>
                        </a:solidFill>
                        <a:effectLst/>
                        <a:latin typeface="+mn-lt"/>
                        <a:ea typeface="+mn-ea"/>
                        <a:cs typeface="+mn-cs"/>
                      </a:endParaRPr>
                    </a:p>
                  </a:txBody>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2400" b="1" kern="1200" dirty="0">
                          <a:solidFill>
                            <a:schemeClr val="lt1"/>
                          </a:solidFill>
                          <a:effectLst/>
                          <a:latin typeface="+mn-lt"/>
                          <a:ea typeface="+mn-ea"/>
                          <a:cs typeface="+mn-cs"/>
                        </a:rPr>
                        <a:t>Industrial catering</a:t>
                      </a:r>
                    </a:p>
                    <a:p>
                      <a:pPr marL="0" indent="0" algn="ctr">
                        <a:buFontTx/>
                        <a:buNone/>
                      </a:pPr>
                      <a:endParaRPr lang="en-US" sz="2400" dirty="0"/>
                    </a:p>
                  </a:txBody>
                  <a:tcPr/>
                </a:tc>
                <a:extLst>
                  <a:ext uri="{0D108BD9-81ED-4DB2-BD59-A6C34878D82A}">
                    <a16:rowId xmlns:a16="http://schemas.microsoft.com/office/drawing/2014/main" xmlns="" val="1263539955"/>
                  </a:ext>
                </a:extLst>
              </a:tr>
              <a:tr h="370840">
                <a:tc>
                  <a:txBody>
                    <a:bodyPr/>
                    <a:lstStyle/>
                    <a:p>
                      <a:r>
                        <a:rPr lang="en-US" sz="2400" b="1" dirty="0"/>
                        <a:t>Schools</a:t>
                      </a:r>
                    </a:p>
                    <a:p>
                      <a:r>
                        <a:rPr lang="en-US" sz="2400" b="1" dirty="0"/>
                        <a:t>Universities/colleges</a:t>
                      </a:r>
                    </a:p>
                    <a:p>
                      <a:r>
                        <a:rPr lang="en-US" sz="2400" b="1" dirty="0"/>
                        <a:t>Hospitals</a:t>
                      </a:r>
                    </a:p>
                    <a:p>
                      <a:r>
                        <a:rPr lang="en-US" sz="2400" b="1" dirty="0"/>
                        <a:t>Prisons</a:t>
                      </a:r>
                    </a:p>
                    <a:p>
                      <a:r>
                        <a:rPr lang="en-US" sz="2400" b="1" dirty="0"/>
                        <a:t>Armed services</a:t>
                      </a:r>
                    </a:p>
                  </a:txBody>
                  <a:tcPr/>
                </a:tc>
                <a:tc>
                  <a:txBody>
                    <a:bodyPr/>
                    <a:lstStyle/>
                    <a:p>
                      <a:r>
                        <a:rPr lang="en-US" sz="2400" b="1" dirty="0"/>
                        <a:t>Employee catering</a:t>
                      </a:r>
                    </a:p>
                    <a:p>
                      <a:r>
                        <a:rPr lang="en-US" sz="2400" b="1" dirty="0"/>
                        <a:t>Contract caterers</a:t>
                      </a:r>
                    </a:p>
                  </a:txBody>
                  <a:tcPr/>
                </a:tc>
                <a:extLst>
                  <a:ext uri="{0D108BD9-81ED-4DB2-BD59-A6C34878D82A}">
                    <a16:rowId xmlns:a16="http://schemas.microsoft.com/office/drawing/2014/main" xmlns="" val="4064346893"/>
                  </a:ext>
                </a:extLst>
              </a:tr>
            </a:tbl>
          </a:graphicData>
        </a:graphic>
      </p:graphicFrame>
    </p:spTree>
    <p:extLst>
      <p:ext uri="{BB962C8B-B14F-4D97-AF65-F5344CB8AC3E}">
        <p14:creationId xmlns:p14="http://schemas.microsoft.com/office/powerpoint/2010/main" xmlns="" val="80901449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F1B5FCE-0618-7947-BE44-1F9FD462429C}"/>
              </a:ext>
            </a:extLst>
          </p:cNvPr>
          <p:cNvSpPr>
            <a:spLocks noGrp="1"/>
          </p:cNvSpPr>
          <p:nvPr>
            <p:ph type="title"/>
          </p:nvPr>
        </p:nvSpPr>
        <p:spPr/>
        <p:txBody>
          <a:bodyPr/>
          <a:lstStyle/>
          <a:p>
            <a:r>
              <a:rPr lang="en-US" dirty="0"/>
              <a:t>Activity</a:t>
            </a:r>
          </a:p>
        </p:txBody>
      </p:sp>
      <p:sp>
        <p:nvSpPr>
          <p:cNvPr id="3" name="Content Placeholder 2">
            <a:extLst>
              <a:ext uri="{FF2B5EF4-FFF2-40B4-BE49-F238E27FC236}">
                <a16:creationId xmlns:a16="http://schemas.microsoft.com/office/drawing/2014/main" xmlns="" id="{3DE4C3F5-F467-264A-9299-0CA36E4A126F}"/>
              </a:ext>
            </a:extLst>
          </p:cNvPr>
          <p:cNvSpPr>
            <a:spLocks noGrp="1"/>
          </p:cNvSpPr>
          <p:nvPr>
            <p:ph idx="1"/>
          </p:nvPr>
        </p:nvSpPr>
        <p:spPr>
          <a:xfrm>
            <a:off x="457200" y="1992384"/>
            <a:ext cx="8229600" cy="3963091"/>
          </a:xfrm>
        </p:spPr>
        <p:txBody>
          <a:bodyPr>
            <a:normAutofit fontScale="92500"/>
          </a:bodyPr>
          <a:lstStyle/>
          <a:p>
            <a:r>
              <a:rPr lang="en-US" dirty="0"/>
              <a:t>Research both the commercial and welfare sections of the hospitality industry</a:t>
            </a:r>
          </a:p>
          <a:p>
            <a:endParaRPr lang="en-US" dirty="0"/>
          </a:p>
          <a:p>
            <a:r>
              <a:rPr lang="en-US" dirty="0"/>
              <a:t>Identify what businesses operate locally to you</a:t>
            </a:r>
          </a:p>
          <a:p>
            <a:endParaRPr lang="en-US" dirty="0"/>
          </a:p>
          <a:p>
            <a:r>
              <a:rPr lang="en-US" dirty="0"/>
              <a:t>Compare and contrast the products and services offered in each sector.</a:t>
            </a:r>
          </a:p>
        </p:txBody>
      </p:sp>
      <mc:AlternateContent xmlns:mc="http://schemas.openxmlformats.org/markup-compatibility/2006">
        <mc:Choice xmlns:am3d="http://schemas.microsoft.com/office/drawing/2017/model3d" xmlns="" Requires="am3d">
          <p:graphicFrame>
            <p:nvGraphicFramePr>
              <p:cNvPr id="4" name="3D Model 3" descr="Gears">
                <a:extLst>
                  <a:ext uri="{FF2B5EF4-FFF2-40B4-BE49-F238E27FC236}">
                    <a16:creationId xmlns:a16="http://schemas.microsoft.com/office/drawing/2014/main" id="{001CF5BB-359F-B944-87D8-48E2881C00B0}"/>
                  </a:ext>
                </a:extLst>
              </p:cNvPr>
              <p:cNvGraphicFramePr>
                <a:graphicFrameLocks noChangeAspect="1"/>
              </p:cNvGraphicFramePr>
              <p:nvPr>
                <p:extLst>
                  <p:ext uri="{D42A27DB-BD31-4B8C-83A1-F6EECF244321}">
                    <p14:modId xmlns:p14="http://schemas.microsoft.com/office/powerpoint/2010/main" val="3812025183"/>
                  </p:ext>
                </p:extLst>
              </p:nvPr>
            </p:nvGraphicFramePr>
            <p:xfrm>
              <a:off x="0" y="0"/>
              <a:ext cx="2445026" cy="1888434"/>
            </p:xfrm>
            <a:graphic>
              <a:graphicData uri="http://schemas.microsoft.com/office/drawing/2017/model3d">
                <am3d:model3d r:embed="rId2">
                  <am3d:spPr>
                    <a:xfrm>
                      <a:off x="0" y="0"/>
                      <a:ext cx="2445026" cy="1888434"/>
                    </a:xfrm>
                    <a:prstGeom prst="rect">
                      <a:avLst/>
                    </a:prstGeom>
                  </am3d:spPr>
                  <am3d:camera>
                    <am3d:pos x="0" y="0" z="60106359"/>
                    <am3d:up dx="0" dy="36000000" dz="0"/>
                    <am3d:lookAt x="0" y="0" z="0"/>
                    <am3d:perspective fov="2700000"/>
                  </am3d:camera>
                  <am3d:trans>
                    <am3d:meterPerModelUnit n="1907604" d="1000000"/>
                    <am3d:preTrans dx="718081" dy="-13902428" dz="156387"/>
                    <am3d:scale>
                      <am3d:sx n="1000000" d="1000000"/>
                      <am3d:sy n="1000000" d="1000000"/>
                      <am3d:sz n="1000000" d="1000000"/>
                    </am3d:scale>
                    <am3d:rot/>
                    <am3d:postTrans dx="0" dy="0" dz="0"/>
                  </am3d:trans>
                  <am3d:raster rName="Office3DRenderer" rVer="16.0.8326">
                    <am3d:blip r:embed="rId3"/>
                  </am3d:raster>
                  <am3d:objViewport viewportSz="3188578"/>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4" name="3D Model 3" descr="Gears">
                <a:extLst>
                  <a:ext uri="{FF2B5EF4-FFF2-40B4-BE49-F238E27FC236}">
                    <a16:creationId xmlns:a16="http://schemas.microsoft.com/office/drawing/2014/main" xmlns="" id="{001CF5BB-359F-B944-87D8-48E2881C00B0}"/>
                  </a:ext>
                </a:extLst>
              </p:cNvPr>
              <p:cNvPicPr>
                <a:picLocks noGrp="1" noRot="1" noChangeAspect="1" noMove="1" noResize="1" noEditPoints="1" noAdjustHandles="1" noChangeArrowheads="1" noChangeShapeType="1" noCrop="1"/>
              </p:cNvPicPr>
              <p:nvPr/>
            </p:nvPicPr>
            <p:blipFill>
              <a:blip r:embed="rId3"/>
              <a:stretch>
                <a:fillRect/>
              </a:stretch>
            </p:blipFill>
            <p:spPr>
              <a:xfrm>
                <a:off x="0" y="0"/>
                <a:ext cx="2445026" cy="1888434"/>
              </a:xfrm>
              <a:prstGeom prst="rect">
                <a:avLst/>
              </a:prstGeom>
            </p:spPr>
          </p:pic>
        </mc:Fallback>
      </mc:AlternateContent>
    </p:spTree>
    <p:extLst>
      <p:ext uri="{BB962C8B-B14F-4D97-AF65-F5344CB8AC3E}">
        <p14:creationId xmlns:p14="http://schemas.microsoft.com/office/powerpoint/2010/main" xmlns="" val="146394027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8" name="Rectangle 44">
            <a:extLst>
              <a:ext uri="{FF2B5EF4-FFF2-40B4-BE49-F238E27FC236}">
                <a16:creationId xmlns:a16="http://schemas.microsoft.com/office/drawing/2014/main" xmlns="" id="{4D51AB52-5ADD-4688-83DB-8A2EB1F26B9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9143998" cy="685800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xmlns="" id="{EB8FE4E9-FA03-B946-95E8-4D67C7C24435}"/>
              </a:ext>
            </a:extLst>
          </p:cNvPr>
          <p:cNvSpPr>
            <a:spLocks noGrp="1"/>
          </p:cNvSpPr>
          <p:nvPr>
            <p:ph type="title"/>
          </p:nvPr>
        </p:nvSpPr>
        <p:spPr>
          <a:xfrm>
            <a:off x="445770" y="461001"/>
            <a:ext cx="3827879" cy="1907457"/>
          </a:xfrm>
        </p:spPr>
        <p:txBody>
          <a:bodyPr vert="horz" lIns="91440" tIns="45720" rIns="91440" bIns="45720" rtlCol="0" anchor="ctr">
            <a:normAutofit/>
          </a:bodyPr>
          <a:lstStyle/>
          <a:p>
            <a:pPr algn="l" defTabSz="914400">
              <a:lnSpc>
                <a:spcPct val="90000"/>
              </a:lnSpc>
            </a:pPr>
            <a:r>
              <a:rPr lang="en-US" b="1" dirty="0">
                <a:solidFill>
                  <a:schemeClr val="bg1"/>
                </a:solidFill>
              </a:rPr>
              <a:t>3. The Meal Experience</a:t>
            </a:r>
          </a:p>
        </p:txBody>
      </p:sp>
      <p:grpSp>
        <p:nvGrpSpPr>
          <p:cNvPr id="70" name="Group 46">
            <a:extLst>
              <a:ext uri="{FF2B5EF4-FFF2-40B4-BE49-F238E27FC236}">
                <a16:creationId xmlns:a16="http://schemas.microsoft.com/office/drawing/2014/main" xmlns="" id="{2B860207-ACE2-4B37-A2C2-9AAE0EEBA8BF}"/>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42125" y="737776"/>
            <a:ext cx="181579" cy="1340860"/>
            <a:chOff x="56167" y="899960"/>
            <a:chExt cx="242107" cy="1340860"/>
          </a:xfrm>
        </p:grpSpPr>
        <p:sp>
          <p:nvSpPr>
            <p:cNvPr id="48" name="Rectangle 2">
              <a:extLst>
                <a:ext uri="{FF2B5EF4-FFF2-40B4-BE49-F238E27FC236}">
                  <a16:creationId xmlns:a16="http://schemas.microsoft.com/office/drawing/2014/main" xmlns="" id="{E8A59B16-7B5E-439A-AABE-6F43ADBEDA8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237744" y="146971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2" name="Rectangle 59">
              <a:extLst>
                <a:ext uri="{FF2B5EF4-FFF2-40B4-BE49-F238E27FC236}">
                  <a16:creationId xmlns:a16="http://schemas.microsoft.com/office/drawing/2014/main" xmlns="" id="{38682BC1-12A9-49A6-B07D-32C0E52874F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54864" y="146971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0" name="Rectangle 2">
              <a:extLst>
                <a:ext uri="{FF2B5EF4-FFF2-40B4-BE49-F238E27FC236}">
                  <a16:creationId xmlns:a16="http://schemas.microsoft.com/office/drawing/2014/main" xmlns="" id="{929740E6-43AC-43B8-A959-7FA88DA43EF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237744" y="132760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1" name="Rectangle 59">
              <a:extLst>
                <a:ext uri="{FF2B5EF4-FFF2-40B4-BE49-F238E27FC236}">
                  <a16:creationId xmlns:a16="http://schemas.microsoft.com/office/drawing/2014/main" xmlns="" id="{96E21AC4-82E7-4B8E-BE4D-06F7B3884D6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54864" y="132760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2" name="Rectangle 2">
              <a:extLst>
                <a:ext uri="{FF2B5EF4-FFF2-40B4-BE49-F238E27FC236}">
                  <a16:creationId xmlns:a16="http://schemas.microsoft.com/office/drawing/2014/main" xmlns="" id="{C921A779-B023-4EB0-B665-D0212F00909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237744" y="118549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3" name="Rectangle 59">
              <a:extLst>
                <a:ext uri="{FF2B5EF4-FFF2-40B4-BE49-F238E27FC236}">
                  <a16:creationId xmlns:a16="http://schemas.microsoft.com/office/drawing/2014/main" xmlns="" id="{3E26D187-6A2A-4FCB-AB53-925262F7226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54864" y="118549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4" name="Rectangle 2">
              <a:extLst>
                <a:ext uri="{FF2B5EF4-FFF2-40B4-BE49-F238E27FC236}">
                  <a16:creationId xmlns:a16="http://schemas.microsoft.com/office/drawing/2014/main" xmlns="" id="{ADC5C21D-9525-4C09-96AC-CD411777520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237744" y="104337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5" name="Rectangle 59">
              <a:extLst>
                <a:ext uri="{FF2B5EF4-FFF2-40B4-BE49-F238E27FC236}">
                  <a16:creationId xmlns:a16="http://schemas.microsoft.com/office/drawing/2014/main" xmlns="" id="{E55B79D7-B509-440B-BB0A-C932B288C2D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54864" y="104337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6" name="Rectangle 2">
              <a:extLst>
                <a:ext uri="{FF2B5EF4-FFF2-40B4-BE49-F238E27FC236}">
                  <a16:creationId xmlns:a16="http://schemas.microsoft.com/office/drawing/2014/main" xmlns="" id="{2EB10EB7-F925-4AB7-9B6B-FAFCA6F00821}"/>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237744" y="90126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7" name="Rectangle 59">
              <a:extLst>
                <a:ext uri="{FF2B5EF4-FFF2-40B4-BE49-F238E27FC236}">
                  <a16:creationId xmlns:a16="http://schemas.microsoft.com/office/drawing/2014/main" xmlns="" id="{4BDE1226-55F7-4E78-8946-97C0D7FDD38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54864" y="90126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8" name="Rectangle 2">
              <a:extLst>
                <a:ext uri="{FF2B5EF4-FFF2-40B4-BE49-F238E27FC236}">
                  <a16:creationId xmlns:a16="http://schemas.microsoft.com/office/drawing/2014/main" xmlns="" id="{4FECC137-11B4-48FD-A1AA-610D2138DE81}"/>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237744" y="218028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9" name="Rectangle 59">
              <a:extLst>
                <a:ext uri="{FF2B5EF4-FFF2-40B4-BE49-F238E27FC236}">
                  <a16:creationId xmlns:a16="http://schemas.microsoft.com/office/drawing/2014/main" xmlns="" id="{180C0DD7-6CE4-486B-916C-C3C87C81807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54864" y="218028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0" name="Rectangle 2">
              <a:extLst>
                <a:ext uri="{FF2B5EF4-FFF2-40B4-BE49-F238E27FC236}">
                  <a16:creationId xmlns:a16="http://schemas.microsoft.com/office/drawing/2014/main" xmlns="" id="{810AE7F9-4396-41FB-94F9-8154D4DC2C9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237744" y="203817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1" name="Rectangle 59">
              <a:extLst>
                <a:ext uri="{FF2B5EF4-FFF2-40B4-BE49-F238E27FC236}">
                  <a16:creationId xmlns:a16="http://schemas.microsoft.com/office/drawing/2014/main" xmlns="" id="{446068F4-9B70-4DC6-82E3-6A636680911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54864" y="203817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2" name="Rectangle 2">
              <a:extLst>
                <a:ext uri="{FF2B5EF4-FFF2-40B4-BE49-F238E27FC236}">
                  <a16:creationId xmlns:a16="http://schemas.microsoft.com/office/drawing/2014/main" xmlns="" id="{ACCF2A15-7704-4CCF-AB0A-20BE623E7AE2}"/>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237744" y="189606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3" name="Rectangle 59">
              <a:extLst>
                <a:ext uri="{FF2B5EF4-FFF2-40B4-BE49-F238E27FC236}">
                  <a16:creationId xmlns:a16="http://schemas.microsoft.com/office/drawing/2014/main" xmlns="" id="{8DF7B9FB-BF19-4609-9AF1-45D94DCB2FD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54864" y="189606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4" name="Rectangle 2">
              <a:extLst>
                <a:ext uri="{FF2B5EF4-FFF2-40B4-BE49-F238E27FC236}">
                  <a16:creationId xmlns:a16="http://schemas.microsoft.com/office/drawing/2014/main" xmlns="" id="{03EE7F2A-8C41-44E1-A5C5-F9D7A87E476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237744" y="175394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5" name="Rectangle 59">
              <a:extLst>
                <a:ext uri="{FF2B5EF4-FFF2-40B4-BE49-F238E27FC236}">
                  <a16:creationId xmlns:a16="http://schemas.microsoft.com/office/drawing/2014/main" xmlns="" id="{689CADC4-9D26-4B82-9B11-1E2140D1DCA1}"/>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54864" y="175394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6" name="Rectangle 2">
              <a:extLst>
                <a:ext uri="{FF2B5EF4-FFF2-40B4-BE49-F238E27FC236}">
                  <a16:creationId xmlns:a16="http://schemas.microsoft.com/office/drawing/2014/main" xmlns="" id="{707BC2C3-A51F-45C0-8BEC-31CC1E9AD5E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237744" y="161183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7" name="Rectangle 59">
              <a:extLst>
                <a:ext uri="{FF2B5EF4-FFF2-40B4-BE49-F238E27FC236}">
                  <a16:creationId xmlns:a16="http://schemas.microsoft.com/office/drawing/2014/main" xmlns="" id="{9ECFCC9B-5EAD-4BEC-A4C5-28A4766FCB6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54864" y="161183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6" name="Picture 5" descr="A dining room table&#10;&#10;Description automatically generated">
            <a:extLst>
              <a:ext uri="{FF2B5EF4-FFF2-40B4-BE49-F238E27FC236}">
                <a16:creationId xmlns:a16="http://schemas.microsoft.com/office/drawing/2014/main" xmlns="" id="{62600A09-1FE8-4B43-9044-9E8725A9C17A}"/>
              </a:ext>
            </a:extLst>
          </p:cNvPr>
          <p:cNvPicPr>
            <a:picLocks noChangeAspect="1"/>
          </p:cNvPicPr>
          <p:nvPr/>
        </p:nvPicPr>
        <p:blipFill rotWithShape="1">
          <a:blip r:embed="rId2">
            <a:extLst>
              <a:ext uri="{837473B0-CC2E-450A-ABE3-18F120FF3D39}">
                <a1611:picAttrSrcUrl xmlns:a1611="http://schemas.microsoft.com/office/drawing/2016/11/main" xmlns="" r:id="rId3"/>
              </a:ext>
            </a:extLst>
          </a:blip>
          <a:srcRect l="20535" r="34227" b="-1"/>
          <a:stretch/>
        </p:blipFill>
        <p:spPr>
          <a:xfrm>
            <a:off x="4496305" y="10"/>
            <a:ext cx="4647695" cy="6857990"/>
          </a:xfrm>
          <a:prstGeom prst="rect">
            <a:avLst/>
          </a:prstGeom>
        </p:spPr>
      </p:pic>
      <p:sp>
        <p:nvSpPr>
          <p:cNvPr id="69" name="Rectangle 68">
            <a:extLst>
              <a:ext uri="{FF2B5EF4-FFF2-40B4-BE49-F238E27FC236}">
                <a16:creationId xmlns:a16="http://schemas.microsoft.com/office/drawing/2014/main" xmlns="" id="{2BBA6F99-C2E7-4A60-BF6F-95A24075681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2825032"/>
            <a:ext cx="4750392" cy="403296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1" name="Rectangle 70">
            <a:extLst>
              <a:ext uri="{FF2B5EF4-FFF2-40B4-BE49-F238E27FC236}">
                <a16:creationId xmlns:a16="http://schemas.microsoft.com/office/drawing/2014/main" xmlns="" id="{E3E51905-F374-4E1A-97CF-B741584B74D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6501384"/>
            <a:ext cx="4937759" cy="3566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a:extLst>
              <a:ext uri="{FF2B5EF4-FFF2-40B4-BE49-F238E27FC236}">
                <a16:creationId xmlns:a16="http://schemas.microsoft.com/office/drawing/2014/main" xmlns="" id="{2EF15FD1-F59B-0B42-9E2C-C59641BB2EE5}"/>
              </a:ext>
            </a:extLst>
          </p:cNvPr>
          <p:cNvSpPr txBox="1"/>
          <p:nvPr/>
        </p:nvSpPr>
        <p:spPr>
          <a:xfrm>
            <a:off x="6836958" y="6657943"/>
            <a:ext cx="2307042" cy="200055"/>
          </a:xfrm>
          <a:prstGeom prst="rect">
            <a:avLst/>
          </a:prstGeom>
          <a:solidFill>
            <a:srgbClr val="000000"/>
          </a:solidFill>
        </p:spPr>
        <p:txBody>
          <a:bodyPr wrap="none" rtlCol="0">
            <a:spAutoFit/>
          </a:bodyPr>
          <a:lstStyle/>
          <a:p>
            <a:pPr algn="r">
              <a:spcAft>
                <a:spcPts val="600"/>
              </a:spcAft>
            </a:pPr>
            <a:r>
              <a:rPr lang="en-US" sz="700" dirty="0">
                <a:solidFill>
                  <a:srgbClr val="FFFFFF"/>
                </a:solidFill>
                <a:hlinkClick r:id="rId3" tooltip="https://en.wikipedia.org/wiki/List_of_Michelin_starred_restaurants_in_Scotland">
                  <a:extLst>
                    <a:ext uri="{A12FA001-AC4F-418D-AE19-62706E023703}">
                      <ahyp:hlinkClr xmlns:ahyp="http://schemas.microsoft.com/office/drawing/2018/hyperlinkcolor" xmlns="" val="tx"/>
                    </a:ext>
                  </a:extLst>
                </a:hlinkClick>
              </a:rPr>
              <a:t>This Photo</a:t>
            </a:r>
            <a:r>
              <a:rPr lang="en-US" sz="700" dirty="0">
                <a:solidFill>
                  <a:srgbClr val="FFFFFF"/>
                </a:solidFill>
              </a:rPr>
              <a:t> by Unknown Author is licensed under </a:t>
            </a:r>
            <a:r>
              <a:rPr lang="en-US" sz="700" dirty="0">
                <a:solidFill>
                  <a:srgbClr val="FFFFFF"/>
                </a:solidFill>
                <a:hlinkClick r:id="rId4" tooltip="https://creativecommons.org/licenses/by-sa/3.0/">
                  <a:extLst>
                    <a:ext uri="{A12FA001-AC4F-418D-AE19-62706E023703}">
                      <ahyp:hlinkClr xmlns:ahyp="http://schemas.microsoft.com/office/drawing/2018/hyperlinkcolor" xmlns="" val="tx"/>
                    </a:ext>
                  </a:extLst>
                </a:hlinkClick>
              </a:rPr>
              <a:t>CC BY-SA</a:t>
            </a:r>
            <a:endParaRPr lang="en-US" sz="700" dirty="0">
              <a:solidFill>
                <a:srgbClr val="FFFFFF"/>
              </a:solidFill>
            </a:endParaRPr>
          </a:p>
        </p:txBody>
      </p:sp>
    </p:spTree>
    <p:extLst>
      <p:ext uri="{BB962C8B-B14F-4D97-AF65-F5344CB8AC3E}">
        <p14:creationId xmlns:p14="http://schemas.microsoft.com/office/powerpoint/2010/main" xmlns="" val="3916720574"/>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749490"/>
          </a:xfrm>
        </p:spPr>
        <p:txBody>
          <a:bodyPr>
            <a:normAutofit fontScale="90000"/>
          </a:bodyPr>
          <a:lstStyle/>
          <a:p>
            <a:r>
              <a:rPr lang="en-US" sz="3200" dirty="0"/>
              <a:t/>
            </a:r>
            <a:br>
              <a:rPr lang="en-US" sz="3200" dirty="0"/>
            </a:br>
            <a:r>
              <a:rPr lang="en-US" sz="3200" dirty="0"/>
              <a:t>What is the meal experience?</a:t>
            </a:r>
            <a:br>
              <a:rPr lang="en-US" sz="3200" dirty="0"/>
            </a:br>
            <a:endParaRPr lang="en-US" sz="3200" dirty="0"/>
          </a:p>
        </p:txBody>
      </p:sp>
      <p:sp>
        <p:nvSpPr>
          <p:cNvPr id="3" name="Content Placeholder 2"/>
          <p:cNvSpPr>
            <a:spLocks noGrp="1"/>
          </p:cNvSpPr>
          <p:nvPr>
            <p:ph idx="1"/>
          </p:nvPr>
        </p:nvSpPr>
        <p:spPr>
          <a:xfrm>
            <a:off x="457200" y="1024129"/>
            <a:ext cx="8229600" cy="1950720"/>
          </a:xfrm>
        </p:spPr>
        <p:txBody>
          <a:bodyPr/>
          <a:lstStyle/>
          <a:p>
            <a:pPr marL="0" indent="0" algn="ctr">
              <a:buNone/>
            </a:pPr>
            <a:endParaRPr lang="en-US" dirty="0"/>
          </a:p>
          <a:p>
            <a:pPr algn="ctr"/>
            <a:r>
              <a:rPr lang="en-US" dirty="0"/>
              <a:t>Defined as series of events both </a:t>
            </a:r>
            <a:r>
              <a:rPr lang="en-US" b="1" dirty="0"/>
              <a:t>tangible</a:t>
            </a:r>
            <a:r>
              <a:rPr lang="en-US" dirty="0"/>
              <a:t> and </a:t>
            </a:r>
            <a:r>
              <a:rPr lang="en-US" b="1" dirty="0"/>
              <a:t>intangible</a:t>
            </a:r>
            <a:r>
              <a:rPr lang="en-US" dirty="0"/>
              <a:t> that a </a:t>
            </a:r>
            <a:r>
              <a:rPr lang="en-US" b="1" dirty="0"/>
              <a:t>customer experiences</a:t>
            </a:r>
            <a:r>
              <a:rPr lang="en-US" dirty="0"/>
              <a:t>.</a:t>
            </a:r>
          </a:p>
          <a:p>
            <a:pPr algn="ctr"/>
            <a:endParaRPr lang="en-US" dirty="0"/>
          </a:p>
        </p:txBody>
      </p:sp>
      <p:sp>
        <p:nvSpPr>
          <p:cNvPr id="4" name="Rectangle 3">
            <a:extLst>
              <a:ext uri="{FF2B5EF4-FFF2-40B4-BE49-F238E27FC236}">
                <a16:creationId xmlns:a16="http://schemas.microsoft.com/office/drawing/2014/main" xmlns="" id="{13398255-F713-1F46-A22A-AF6978B22620}"/>
              </a:ext>
            </a:extLst>
          </p:cNvPr>
          <p:cNvSpPr/>
          <p:nvPr/>
        </p:nvSpPr>
        <p:spPr>
          <a:xfrm>
            <a:off x="2023872" y="2865121"/>
            <a:ext cx="4547616" cy="536448"/>
          </a:xfrm>
          <a:prstGeom prst="rect">
            <a:avLst/>
          </a:prstGeom>
          <a:gradFill>
            <a:gsLst>
              <a:gs pos="0">
                <a:srgbClr val="92D050"/>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2400" b="1" dirty="0"/>
              <a:t>Key terms</a:t>
            </a:r>
          </a:p>
        </p:txBody>
      </p:sp>
      <p:sp>
        <p:nvSpPr>
          <p:cNvPr id="5" name="Rounded Rectangle 4">
            <a:extLst>
              <a:ext uri="{FF2B5EF4-FFF2-40B4-BE49-F238E27FC236}">
                <a16:creationId xmlns:a16="http://schemas.microsoft.com/office/drawing/2014/main" xmlns="" id="{58F2E7BD-68D3-164F-9C1E-E6C1AA56178D}"/>
              </a:ext>
            </a:extLst>
          </p:cNvPr>
          <p:cNvSpPr/>
          <p:nvPr/>
        </p:nvSpPr>
        <p:spPr>
          <a:xfrm>
            <a:off x="1560576" y="3499104"/>
            <a:ext cx="2520000" cy="2880000"/>
          </a:xfrm>
          <a:prstGeom prst="roundRect">
            <a:avLst/>
          </a:prstGeom>
          <a:gradFill>
            <a:gsLst>
              <a:gs pos="0">
                <a:srgbClr val="92D050"/>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2000" b="1" dirty="0"/>
          </a:p>
          <a:p>
            <a:pPr algn="ctr"/>
            <a:r>
              <a:rPr lang="en-GB" sz="2000" b="1" dirty="0"/>
              <a:t>Tangible</a:t>
            </a:r>
          </a:p>
          <a:p>
            <a:pPr algn="ctr"/>
            <a:endParaRPr lang="en-GB" sz="2000" b="1" dirty="0"/>
          </a:p>
          <a:p>
            <a:pPr algn="ctr"/>
            <a:r>
              <a:rPr lang="en-GB" sz="2000" b="1" dirty="0"/>
              <a:t> which can be feel by touching, seeing like restaurant tables, chairs etc</a:t>
            </a:r>
          </a:p>
          <a:p>
            <a:endParaRPr lang="en-GB" dirty="0"/>
          </a:p>
        </p:txBody>
      </p:sp>
      <p:sp>
        <p:nvSpPr>
          <p:cNvPr id="7" name="Rounded Rectangle 6">
            <a:extLst>
              <a:ext uri="{FF2B5EF4-FFF2-40B4-BE49-F238E27FC236}">
                <a16:creationId xmlns:a16="http://schemas.microsoft.com/office/drawing/2014/main" xmlns="" id="{E2C2D363-9177-584D-9D3E-0B50C9215C70}"/>
              </a:ext>
            </a:extLst>
          </p:cNvPr>
          <p:cNvSpPr/>
          <p:nvPr/>
        </p:nvSpPr>
        <p:spPr>
          <a:xfrm>
            <a:off x="4572000" y="3499104"/>
            <a:ext cx="2520000" cy="2880000"/>
          </a:xfrm>
          <a:prstGeom prst="roundRect">
            <a:avLst/>
          </a:prstGeom>
          <a:gradFill>
            <a:gsLst>
              <a:gs pos="0">
                <a:srgbClr val="92D050"/>
              </a:gs>
              <a:gs pos="100000">
                <a:schemeClr val="accent1">
                  <a:tint val="50000"/>
                  <a:shade val="100000"/>
                  <a:satMod val="350000"/>
                </a:schemeClr>
              </a:gs>
            </a:gsLst>
          </a:gradFill>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2000" b="1" dirty="0"/>
              <a:t>Intangible</a:t>
            </a:r>
          </a:p>
          <a:p>
            <a:pPr algn="ctr"/>
            <a:endParaRPr lang="en-GB" sz="2000" b="1" dirty="0"/>
          </a:p>
          <a:p>
            <a:pPr algn="ctr"/>
            <a:r>
              <a:rPr lang="en-GB" sz="2000" b="1" dirty="0"/>
              <a:t>which can be only sensed/felt like restaurant atmosphere etc</a:t>
            </a:r>
          </a:p>
        </p:txBody>
      </p:sp>
    </p:spTree>
    <p:extLst>
      <p:ext uri="{BB962C8B-B14F-4D97-AF65-F5344CB8AC3E}">
        <p14:creationId xmlns:p14="http://schemas.microsoft.com/office/powerpoint/2010/main" xmlns="" val="21642617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2800" b="1" dirty="0"/>
              <a:t>There are 10 factors that make up the meal experience, what do these include?</a:t>
            </a:r>
          </a:p>
        </p:txBody>
      </p:sp>
      <p:sp>
        <p:nvSpPr>
          <p:cNvPr id="3" name="Content Placeholder 2"/>
          <p:cNvSpPr>
            <a:spLocks noGrp="1"/>
          </p:cNvSpPr>
          <p:nvPr>
            <p:ph idx="1"/>
          </p:nvPr>
        </p:nvSpPr>
        <p:spPr/>
        <p:txBody>
          <a:bodyPr>
            <a:normAutofit fontScale="77500" lnSpcReduction="20000"/>
          </a:bodyPr>
          <a:lstStyle/>
          <a:p>
            <a:pPr marL="0" indent="0">
              <a:buNone/>
            </a:pPr>
            <a:endParaRPr lang="en-US" dirty="0"/>
          </a:p>
          <a:p>
            <a:pPr algn="ctr">
              <a:buFont typeface="Arial" panose="020B0604020202020204" pitchFamily="34" charset="0"/>
              <a:buChar char="•"/>
            </a:pPr>
            <a:r>
              <a:rPr lang="en-US" dirty="0"/>
              <a:t>Food and drink</a:t>
            </a:r>
          </a:p>
          <a:p>
            <a:pPr algn="ctr">
              <a:buFont typeface="Arial" panose="020B0604020202020204" pitchFamily="34" charset="0"/>
              <a:buChar char="•"/>
            </a:pPr>
            <a:r>
              <a:rPr lang="en-US" dirty="0"/>
              <a:t>Variety in menu choice</a:t>
            </a:r>
          </a:p>
          <a:p>
            <a:pPr algn="ctr">
              <a:buFont typeface="Arial" panose="020B0604020202020204" pitchFamily="34" charset="0"/>
              <a:buChar char="•"/>
            </a:pPr>
            <a:r>
              <a:rPr lang="en-US" dirty="0"/>
              <a:t>Level of service</a:t>
            </a:r>
          </a:p>
          <a:p>
            <a:pPr algn="ctr">
              <a:buFont typeface="Arial" panose="020B0604020202020204" pitchFamily="34" charset="0"/>
              <a:buChar char="•"/>
            </a:pPr>
            <a:r>
              <a:rPr lang="en-US" dirty="0"/>
              <a:t>Price and value for money</a:t>
            </a:r>
          </a:p>
          <a:p>
            <a:pPr algn="ctr">
              <a:buFont typeface="Arial" panose="020B0604020202020204" pitchFamily="34" charset="0"/>
              <a:buChar char="•"/>
            </a:pPr>
            <a:r>
              <a:rPr lang="en-US" dirty="0"/>
              <a:t>Interior design</a:t>
            </a:r>
          </a:p>
          <a:p>
            <a:pPr algn="ctr">
              <a:buFont typeface="Arial" panose="020B0604020202020204" pitchFamily="34" charset="0"/>
              <a:buChar char="•"/>
            </a:pPr>
            <a:r>
              <a:rPr lang="en-US" dirty="0"/>
              <a:t>Atmosphere and mood</a:t>
            </a:r>
          </a:p>
          <a:p>
            <a:pPr algn="ctr">
              <a:buFont typeface="Arial" panose="020B0604020202020204" pitchFamily="34" charset="0"/>
              <a:buChar char="•"/>
            </a:pPr>
            <a:r>
              <a:rPr lang="en-US" dirty="0"/>
              <a:t>Expectation and identification</a:t>
            </a:r>
          </a:p>
          <a:p>
            <a:pPr algn="ctr">
              <a:buFont typeface="Arial" panose="020B0604020202020204" pitchFamily="34" charset="0"/>
              <a:buChar char="•"/>
            </a:pPr>
            <a:r>
              <a:rPr lang="en-US" dirty="0"/>
              <a:t>Location and accessibility</a:t>
            </a:r>
          </a:p>
          <a:p>
            <a:pPr algn="ctr">
              <a:buFont typeface="Arial" panose="020B0604020202020204" pitchFamily="34" charset="0"/>
              <a:buChar char="•"/>
            </a:pPr>
            <a:r>
              <a:rPr lang="en-US" dirty="0"/>
              <a:t>Food and beverage service employees</a:t>
            </a:r>
          </a:p>
          <a:p>
            <a:pPr algn="ctr">
              <a:buFont typeface="Arial" panose="020B0604020202020204" pitchFamily="34" charset="0"/>
              <a:buChar char="•"/>
            </a:pPr>
            <a:r>
              <a:rPr lang="en-US" dirty="0"/>
              <a:t>Trends in eating out</a:t>
            </a:r>
          </a:p>
          <a:p>
            <a:endParaRPr lang="en-US" dirty="0"/>
          </a:p>
          <a:p>
            <a:endParaRPr lang="en-US" dirty="0"/>
          </a:p>
        </p:txBody>
      </p:sp>
    </p:spTree>
    <p:extLst>
      <p:ext uri="{BB962C8B-B14F-4D97-AF65-F5344CB8AC3E}">
        <p14:creationId xmlns:p14="http://schemas.microsoft.com/office/powerpoint/2010/main" xmlns="" val="34233744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 calcmode="lin" valueType="num">
                                      <p:cBhvr additive="base">
                                        <p:cTn id="7"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 calcmode="lin" valueType="num">
                                      <p:cBhvr additive="base">
                                        <p:cTn id="19" dur="500" fill="hold"/>
                                        <p:tgtEl>
                                          <p:spTgt spid="3">
                                            <p:txEl>
                                              <p:pRg st="3" end="3"/>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3" end="3"/>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 calcmode="lin" valueType="num">
                                      <p:cBhvr additive="base">
                                        <p:cTn id="2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3">
                                            <p:txEl>
                                              <p:pRg st="5" end="5"/>
                                            </p:txEl>
                                          </p:spTgt>
                                        </p:tgtEl>
                                        <p:attrNameLst>
                                          <p:attrName>style.visibility</p:attrName>
                                        </p:attrNameLst>
                                      </p:cBhvr>
                                      <p:to>
                                        <p:strVal val="visible"/>
                                      </p:to>
                                    </p:set>
                                    <p:anim calcmode="lin" valueType="num">
                                      <p:cBhvr additive="base">
                                        <p:cTn id="31"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childTnLst>
                                    <p:set>
                                      <p:cBhvr>
                                        <p:cTn id="36" dur="1" fill="hold">
                                          <p:stCondLst>
                                            <p:cond delay="0"/>
                                          </p:stCondLst>
                                        </p:cTn>
                                        <p:tgtEl>
                                          <p:spTgt spid="3">
                                            <p:txEl>
                                              <p:pRg st="6" end="6"/>
                                            </p:txEl>
                                          </p:spTgt>
                                        </p:tgtEl>
                                        <p:attrNameLst>
                                          <p:attrName>style.visibility</p:attrName>
                                        </p:attrNameLst>
                                      </p:cBhvr>
                                      <p:to>
                                        <p:strVal val="visible"/>
                                      </p:to>
                                    </p:set>
                                    <p:anim calcmode="lin" valueType="num">
                                      <p:cBhvr additive="base">
                                        <p:cTn id="37" dur="500" fill="hold"/>
                                        <p:tgtEl>
                                          <p:spTgt spid="3">
                                            <p:txEl>
                                              <p:pRg st="6" end="6"/>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6" end="6"/>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grpId="0" nodeType="clickEffect">
                                  <p:stCondLst>
                                    <p:cond delay="0"/>
                                  </p:stCondLst>
                                  <p:childTnLst>
                                    <p:set>
                                      <p:cBhvr>
                                        <p:cTn id="42" dur="1" fill="hold">
                                          <p:stCondLst>
                                            <p:cond delay="0"/>
                                          </p:stCondLst>
                                        </p:cTn>
                                        <p:tgtEl>
                                          <p:spTgt spid="3">
                                            <p:txEl>
                                              <p:pRg st="7" end="7"/>
                                            </p:txEl>
                                          </p:spTgt>
                                        </p:tgtEl>
                                        <p:attrNameLst>
                                          <p:attrName>style.visibility</p:attrName>
                                        </p:attrNameLst>
                                      </p:cBhvr>
                                      <p:to>
                                        <p:strVal val="visible"/>
                                      </p:to>
                                    </p:set>
                                    <p:anim calcmode="lin" valueType="num">
                                      <p:cBhvr additive="base">
                                        <p:cTn id="43"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grpId="0" nodeType="clickEffect">
                                  <p:stCondLst>
                                    <p:cond delay="0"/>
                                  </p:stCondLst>
                                  <p:childTnLst>
                                    <p:set>
                                      <p:cBhvr>
                                        <p:cTn id="48" dur="1" fill="hold">
                                          <p:stCondLst>
                                            <p:cond delay="0"/>
                                          </p:stCondLst>
                                        </p:cTn>
                                        <p:tgtEl>
                                          <p:spTgt spid="3">
                                            <p:txEl>
                                              <p:pRg st="8" end="8"/>
                                            </p:txEl>
                                          </p:spTgt>
                                        </p:tgtEl>
                                        <p:attrNameLst>
                                          <p:attrName>style.visibility</p:attrName>
                                        </p:attrNameLst>
                                      </p:cBhvr>
                                      <p:to>
                                        <p:strVal val="visible"/>
                                      </p:to>
                                    </p:set>
                                    <p:anim calcmode="lin" valueType="num">
                                      <p:cBhvr additive="base">
                                        <p:cTn id="49"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grpId="0" nodeType="clickEffect">
                                  <p:stCondLst>
                                    <p:cond delay="0"/>
                                  </p:stCondLst>
                                  <p:childTnLst>
                                    <p:set>
                                      <p:cBhvr>
                                        <p:cTn id="54" dur="1" fill="hold">
                                          <p:stCondLst>
                                            <p:cond delay="0"/>
                                          </p:stCondLst>
                                        </p:cTn>
                                        <p:tgtEl>
                                          <p:spTgt spid="3">
                                            <p:txEl>
                                              <p:pRg st="9" end="9"/>
                                            </p:txEl>
                                          </p:spTgt>
                                        </p:tgtEl>
                                        <p:attrNameLst>
                                          <p:attrName>style.visibility</p:attrName>
                                        </p:attrNameLst>
                                      </p:cBhvr>
                                      <p:to>
                                        <p:strVal val="visible"/>
                                      </p:to>
                                    </p:set>
                                    <p:anim calcmode="lin" valueType="num">
                                      <p:cBhvr additive="base">
                                        <p:cTn id="55"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57" fill="hold">
                      <p:stCondLst>
                        <p:cond delay="indefinite"/>
                      </p:stCondLst>
                      <p:childTnLst>
                        <p:par>
                          <p:cTn id="58" fill="hold">
                            <p:stCondLst>
                              <p:cond delay="0"/>
                            </p:stCondLst>
                            <p:childTnLst>
                              <p:par>
                                <p:cTn id="59" presetID="2" presetClass="entr" presetSubtype="4" fill="hold" grpId="0" nodeType="clickEffect">
                                  <p:stCondLst>
                                    <p:cond delay="0"/>
                                  </p:stCondLst>
                                  <p:childTnLst>
                                    <p:set>
                                      <p:cBhvr>
                                        <p:cTn id="60" dur="1" fill="hold">
                                          <p:stCondLst>
                                            <p:cond delay="0"/>
                                          </p:stCondLst>
                                        </p:cTn>
                                        <p:tgtEl>
                                          <p:spTgt spid="3">
                                            <p:txEl>
                                              <p:pRg st="10" end="10"/>
                                            </p:txEl>
                                          </p:spTgt>
                                        </p:tgtEl>
                                        <p:attrNameLst>
                                          <p:attrName>style.visibility</p:attrName>
                                        </p:attrNameLst>
                                      </p:cBhvr>
                                      <p:to>
                                        <p:strVal val="visible"/>
                                      </p:to>
                                    </p:set>
                                    <p:anim calcmode="lin" valueType="num">
                                      <p:cBhvr additive="base">
                                        <p:cTn id="61"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62"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200" b="1" dirty="0"/>
              <a:t>What is Expectation and Identification? </a:t>
            </a:r>
            <a:endParaRPr lang="en-US" sz="3200" b="1" dirty="0"/>
          </a:p>
        </p:txBody>
      </p:sp>
      <p:sp>
        <p:nvSpPr>
          <p:cNvPr id="3" name="Content Placeholder 2"/>
          <p:cNvSpPr>
            <a:spLocks noGrp="1"/>
          </p:cNvSpPr>
          <p:nvPr>
            <p:ph idx="1"/>
          </p:nvPr>
        </p:nvSpPr>
        <p:spPr>
          <a:xfrm>
            <a:off x="361950" y="1695450"/>
            <a:ext cx="8324850" cy="4707467"/>
          </a:xfrm>
        </p:spPr>
        <p:txBody>
          <a:bodyPr>
            <a:normAutofit fontScale="92500" lnSpcReduction="10000"/>
          </a:bodyPr>
          <a:lstStyle/>
          <a:p>
            <a:pPr marL="0" indent="0" algn="ctr">
              <a:buNone/>
            </a:pPr>
            <a:r>
              <a:rPr lang="en-GB" sz="3000" dirty="0"/>
              <a:t>A single customer or group of customers arriving at a restaurant or a meal bring with them a series of expectations regarding that restaurant </a:t>
            </a:r>
          </a:p>
          <a:p>
            <a:pPr marL="0" indent="0" algn="ctr">
              <a:buNone/>
            </a:pPr>
            <a:endParaRPr lang="en-GB" sz="3000" dirty="0"/>
          </a:p>
          <a:p>
            <a:pPr marL="0" indent="0" algn="ctr">
              <a:buNone/>
            </a:pPr>
            <a:r>
              <a:rPr lang="en-GB" sz="3000" dirty="0"/>
              <a:t>The type of service they will receive, the price they will pay, the expected atmosphere and mood of the restaurant, etc. </a:t>
            </a:r>
          </a:p>
          <a:p>
            <a:pPr marL="0" indent="0" algn="ctr">
              <a:buNone/>
            </a:pPr>
            <a:endParaRPr lang="en-GB" sz="3000" dirty="0"/>
          </a:p>
          <a:p>
            <a:pPr marL="0" indent="0" algn="ctr">
              <a:buNone/>
            </a:pPr>
            <a:r>
              <a:rPr lang="en-GB" sz="3000" dirty="0"/>
              <a:t>The customer’s expectations may be varied and numerous. These may change depending on when they visit, who they visit with and why they are visiting.</a:t>
            </a:r>
          </a:p>
          <a:p>
            <a:pPr marL="0" lvl="0" indent="0">
              <a:buNone/>
            </a:pPr>
            <a:endParaRPr lang="en-GB" dirty="0"/>
          </a:p>
          <a:p>
            <a:endParaRPr lang="en-US" dirty="0"/>
          </a:p>
        </p:txBody>
      </p:sp>
    </p:spTree>
    <p:extLst>
      <p:ext uri="{BB962C8B-B14F-4D97-AF65-F5344CB8AC3E}">
        <p14:creationId xmlns:p14="http://schemas.microsoft.com/office/powerpoint/2010/main" xmlns="" val="70156010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9AA42D2-39B5-104E-936B-3C06DD8A7B65}"/>
              </a:ext>
            </a:extLst>
          </p:cNvPr>
          <p:cNvSpPr>
            <a:spLocks noGrp="1"/>
          </p:cNvSpPr>
          <p:nvPr>
            <p:ph type="title"/>
          </p:nvPr>
        </p:nvSpPr>
        <p:spPr>
          <a:xfrm>
            <a:off x="457200" y="274638"/>
            <a:ext cx="8229600" cy="847026"/>
          </a:xfrm>
        </p:spPr>
        <p:txBody>
          <a:bodyPr>
            <a:normAutofit/>
          </a:bodyPr>
          <a:lstStyle/>
          <a:p>
            <a:r>
              <a:rPr lang="en-US" sz="3200" b="1" dirty="0"/>
              <a:t>Food and drink</a:t>
            </a:r>
          </a:p>
        </p:txBody>
      </p:sp>
      <p:sp>
        <p:nvSpPr>
          <p:cNvPr id="3" name="Content Placeholder 2">
            <a:extLst>
              <a:ext uri="{FF2B5EF4-FFF2-40B4-BE49-F238E27FC236}">
                <a16:creationId xmlns:a16="http://schemas.microsoft.com/office/drawing/2014/main" xmlns="" id="{04F5F03C-5A57-4043-8AED-7B539B9694C2}"/>
              </a:ext>
            </a:extLst>
          </p:cNvPr>
          <p:cNvSpPr>
            <a:spLocks noGrp="1"/>
          </p:cNvSpPr>
          <p:nvPr>
            <p:ph idx="1"/>
          </p:nvPr>
        </p:nvSpPr>
        <p:spPr>
          <a:xfrm>
            <a:off x="457200" y="1121664"/>
            <a:ext cx="8442960" cy="5254752"/>
          </a:xfrm>
        </p:spPr>
        <p:txBody>
          <a:bodyPr>
            <a:noAutofit/>
          </a:bodyPr>
          <a:lstStyle/>
          <a:p>
            <a:pPr algn="ctr">
              <a:lnSpc>
                <a:spcPct val="150000"/>
              </a:lnSpc>
            </a:pPr>
            <a:r>
              <a:rPr lang="en-GB" sz="2800" dirty="0"/>
              <a:t>The choice of food and drink available</a:t>
            </a:r>
          </a:p>
          <a:p>
            <a:pPr algn="ctr">
              <a:lnSpc>
                <a:spcPct val="150000"/>
              </a:lnSpc>
            </a:pPr>
            <a:r>
              <a:rPr lang="en-US" sz="2800" dirty="0"/>
              <a:t>The quality of the product</a:t>
            </a:r>
          </a:p>
          <a:p>
            <a:pPr algn="ctr">
              <a:lnSpc>
                <a:spcPct val="150000"/>
              </a:lnSpc>
            </a:pPr>
            <a:r>
              <a:rPr lang="en-US" sz="2800" dirty="0"/>
              <a:t>The quantity of the product</a:t>
            </a:r>
          </a:p>
          <a:p>
            <a:pPr algn="ctr">
              <a:lnSpc>
                <a:spcPct val="150000"/>
              </a:lnSpc>
            </a:pPr>
            <a:r>
              <a:rPr lang="en-US" sz="2800" dirty="0"/>
              <a:t>The consistent standard of the product</a:t>
            </a:r>
          </a:p>
          <a:p>
            <a:pPr algn="ctr">
              <a:lnSpc>
                <a:spcPct val="150000"/>
              </a:lnSpc>
            </a:pPr>
            <a:r>
              <a:rPr lang="en-US" sz="2800" dirty="0"/>
              <a:t>The range of tastes, textures, aromas and colours  </a:t>
            </a:r>
          </a:p>
          <a:p>
            <a:pPr algn="ctr">
              <a:lnSpc>
                <a:spcPct val="150000"/>
              </a:lnSpc>
            </a:pPr>
            <a:r>
              <a:rPr lang="en-US" sz="2800" dirty="0"/>
              <a:t>The presentation of the food and drink</a:t>
            </a:r>
          </a:p>
          <a:p>
            <a:pPr algn="ctr">
              <a:lnSpc>
                <a:spcPct val="150000"/>
              </a:lnSpc>
            </a:pPr>
            <a:r>
              <a:rPr lang="en-US" sz="2800" dirty="0"/>
              <a:t>The service at the correct temperature</a:t>
            </a:r>
          </a:p>
        </p:txBody>
      </p:sp>
    </p:spTree>
    <p:extLst>
      <p:ext uri="{BB962C8B-B14F-4D97-AF65-F5344CB8AC3E}">
        <p14:creationId xmlns:p14="http://schemas.microsoft.com/office/powerpoint/2010/main" xmlns="" val="13746612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GB" sz="3200" b="1" dirty="0"/>
              <a:t>What is variety in menu choice? </a:t>
            </a:r>
            <a:endParaRPr lang="en-US" sz="3200" b="1" dirty="0"/>
          </a:p>
        </p:txBody>
      </p:sp>
      <p:sp>
        <p:nvSpPr>
          <p:cNvPr id="3" name="Content Placeholder 2"/>
          <p:cNvSpPr>
            <a:spLocks noGrp="1"/>
          </p:cNvSpPr>
          <p:nvPr>
            <p:ph idx="1"/>
          </p:nvPr>
        </p:nvSpPr>
        <p:spPr>
          <a:xfrm>
            <a:off x="457200" y="1231392"/>
            <a:ext cx="8229600" cy="4894771"/>
          </a:xfrm>
        </p:spPr>
        <p:txBody>
          <a:bodyPr>
            <a:normAutofit fontScale="77500" lnSpcReduction="20000"/>
          </a:bodyPr>
          <a:lstStyle/>
          <a:p>
            <a:pPr marL="0" lvl="0" indent="0" algn="ctr">
              <a:buNone/>
            </a:pPr>
            <a:r>
              <a:rPr lang="en-GB" sz="3300" dirty="0"/>
              <a:t>The type of menu offered by an establishment and the variety of menu choice </a:t>
            </a:r>
          </a:p>
          <a:p>
            <a:pPr marL="0" lvl="0" indent="0" algn="ctr">
              <a:buNone/>
            </a:pPr>
            <a:endParaRPr lang="en-GB" sz="3300" dirty="0"/>
          </a:p>
          <a:p>
            <a:pPr marL="0" lvl="0" indent="0" algn="ctr">
              <a:buNone/>
            </a:pPr>
            <a:r>
              <a:rPr lang="en-GB" sz="3300" dirty="0"/>
              <a:t>At the lower level of the market:</a:t>
            </a:r>
          </a:p>
          <a:p>
            <a:pPr algn="ctr"/>
            <a:r>
              <a:rPr lang="en-GB" sz="3300" dirty="0"/>
              <a:t>Menu items are limited.</a:t>
            </a:r>
          </a:p>
          <a:p>
            <a:pPr algn="ctr"/>
            <a:r>
              <a:rPr lang="en-GB" sz="3300" dirty="0"/>
              <a:t>Customers are price sensitive</a:t>
            </a:r>
          </a:p>
          <a:p>
            <a:pPr algn="ctr"/>
            <a:r>
              <a:rPr lang="en-GB" sz="3300" dirty="0"/>
              <a:t>Time available restricts choice. </a:t>
            </a:r>
          </a:p>
          <a:p>
            <a:pPr algn="ctr"/>
            <a:endParaRPr lang="en-GB" sz="3300" dirty="0"/>
          </a:p>
          <a:p>
            <a:pPr marL="0" lvl="0" indent="0" algn="ctr">
              <a:buNone/>
            </a:pPr>
            <a:r>
              <a:rPr lang="en-GB" sz="3300" dirty="0"/>
              <a:t>In fine-dining restaurants:</a:t>
            </a:r>
          </a:p>
          <a:p>
            <a:pPr algn="ctr"/>
            <a:r>
              <a:rPr lang="en-GB" sz="3300" dirty="0"/>
              <a:t>Average spend per head will be high.</a:t>
            </a:r>
          </a:p>
          <a:p>
            <a:pPr algn="ctr"/>
            <a:r>
              <a:rPr lang="en-GB" sz="3300" dirty="0"/>
              <a:t>Time taken will be longer </a:t>
            </a:r>
          </a:p>
          <a:p>
            <a:pPr algn="ctr"/>
            <a:r>
              <a:rPr lang="en-GB" sz="3300" dirty="0"/>
              <a:t>Diners expect a large menu selection</a:t>
            </a:r>
            <a:endParaRPr lang="en-US" dirty="0"/>
          </a:p>
        </p:txBody>
      </p:sp>
    </p:spTree>
    <p:extLst>
      <p:ext uri="{BB962C8B-B14F-4D97-AF65-F5344CB8AC3E}">
        <p14:creationId xmlns:p14="http://schemas.microsoft.com/office/powerpoint/2010/main" xmlns="" val="7687747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6DF6600-A656-5A41-A87D-FA18C1FAC9C5}"/>
              </a:ext>
            </a:extLst>
          </p:cNvPr>
          <p:cNvSpPr>
            <a:spLocks noGrp="1"/>
          </p:cNvSpPr>
          <p:nvPr>
            <p:ph type="title"/>
          </p:nvPr>
        </p:nvSpPr>
        <p:spPr>
          <a:xfrm>
            <a:off x="457200" y="274638"/>
            <a:ext cx="8229600" cy="773874"/>
          </a:xfrm>
        </p:spPr>
        <p:txBody>
          <a:bodyPr>
            <a:normAutofit/>
          </a:bodyPr>
          <a:lstStyle/>
          <a:p>
            <a:r>
              <a:rPr lang="en-US" sz="3200" b="1" dirty="0"/>
              <a:t>Levels of Service</a:t>
            </a:r>
          </a:p>
        </p:txBody>
      </p:sp>
      <p:sp>
        <p:nvSpPr>
          <p:cNvPr id="3" name="Content Placeholder 2">
            <a:extLst>
              <a:ext uri="{FF2B5EF4-FFF2-40B4-BE49-F238E27FC236}">
                <a16:creationId xmlns:a16="http://schemas.microsoft.com/office/drawing/2014/main" xmlns="" id="{961CE3C7-65AE-454D-8F2D-784B18ADFBCD}"/>
              </a:ext>
            </a:extLst>
          </p:cNvPr>
          <p:cNvSpPr>
            <a:spLocks noGrp="1"/>
          </p:cNvSpPr>
          <p:nvPr>
            <p:ph idx="1"/>
          </p:nvPr>
        </p:nvSpPr>
        <p:spPr>
          <a:xfrm>
            <a:off x="457200" y="1048512"/>
            <a:ext cx="8229600" cy="5077651"/>
          </a:xfrm>
        </p:spPr>
        <p:txBody>
          <a:bodyPr>
            <a:normAutofit fontScale="70000" lnSpcReduction="20000"/>
          </a:bodyPr>
          <a:lstStyle/>
          <a:p>
            <a:pPr algn="ctr"/>
            <a:r>
              <a:rPr lang="en-US" dirty="0"/>
              <a:t>The higher the cost of the meal to the customer, the more service the customer expects to receive. </a:t>
            </a:r>
          </a:p>
          <a:p>
            <a:pPr algn="ctr"/>
            <a:endParaRPr lang="en-US" dirty="0"/>
          </a:p>
          <a:p>
            <a:pPr algn="ctr"/>
            <a:r>
              <a:rPr lang="en-US" dirty="0"/>
              <a:t>Therefore counter service tends to be used in fast-food restaurants and silver service in fine dining restaurants. </a:t>
            </a:r>
          </a:p>
          <a:p>
            <a:pPr algn="ctr"/>
            <a:endParaRPr lang="en-US" dirty="0"/>
          </a:p>
          <a:p>
            <a:pPr algn="ctr"/>
            <a:r>
              <a:rPr lang="en-US" dirty="0"/>
              <a:t>The actual service of the food and beverages to the customer may be described as the ‘ direct ’ service. </a:t>
            </a:r>
          </a:p>
          <a:p>
            <a:pPr algn="ctr"/>
            <a:endParaRPr lang="en-US" dirty="0"/>
          </a:p>
          <a:p>
            <a:pPr algn="ctr"/>
            <a:r>
              <a:rPr lang="en-US" dirty="0"/>
              <a:t>Part of the restaurant’s total service, however, is also composed of ‘ indirect ’ or ancillary services e.g. the provision of cloakroom facilities; access to the Internet. </a:t>
            </a:r>
          </a:p>
          <a:p>
            <a:pPr algn="ctr"/>
            <a:endParaRPr lang="en-US" dirty="0"/>
          </a:p>
          <a:p>
            <a:pPr algn="ctr"/>
            <a:r>
              <a:rPr lang="en-US" dirty="0"/>
              <a:t>It is necessary for a restaurant to identify the level of  service it is going to offer in its offer and to extend this standard of service throughout all aspects of the operation.</a:t>
            </a:r>
          </a:p>
        </p:txBody>
      </p:sp>
    </p:spTree>
    <p:extLst>
      <p:ext uri="{BB962C8B-B14F-4D97-AF65-F5344CB8AC3E}">
        <p14:creationId xmlns:p14="http://schemas.microsoft.com/office/powerpoint/2010/main" xmlns="" val="3669308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E276066-7634-4545-8762-5052C86FAB7D}"/>
              </a:ext>
            </a:extLst>
          </p:cNvPr>
          <p:cNvSpPr>
            <a:spLocks noGrp="1"/>
          </p:cNvSpPr>
          <p:nvPr>
            <p:ph type="title"/>
          </p:nvPr>
        </p:nvSpPr>
        <p:spPr/>
        <p:txBody>
          <a:bodyPr>
            <a:normAutofit/>
          </a:bodyPr>
          <a:lstStyle/>
          <a:p>
            <a:r>
              <a:rPr lang="en-US" sz="3200" b="1" dirty="0"/>
              <a:t>Interior Design</a:t>
            </a:r>
          </a:p>
        </p:txBody>
      </p:sp>
      <p:sp>
        <p:nvSpPr>
          <p:cNvPr id="3" name="Content Placeholder 2">
            <a:extLst>
              <a:ext uri="{FF2B5EF4-FFF2-40B4-BE49-F238E27FC236}">
                <a16:creationId xmlns:a16="http://schemas.microsoft.com/office/drawing/2014/main" xmlns="" id="{A8E305F8-2897-5A46-84FC-8043250380DC}"/>
              </a:ext>
            </a:extLst>
          </p:cNvPr>
          <p:cNvSpPr>
            <a:spLocks noGrp="1"/>
          </p:cNvSpPr>
          <p:nvPr>
            <p:ph idx="1"/>
          </p:nvPr>
        </p:nvSpPr>
        <p:spPr/>
        <p:txBody>
          <a:bodyPr>
            <a:normAutofit/>
          </a:bodyPr>
          <a:lstStyle/>
          <a:p>
            <a:pPr marL="0" indent="0" algn="ctr">
              <a:buNone/>
            </a:pPr>
            <a:r>
              <a:rPr lang="en-US" sz="2800" dirty="0"/>
              <a:t>The overall interior design of a restaurant is one of the first physical aspects of that a customer encounters.</a:t>
            </a:r>
          </a:p>
          <a:p>
            <a:pPr marL="0" indent="0" algn="ctr">
              <a:buNone/>
            </a:pPr>
            <a:endParaRPr lang="en-US" sz="2800" dirty="0"/>
          </a:p>
          <a:p>
            <a:pPr marL="0" indent="0" algn="ctr">
              <a:buNone/>
            </a:pPr>
            <a:r>
              <a:rPr lang="en-US" sz="2800" dirty="0"/>
              <a:t> This first impression is very important. </a:t>
            </a:r>
          </a:p>
          <a:p>
            <a:pPr marL="0" indent="0" algn="ctr">
              <a:buNone/>
            </a:pPr>
            <a:endParaRPr lang="en-US" sz="2800" dirty="0"/>
          </a:p>
          <a:p>
            <a:pPr marL="0" indent="0" algn="ctr">
              <a:buNone/>
            </a:pPr>
            <a:r>
              <a:rPr lang="en-US" sz="2800" dirty="0"/>
              <a:t>Can you think of the different aspects of interior design?</a:t>
            </a:r>
          </a:p>
        </p:txBody>
      </p:sp>
    </p:spTree>
    <p:extLst>
      <p:ext uri="{BB962C8B-B14F-4D97-AF65-F5344CB8AC3E}">
        <p14:creationId xmlns:p14="http://schemas.microsoft.com/office/powerpoint/2010/main" xmlns="" val="127033735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9A7099A-3F56-154B-AD77-B8D1D6DFF461}"/>
              </a:ext>
            </a:extLst>
          </p:cNvPr>
          <p:cNvSpPr>
            <a:spLocks noGrp="1"/>
          </p:cNvSpPr>
          <p:nvPr>
            <p:ph type="title"/>
          </p:nvPr>
        </p:nvSpPr>
        <p:spPr/>
        <p:txBody>
          <a:bodyPr>
            <a:normAutofit/>
          </a:bodyPr>
          <a:lstStyle/>
          <a:p>
            <a:r>
              <a:rPr lang="en-US" sz="3200" b="1" dirty="0"/>
              <a:t>Food and Beverage Employees</a:t>
            </a:r>
          </a:p>
        </p:txBody>
      </p:sp>
      <p:sp>
        <p:nvSpPr>
          <p:cNvPr id="3" name="Content Placeholder 2">
            <a:extLst>
              <a:ext uri="{FF2B5EF4-FFF2-40B4-BE49-F238E27FC236}">
                <a16:creationId xmlns:a16="http://schemas.microsoft.com/office/drawing/2014/main" xmlns="" id="{FD717BEE-416C-4443-8DA4-96AF9E0311CF}"/>
              </a:ext>
            </a:extLst>
          </p:cNvPr>
          <p:cNvSpPr>
            <a:spLocks noGrp="1"/>
          </p:cNvSpPr>
          <p:nvPr>
            <p:ph idx="1"/>
          </p:nvPr>
        </p:nvSpPr>
        <p:spPr/>
        <p:txBody>
          <a:bodyPr>
            <a:normAutofit fontScale="85000" lnSpcReduction="10000"/>
          </a:bodyPr>
          <a:lstStyle/>
          <a:p>
            <a:pPr algn="ctr"/>
            <a:r>
              <a:rPr lang="en-US" dirty="0"/>
              <a:t>Staff employed by a restaurant operation should complement the meal experience.</a:t>
            </a:r>
          </a:p>
          <a:p>
            <a:pPr marL="0" indent="0" algn="ctr">
              <a:buNone/>
            </a:pPr>
            <a:endParaRPr lang="en-US" dirty="0"/>
          </a:p>
          <a:p>
            <a:pPr algn="ctr"/>
            <a:r>
              <a:rPr lang="en-US" dirty="0"/>
              <a:t> They are able to do this in a variety of ways:</a:t>
            </a:r>
          </a:p>
          <a:p>
            <a:pPr algn="ctr"/>
            <a:endParaRPr lang="en-US" dirty="0"/>
          </a:p>
          <a:p>
            <a:pPr algn="ctr"/>
            <a:r>
              <a:rPr lang="en-US" dirty="0"/>
              <a:t> their social skills; their age and gender;  uniform; the tempo of their service, and so on. </a:t>
            </a:r>
          </a:p>
          <a:p>
            <a:pPr algn="ctr"/>
            <a:endParaRPr lang="en-US" dirty="0"/>
          </a:p>
          <a:p>
            <a:pPr algn="ctr"/>
            <a:r>
              <a:rPr lang="en-US" dirty="0"/>
              <a:t>The importance of each of these factors, will again, vary depending on the type of outlet you visit.</a:t>
            </a:r>
          </a:p>
        </p:txBody>
      </p:sp>
    </p:spTree>
    <p:extLst>
      <p:ext uri="{BB962C8B-B14F-4D97-AF65-F5344CB8AC3E}">
        <p14:creationId xmlns:p14="http://schemas.microsoft.com/office/powerpoint/2010/main" xmlns="" val="166911557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2B0F38B-470E-5A42-BFC6-CCCAEB17E810}"/>
              </a:ext>
            </a:extLst>
          </p:cNvPr>
          <p:cNvSpPr>
            <a:spLocks noGrp="1"/>
          </p:cNvSpPr>
          <p:nvPr>
            <p:ph type="title"/>
          </p:nvPr>
        </p:nvSpPr>
        <p:spPr/>
        <p:txBody>
          <a:bodyPr>
            <a:normAutofit/>
          </a:bodyPr>
          <a:lstStyle/>
          <a:p>
            <a:r>
              <a:rPr lang="en-US" sz="3200" b="1" dirty="0"/>
              <a:t>Activity</a:t>
            </a:r>
            <a:br>
              <a:rPr lang="en-US" sz="3200" b="1" dirty="0"/>
            </a:br>
            <a:r>
              <a:rPr lang="en-US" sz="3200" b="1" dirty="0"/>
              <a:t>Value for money</a:t>
            </a:r>
          </a:p>
        </p:txBody>
      </p:sp>
      <p:sp>
        <p:nvSpPr>
          <p:cNvPr id="3" name="Content Placeholder 2">
            <a:extLst>
              <a:ext uri="{FF2B5EF4-FFF2-40B4-BE49-F238E27FC236}">
                <a16:creationId xmlns:a16="http://schemas.microsoft.com/office/drawing/2014/main" xmlns="" id="{8DDF72F9-00C8-CE4F-956B-35736756549F}"/>
              </a:ext>
            </a:extLst>
          </p:cNvPr>
          <p:cNvSpPr>
            <a:spLocks noGrp="1"/>
          </p:cNvSpPr>
          <p:nvPr>
            <p:ph idx="1"/>
          </p:nvPr>
        </p:nvSpPr>
        <p:spPr>
          <a:xfrm>
            <a:off x="457200" y="2180696"/>
            <a:ext cx="8229600" cy="4525963"/>
          </a:xfrm>
        </p:spPr>
        <p:txBody>
          <a:bodyPr>
            <a:normAutofit/>
          </a:bodyPr>
          <a:lstStyle/>
          <a:p>
            <a:pPr marL="0" indent="0" algn="ctr">
              <a:buNone/>
            </a:pPr>
            <a:r>
              <a:rPr lang="en-GB" sz="2800" dirty="0"/>
              <a:t>We have looked at how many different meal experience factors depend on the price a customer is prepared to pay for a meal. </a:t>
            </a:r>
          </a:p>
          <a:p>
            <a:pPr marL="0" indent="0" algn="ctr">
              <a:buNone/>
            </a:pPr>
            <a:endParaRPr lang="en-GB" sz="2800" dirty="0"/>
          </a:p>
          <a:p>
            <a:pPr marL="0" indent="0" algn="ctr">
              <a:buNone/>
            </a:pPr>
            <a:r>
              <a:rPr lang="en-US" sz="2800" dirty="0"/>
              <a:t>What does the term value for money mean? </a:t>
            </a:r>
          </a:p>
          <a:p>
            <a:pPr marL="0" indent="0" algn="ctr">
              <a:buNone/>
            </a:pPr>
            <a:endParaRPr lang="en-US" sz="2800" dirty="0"/>
          </a:p>
          <a:p>
            <a:pPr marL="0" indent="0" algn="ctr">
              <a:buNone/>
            </a:pPr>
            <a:r>
              <a:rPr lang="en-US" sz="2800" dirty="0"/>
              <a:t>Think about when you eat out, what would you expect for you to say your meal was value for money?</a:t>
            </a:r>
          </a:p>
        </p:txBody>
      </p:sp>
      <mc:AlternateContent xmlns:mc="http://schemas.openxmlformats.org/markup-compatibility/2006">
        <mc:Choice xmlns:am3d="http://schemas.microsoft.com/office/drawing/2017/model3d" xmlns="" Requires="am3d">
          <p:graphicFrame>
            <p:nvGraphicFramePr>
              <p:cNvPr id="4" name="3D Model 3" descr="Gears">
                <a:extLst>
                  <a:ext uri="{FF2B5EF4-FFF2-40B4-BE49-F238E27FC236}">
                    <a16:creationId xmlns:a16="http://schemas.microsoft.com/office/drawing/2014/main" id="{4C767F36-2F1F-0D48-8EA0-E5165B4599D3}"/>
                  </a:ext>
                </a:extLst>
              </p:cNvPr>
              <p:cNvGraphicFramePr>
                <a:graphicFrameLocks noChangeAspect="1"/>
              </p:cNvGraphicFramePr>
              <p:nvPr>
                <p:extLst>
                  <p:ext uri="{D42A27DB-BD31-4B8C-83A1-F6EECF244321}">
                    <p14:modId xmlns:p14="http://schemas.microsoft.com/office/powerpoint/2010/main" val="2922647145"/>
                  </p:ext>
                </p:extLst>
              </p:nvPr>
            </p:nvGraphicFramePr>
            <p:xfrm>
              <a:off x="0" y="0"/>
              <a:ext cx="2445026" cy="1888434"/>
            </p:xfrm>
            <a:graphic>
              <a:graphicData uri="http://schemas.microsoft.com/office/drawing/2017/model3d">
                <am3d:model3d r:embed="rId2">
                  <am3d:spPr>
                    <a:xfrm>
                      <a:off x="0" y="0"/>
                      <a:ext cx="2445026" cy="1888434"/>
                    </a:xfrm>
                    <a:prstGeom prst="rect">
                      <a:avLst/>
                    </a:prstGeom>
                  </am3d:spPr>
                  <am3d:camera>
                    <am3d:pos x="0" y="0" z="60106359"/>
                    <am3d:up dx="0" dy="36000000" dz="0"/>
                    <am3d:lookAt x="0" y="0" z="0"/>
                    <am3d:perspective fov="2700000"/>
                  </am3d:camera>
                  <am3d:trans>
                    <am3d:meterPerModelUnit n="1907604" d="1000000"/>
                    <am3d:preTrans dx="718081" dy="-13902428" dz="156387"/>
                    <am3d:scale>
                      <am3d:sx n="1000000" d="1000000"/>
                      <am3d:sy n="1000000" d="1000000"/>
                      <am3d:sz n="1000000" d="1000000"/>
                    </am3d:scale>
                    <am3d:rot/>
                    <am3d:postTrans dx="0" dy="0" dz="0"/>
                  </am3d:trans>
                  <am3d:raster rName="Office3DRenderer" rVer="16.0.8326">
                    <am3d:blip r:embed="rId3"/>
                  </am3d:raster>
                  <am3d:objViewport viewportSz="3188578"/>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4" name="3D Model 3" descr="Gears">
                <a:extLst>
                  <a:ext uri="{FF2B5EF4-FFF2-40B4-BE49-F238E27FC236}">
                    <a16:creationId xmlns:a16="http://schemas.microsoft.com/office/drawing/2014/main" xmlns="" id="{4C767F36-2F1F-0D48-8EA0-E5165B4599D3}"/>
                  </a:ext>
                </a:extLst>
              </p:cNvPr>
              <p:cNvPicPr>
                <a:picLocks noGrp="1" noRot="1" noChangeAspect="1" noMove="1" noResize="1" noEditPoints="1" noAdjustHandles="1" noChangeArrowheads="1" noChangeShapeType="1" noCrop="1"/>
              </p:cNvPicPr>
              <p:nvPr/>
            </p:nvPicPr>
            <p:blipFill>
              <a:blip r:embed="rId3"/>
              <a:stretch>
                <a:fillRect/>
              </a:stretch>
            </p:blipFill>
            <p:spPr>
              <a:xfrm>
                <a:off x="0" y="0"/>
                <a:ext cx="2445026" cy="1888434"/>
              </a:xfrm>
              <a:prstGeom prst="rect">
                <a:avLst/>
              </a:prstGeom>
            </p:spPr>
          </p:pic>
        </mc:Fallback>
      </mc:AlternateContent>
    </p:spTree>
    <p:extLst>
      <p:ext uri="{BB962C8B-B14F-4D97-AF65-F5344CB8AC3E}">
        <p14:creationId xmlns:p14="http://schemas.microsoft.com/office/powerpoint/2010/main" xmlns="" val="330996103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D8BAD1F-51A1-9E4B-B038-0FB0FE1C341E}"/>
              </a:ext>
            </a:extLst>
          </p:cNvPr>
          <p:cNvSpPr>
            <a:spLocks noGrp="1"/>
          </p:cNvSpPr>
          <p:nvPr>
            <p:ph type="title"/>
          </p:nvPr>
        </p:nvSpPr>
        <p:spPr/>
        <p:txBody>
          <a:bodyPr>
            <a:normAutofit/>
          </a:bodyPr>
          <a:lstStyle/>
          <a:p>
            <a:r>
              <a:rPr lang="en-US" sz="3200" b="1" dirty="0"/>
              <a:t>Location and accessibility</a:t>
            </a:r>
          </a:p>
        </p:txBody>
      </p:sp>
      <p:sp>
        <p:nvSpPr>
          <p:cNvPr id="3" name="Content Placeholder 2">
            <a:extLst>
              <a:ext uri="{FF2B5EF4-FFF2-40B4-BE49-F238E27FC236}">
                <a16:creationId xmlns:a16="http://schemas.microsoft.com/office/drawing/2014/main" xmlns="" id="{B9FA0CB0-74E7-064D-947B-9BE13C9DBF60}"/>
              </a:ext>
            </a:extLst>
          </p:cNvPr>
          <p:cNvSpPr>
            <a:spLocks noGrp="1"/>
          </p:cNvSpPr>
          <p:nvPr>
            <p:ph idx="1"/>
          </p:nvPr>
        </p:nvSpPr>
        <p:spPr/>
        <p:txBody>
          <a:bodyPr>
            <a:normAutofit fontScale="85000" lnSpcReduction="10000"/>
          </a:bodyPr>
          <a:lstStyle/>
          <a:p>
            <a:pPr marL="0" indent="0" algn="ctr">
              <a:buNone/>
            </a:pPr>
            <a:r>
              <a:rPr lang="en-US" sz="2800" dirty="0"/>
              <a:t>The location is said to be the most important feature.</a:t>
            </a:r>
          </a:p>
          <a:p>
            <a:pPr marL="0" indent="0" algn="ctr">
              <a:buNone/>
            </a:pPr>
            <a:endParaRPr lang="en-US" sz="2800" dirty="0"/>
          </a:p>
          <a:p>
            <a:pPr marL="0" indent="0" algn="ctr">
              <a:buNone/>
            </a:pPr>
            <a:r>
              <a:rPr lang="en-US" sz="2800" dirty="0"/>
              <a:t> Location can persuade or dissuade customers from visiting. </a:t>
            </a:r>
          </a:p>
          <a:p>
            <a:pPr marL="0" indent="0" algn="ctr">
              <a:buNone/>
            </a:pPr>
            <a:endParaRPr lang="en-US" sz="2800" dirty="0"/>
          </a:p>
          <a:p>
            <a:pPr marL="0" indent="0" algn="ctr">
              <a:buNone/>
            </a:pPr>
            <a:r>
              <a:rPr lang="en-US" sz="2800" dirty="0"/>
              <a:t>Accessibility is as important as location. </a:t>
            </a:r>
          </a:p>
          <a:p>
            <a:pPr marL="0" indent="0" algn="ctr">
              <a:buNone/>
            </a:pPr>
            <a:endParaRPr lang="en-US" sz="2800" dirty="0"/>
          </a:p>
          <a:p>
            <a:pPr marL="0" indent="0" algn="ctr">
              <a:buNone/>
            </a:pPr>
            <a:r>
              <a:rPr lang="en-US" sz="2800" dirty="0"/>
              <a:t>The operation should be well served by buses, trains or taxis and have car parking facilities</a:t>
            </a:r>
          </a:p>
          <a:p>
            <a:pPr marL="0" indent="0" algn="ctr">
              <a:buNone/>
            </a:pPr>
            <a:endParaRPr lang="en-US" sz="2800" dirty="0"/>
          </a:p>
          <a:p>
            <a:pPr marL="0" indent="0" algn="ctr">
              <a:buNone/>
            </a:pPr>
            <a:r>
              <a:rPr lang="en-US" sz="2800" dirty="0"/>
              <a:t>If a take-away facility expects a large percentage of its business from passing trade, there should be a heavy flow past its doors.</a:t>
            </a:r>
          </a:p>
        </p:txBody>
      </p:sp>
    </p:spTree>
    <p:extLst>
      <p:ext uri="{BB962C8B-B14F-4D97-AF65-F5344CB8AC3E}">
        <p14:creationId xmlns:p14="http://schemas.microsoft.com/office/powerpoint/2010/main" xmlns="" val="24797419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A06A2B6-2CE3-7449-95DB-667376849D73}"/>
              </a:ext>
            </a:extLst>
          </p:cNvPr>
          <p:cNvSpPr>
            <a:spLocks noGrp="1"/>
          </p:cNvSpPr>
          <p:nvPr>
            <p:ph type="title"/>
          </p:nvPr>
        </p:nvSpPr>
        <p:spPr>
          <a:xfrm>
            <a:off x="457200" y="274638"/>
            <a:ext cx="8229600" cy="1639506"/>
          </a:xfrm>
        </p:spPr>
        <p:txBody>
          <a:bodyPr>
            <a:normAutofit/>
          </a:bodyPr>
          <a:lstStyle/>
          <a:p>
            <a:r>
              <a:rPr lang="en-US" sz="3200" b="1" dirty="0"/>
              <a:t> Activity</a:t>
            </a:r>
            <a:br>
              <a:rPr lang="en-US" sz="3200" b="1" dirty="0"/>
            </a:br>
            <a:r>
              <a:rPr lang="en-US" sz="3200" b="1" dirty="0"/>
              <a:t>Atmosphere and Mood</a:t>
            </a:r>
          </a:p>
        </p:txBody>
      </p:sp>
      <p:sp>
        <p:nvSpPr>
          <p:cNvPr id="3" name="Content Placeholder 2">
            <a:extLst>
              <a:ext uri="{FF2B5EF4-FFF2-40B4-BE49-F238E27FC236}">
                <a16:creationId xmlns:a16="http://schemas.microsoft.com/office/drawing/2014/main" xmlns="" id="{4631A1F3-6F0B-BB48-9152-6FE417571094}"/>
              </a:ext>
            </a:extLst>
          </p:cNvPr>
          <p:cNvSpPr>
            <a:spLocks noGrp="1"/>
          </p:cNvSpPr>
          <p:nvPr>
            <p:ph idx="1"/>
          </p:nvPr>
        </p:nvSpPr>
        <p:spPr>
          <a:xfrm>
            <a:off x="457200" y="2145792"/>
            <a:ext cx="8455152" cy="3614611"/>
          </a:xfrm>
        </p:spPr>
        <p:txBody>
          <a:bodyPr>
            <a:normAutofit lnSpcReduction="10000"/>
          </a:bodyPr>
          <a:lstStyle/>
          <a:p>
            <a:pPr marL="0" indent="0">
              <a:buNone/>
            </a:pPr>
            <a:endParaRPr lang="en-GB" sz="2800" dirty="0"/>
          </a:p>
          <a:p>
            <a:pPr marL="0" indent="0" algn="ctr">
              <a:buNone/>
            </a:pPr>
            <a:r>
              <a:rPr lang="en-GB" sz="2800" dirty="0"/>
              <a:t>Research what factors may contribute to the atmosphere and mood of a restaurant. </a:t>
            </a:r>
            <a:br>
              <a:rPr lang="en-GB" sz="2800" dirty="0"/>
            </a:br>
            <a:endParaRPr lang="en-GB" sz="2800" dirty="0"/>
          </a:p>
          <a:p>
            <a:pPr marL="0" indent="0" algn="ctr">
              <a:buNone/>
            </a:pPr>
            <a:r>
              <a:rPr lang="en-GB" sz="2800" dirty="0"/>
              <a:t>Compare a high-class luxury restaurant with a basic chicken restaurant.</a:t>
            </a:r>
          </a:p>
          <a:p>
            <a:pPr marL="0" indent="0" algn="ctr">
              <a:buNone/>
            </a:pPr>
            <a:endParaRPr lang="en-GB" sz="2800" dirty="0"/>
          </a:p>
          <a:p>
            <a:pPr marL="0" indent="0" algn="ctr">
              <a:buNone/>
            </a:pPr>
            <a:r>
              <a:rPr lang="en-GB" sz="2800" dirty="0"/>
              <a:t>How do these factors differ?</a:t>
            </a:r>
          </a:p>
          <a:p>
            <a:endParaRPr lang="en-US" dirty="0"/>
          </a:p>
        </p:txBody>
      </p:sp>
      <mc:AlternateContent xmlns:mc="http://schemas.openxmlformats.org/markup-compatibility/2006">
        <mc:Choice xmlns:am3d="http://schemas.microsoft.com/office/drawing/2017/model3d" xmlns="" Requires="am3d">
          <p:graphicFrame>
            <p:nvGraphicFramePr>
              <p:cNvPr id="5" name="3D Model 4" descr="Gears">
                <a:extLst>
                  <a:ext uri="{FF2B5EF4-FFF2-40B4-BE49-F238E27FC236}">
                    <a16:creationId xmlns:a16="http://schemas.microsoft.com/office/drawing/2014/main" id="{0BA3E08F-555A-2044-9DEC-E70D82646268}"/>
                  </a:ext>
                </a:extLst>
              </p:cNvPr>
              <p:cNvGraphicFramePr>
                <a:graphicFrameLocks noChangeAspect="1"/>
              </p:cNvGraphicFramePr>
              <p:nvPr>
                <p:extLst>
                  <p:ext uri="{D42A27DB-BD31-4B8C-83A1-F6EECF244321}">
                    <p14:modId xmlns:p14="http://schemas.microsoft.com/office/powerpoint/2010/main" val="2924208052"/>
                  </p:ext>
                </p:extLst>
              </p:nvPr>
            </p:nvGraphicFramePr>
            <p:xfrm>
              <a:off x="0" y="25711"/>
              <a:ext cx="2445025" cy="1888433"/>
            </p:xfrm>
            <a:graphic>
              <a:graphicData uri="http://schemas.microsoft.com/office/drawing/2017/model3d">
                <am3d:model3d r:embed="rId2">
                  <am3d:spPr>
                    <a:xfrm>
                      <a:off x="0" y="0"/>
                      <a:ext cx="2445025" cy="1888433"/>
                    </a:xfrm>
                    <a:prstGeom prst="rect">
                      <a:avLst/>
                    </a:prstGeom>
                  </am3d:spPr>
                  <am3d:camera>
                    <am3d:pos x="0" y="0" z="60106359"/>
                    <am3d:up dx="0" dy="36000000" dz="0"/>
                    <am3d:lookAt x="0" y="0" z="0"/>
                    <am3d:perspective fov="2700000"/>
                  </am3d:camera>
                  <am3d:trans>
                    <am3d:meterPerModelUnit n="1907604" d="1000000"/>
                    <am3d:preTrans dx="718081" dy="-13902428" dz="156387"/>
                    <am3d:scale>
                      <am3d:sx n="1000000" d="1000000"/>
                      <am3d:sy n="1000000" d="1000000"/>
                      <am3d:sz n="1000000" d="1000000"/>
                    </am3d:scale>
                    <am3d:rot/>
                    <am3d:postTrans dx="0" dy="0" dz="0"/>
                  </am3d:trans>
                  <am3d:raster rName="Office3DRenderer" rVer="16.0.8326">
                    <am3d:blip r:embed="rId3"/>
                  </am3d:raster>
                  <am3d:objViewport viewportSz="3188577"/>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5" name="3D Model 4" descr="Gears">
                <a:extLst>
                  <a:ext uri="{FF2B5EF4-FFF2-40B4-BE49-F238E27FC236}">
                    <a16:creationId xmlns:a16="http://schemas.microsoft.com/office/drawing/2014/main" xmlns="" id="{0BA3E08F-555A-2044-9DEC-E70D82646268}"/>
                  </a:ext>
                </a:extLst>
              </p:cNvPr>
              <p:cNvPicPr>
                <a:picLocks noGrp="1" noRot="1" noChangeAspect="1" noMove="1" noResize="1" noEditPoints="1" noAdjustHandles="1" noChangeArrowheads="1" noChangeShapeType="1" noCrop="1"/>
              </p:cNvPicPr>
              <p:nvPr/>
            </p:nvPicPr>
            <p:blipFill>
              <a:blip r:embed="rId4"/>
              <a:stretch>
                <a:fillRect/>
              </a:stretch>
            </p:blipFill>
            <p:spPr>
              <a:xfrm>
                <a:off x="0" y="25711"/>
                <a:ext cx="2445025" cy="1888433"/>
              </a:xfrm>
              <a:prstGeom prst="rect">
                <a:avLst/>
              </a:prstGeom>
            </p:spPr>
          </p:pic>
        </mc:Fallback>
      </mc:AlternateContent>
    </p:spTree>
    <p:extLst>
      <p:ext uri="{BB962C8B-B14F-4D97-AF65-F5344CB8AC3E}">
        <p14:creationId xmlns:p14="http://schemas.microsoft.com/office/powerpoint/2010/main" xmlns="" val="2492802868"/>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8" name="Rectangle 44">
            <a:extLst>
              <a:ext uri="{FF2B5EF4-FFF2-40B4-BE49-F238E27FC236}">
                <a16:creationId xmlns:a16="http://schemas.microsoft.com/office/drawing/2014/main" xmlns="" id="{4D51AB52-5ADD-4688-83DB-8A2EB1F26B9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9143998" cy="685800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xmlns="" id="{EB8FE4E9-FA03-B946-95E8-4D67C7C24435}"/>
              </a:ext>
            </a:extLst>
          </p:cNvPr>
          <p:cNvSpPr>
            <a:spLocks noGrp="1"/>
          </p:cNvSpPr>
          <p:nvPr>
            <p:ph type="title"/>
          </p:nvPr>
        </p:nvSpPr>
        <p:spPr>
          <a:xfrm>
            <a:off x="445770" y="461001"/>
            <a:ext cx="3827879" cy="1907457"/>
          </a:xfrm>
        </p:spPr>
        <p:txBody>
          <a:bodyPr vert="horz" lIns="91440" tIns="45720" rIns="91440" bIns="45720" rtlCol="0" anchor="ctr">
            <a:normAutofit/>
          </a:bodyPr>
          <a:lstStyle/>
          <a:p>
            <a:pPr algn="l" defTabSz="914400">
              <a:lnSpc>
                <a:spcPct val="90000"/>
              </a:lnSpc>
            </a:pPr>
            <a:r>
              <a:rPr lang="en-US" b="1" dirty="0">
                <a:solidFill>
                  <a:schemeClr val="bg1"/>
                </a:solidFill>
              </a:rPr>
              <a:t>4. Food Menus and Beverage Lists</a:t>
            </a:r>
          </a:p>
        </p:txBody>
      </p:sp>
      <p:grpSp>
        <p:nvGrpSpPr>
          <p:cNvPr id="70" name="Group 46">
            <a:extLst>
              <a:ext uri="{FF2B5EF4-FFF2-40B4-BE49-F238E27FC236}">
                <a16:creationId xmlns:a16="http://schemas.microsoft.com/office/drawing/2014/main" xmlns="" id="{2B860207-ACE2-4B37-A2C2-9AAE0EEBA8BF}"/>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42125" y="737776"/>
            <a:ext cx="181579" cy="1340860"/>
            <a:chOff x="56167" y="899960"/>
            <a:chExt cx="242107" cy="1340860"/>
          </a:xfrm>
        </p:grpSpPr>
        <p:sp>
          <p:nvSpPr>
            <p:cNvPr id="48" name="Rectangle 2">
              <a:extLst>
                <a:ext uri="{FF2B5EF4-FFF2-40B4-BE49-F238E27FC236}">
                  <a16:creationId xmlns:a16="http://schemas.microsoft.com/office/drawing/2014/main" xmlns="" id="{E8A59B16-7B5E-439A-AABE-6F43ADBEDA8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237744" y="146971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2" name="Rectangle 59">
              <a:extLst>
                <a:ext uri="{FF2B5EF4-FFF2-40B4-BE49-F238E27FC236}">
                  <a16:creationId xmlns:a16="http://schemas.microsoft.com/office/drawing/2014/main" xmlns="" id="{38682BC1-12A9-49A6-B07D-32C0E52874F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54864" y="146971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0" name="Rectangle 2">
              <a:extLst>
                <a:ext uri="{FF2B5EF4-FFF2-40B4-BE49-F238E27FC236}">
                  <a16:creationId xmlns:a16="http://schemas.microsoft.com/office/drawing/2014/main" xmlns="" id="{929740E6-43AC-43B8-A959-7FA88DA43EF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237744" y="132760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1" name="Rectangle 59">
              <a:extLst>
                <a:ext uri="{FF2B5EF4-FFF2-40B4-BE49-F238E27FC236}">
                  <a16:creationId xmlns:a16="http://schemas.microsoft.com/office/drawing/2014/main" xmlns="" id="{96E21AC4-82E7-4B8E-BE4D-06F7B3884D6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54864" y="132760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2" name="Rectangle 2">
              <a:extLst>
                <a:ext uri="{FF2B5EF4-FFF2-40B4-BE49-F238E27FC236}">
                  <a16:creationId xmlns:a16="http://schemas.microsoft.com/office/drawing/2014/main" xmlns="" id="{C921A779-B023-4EB0-B665-D0212F00909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237744" y="118549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3" name="Rectangle 59">
              <a:extLst>
                <a:ext uri="{FF2B5EF4-FFF2-40B4-BE49-F238E27FC236}">
                  <a16:creationId xmlns:a16="http://schemas.microsoft.com/office/drawing/2014/main" xmlns="" id="{3E26D187-6A2A-4FCB-AB53-925262F7226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54864" y="118549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4" name="Rectangle 2">
              <a:extLst>
                <a:ext uri="{FF2B5EF4-FFF2-40B4-BE49-F238E27FC236}">
                  <a16:creationId xmlns:a16="http://schemas.microsoft.com/office/drawing/2014/main" xmlns="" id="{ADC5C21D-9525-4C09-96AC-CD411777520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237744" y="104337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5" name="Rectangle 59">
              <a:extLst>
                <a:ext uri="{FF2B5EF4-FFF2-40B4-BE49-F238E27FC236}">
                  <a16:creationId xmlns:a16="http://schemas.microsoft.com/office/drawing/2014/main" xmlns="" id="{E55B79D7-B509-440B-BB0A-C932B288C2D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54864" y="104337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6" name="Rectangle 2">
              <a:extLst>
                <a:ext uri="{FF2B5EF4-FFF2-40B4-BE49-F238E27FC236}">
                  <a16:creationId xmlns:a16="http://schemas.microsoft.com/office/drawing/2014/main" xmlns="" id="{2EB10EB7-F925-4AB7-9B6B-FAFCA6F00821}"/>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237744" y="90126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7" name="Rectangle 59">
              <a:extLst>
                <a:ext uri="{FF2B5EF4-FFF2-40B4-BE49-F238E27FC236}">
                  <a16:creationId xmlns:a16="http://schemas.microsoft.com/office/drawing/2014/main" xmlns="" id="{4BDE1226-55F7-4E78-8946-97C0D7FDD38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54864" y="90126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8" name="Rectangle 2">
              <a:extLst>
                <a:ext uri="{FF2B5EF4-FFF2-40B4-BE49-F238E27FC236}">
                  <a16:creationId xmlns:a16="http://schemas.microsoft.com/office/drawing/2014/main" xmlns="" id="{4FECC137-11B4-48FD-A1AA-610D2138DE81}"/>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237744" y="218028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9" name="Rectangle 59">
              <a:extLst>
                <a:ext uri="{FF2B5EF4-FFF2-40B4-BE49-F238E27FC236}">
                  <a16:creationId xmlns:a16="http://schemas.microsoft.com/office/drawing/2014/main" xmlns="" id="{180C0DD7-6CE4-486B-916C-C3C87C81807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54864" y="218028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0" name="Rectangle 2">
              <a:extLst>
                <a:ext uri="{FF2B5EF4-FFF2-40B4-BE49-F238E27FC236}">
                  <a16:creationId xmlns:a16="http://schemas.microsoft.com/office/drawing/2014/main" xmlns="" id="{810AE7F9-4396-41FB-94F9-8154D4DC2C9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237744" y="203817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1" name="Rectangle 59">
              <a:extLst>
                <a:ext uri="{FF2B5EF4-FFF2-40B4-BE49-F238E27FC236}">
                  <a16:creationId xmlns:a16="http://schemas.microsoft.com/office/drawing/2014/main" xmlns="" id="{446068F4-9B70-4DC6-82E3-6A636680911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54864" y="203817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2" name="Rectangle 2">
              <a:extLst>
                <a:ext uri="{FF2B5EF4-FFF2-40B4-BE49-F238E27FC236}">
                  <a16:creationId xmlns:a16="http://schemas.microsoft.com/office/drawing/2014/main" xmlns="" id="{ACCF2A15-7704-4CCF-AB0A-20BE623E7AE2}"/>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237744" y="189606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3" name="Rectangle 59">
              <a:extLst>
                <a:ext uri="{FF2B5EF4-FFF2-40B4-BE49-F238E27FC236}">
                  <a16:creationId xmlns:a16="http://schemas.microsoft.com/office/drawing/2014/main" xmlns="" id="{8DF7B9FB-BF19-4609-9AF1-45D94DCB2FD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54864" y="189606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4" name="Rectangle 2">
              <a:extLst>
                <a:ext uri="{FF2B5EF4-FFF2-40B4-BE49-F238E27FC236}">
                  <a16:creationId xmlns:a16="http://schemas.microsoft.com/office/drawing/2014/main" xmlns="" id="{03EE7F2A-8C41-44E1-A5C5-F9D7A87E476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237744" y="175394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5" name="Rectangle 59">
              <a:extLst>
                <a:ext uri="{FF2B5EF4-FFF2-40B4-BE49-F238E27FC236}">
                  <a16:creationId xmlns:a16="http://schemas.microsoft.com/office/drawing/2014/main" xmlns="" id="{689CADC4-9D26-4B82-9B11-1E2140D1DCA1}"/>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54864" y="175394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6" name="Rectangle 2">
              <a:extLst>
                <a:ext uri="{FF2B5EF4-FFF2-40B4-BE49-F238E27FC236}">
                  <a16:creationId xmlns:a16="http://schemas.microsoft.com/office/drawing/2014/main" xmlns="" id="{707BC2C3-A51F-45C0-8BEC-31CC1E9AD5E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237744" y="161183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7" name="Rectangle 59">
              <a:extLst>
                <a:ext uri="{FF2B5EF4-FFF2-40B4-BE49-F238E27FC236}">
                  <a16:creationId xmlns:a16="http://schemas.microsoft.com/office/drawing/2014/main" xmlns="" id="{9ECFCC9B-5EAD-4BEC-A4C5-28A4766FCB6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54864" y="161183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6" name="Picture 5" descr="A dining room table&#10;&#10;Description automatically generated">
            <a:extLst>
              <a:ext uri="{FF2B5EF4-FFF2-40B4-BE49-F238E27FC236}">
                <a16:creationId xmlns:a16="http://schemas.microsoft.com/office/drawing/2014/main" xmlns="" id="{62600A09-1FE8-4B43-9044-9E8725A9C17A}"/>
              </a:ext>
            </a:extLst>
          </p:cNvPr>
          <p:cNvPicPr>
            <a:picLocks noChangeAspect="1"/>
          </p:cNvPicPr>
          <p:nvPr/>
        </p:nvPicPr>
        <p:blipFill rotWithShape="1">
          <a:blip r:embed="rId2">
            <a:extLst>
              <a:ext uri="{837473B0-CC2E-450A-ABE3-18F120FF3D39}">
                <a1611:picAttrSrcUrl xmlns:a1611="http://schemas.microsoft.com/office/drawing/2016/11/main" xmlns="" r:id="rId3"/>
              </a:ext>
            </a:extLst>
          </a:blip>
          <a:srcRect l="20535" r="34227" b="-1"/>
          <a:stretch/>
        </p:blipFill>
        <p:spPr>
          <a:xfrm>
            <a:off x="4496305" y="10"/>
            <a:ext cx="4647695" cy="6857990"/>
          </a:xfrm>
          <a:prstGeom prst="rect">
            <a:avLst/>
          </a:prstGeom>
        </p:spPr>
      </p:pic>
      <p:sp>
        <p:nvSpPr>
          <p:cNvPr id="69" name="Rectangle 68">
            <a:extLst>
              <a:ext uri="{FF2B5EF4-FFF2-40B4-BE49-F238E27FC236}">
                <a16:creationId xmlns:a16="http://schemas.microsoft.com/office/drawing/2014/main" xmlns="" id="{2BBA6F99-C2E7-4A60-BF6F-95A24075681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2825032"/>
            <a:ext cx="4750392" cy="403296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1" name="Rectangle 70">
            <a:extLst>
              <a:ext uri="{FF2B5EF4-FFF2-40B4-BE49-F238E27FC236}">
                <a16:creationId xmlns:a16="http://schemas.microsoft.com/office/drawing/2014/main" xmlns="" id="{E3E51905-F374-4E1A-97CF-B741584B74D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6501384"/>
            <a:ext cx="4937759" cy="3566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a:extLst>
              <a:ext uri="{FF2B5EF4-FFF2-40B4-BE49-F238E27FC236}">
                <a16:creationId xmlns:a16="http://schemas.microsoft.com/office/drawing/2014/main" xmlns="" id="{2EF15FD1-F59B-0B42-9E2C-C59641BB2EE5}"/>
              </a:ext>
            </a:extLst>
          </p:cNvPr>
          <p:cNvSpPr txBox="1"/>
          <p:nvPr/>
        </p:nvSpPr>
        <p:spPr>
          <a:xfrm>
            <a:off x="6836958" y="6657943"/>
            <a:ext cx="2307042" cy="200055"/>
          </a:xfrm>
          <a:prstGeom prst="rect">
            <a:avLst/>
          </a:prstGeom>
          <a:solidFill>
            <a:srgbClr val="000000"/>
          </a:solidFill>
        </p:spPr>
        <p:txBody>
          <a:bodyPr wrap="none" rtlCol="0">
            <a:spAutoFit/>
          </a:bodyPr>
          <a:lstStyle/>
          <a:p>
            <a:pPr algn="r">
              <a:spcAft>
                <a:spcPts val="600"/>
              </a:spcAft>
            </a:pPr>
            <a:r>
              <a:rPr lang="en-US" sz="700" dirty="0">
                <a:solidFill>
                  <a:srgbClr val="FFFFFF"/>
                </a:solidFill>
                <a:hlinkClick r:id="rId3" tooltip="https://en.wikipedia.org/wiki/List_of_Michelin_starred_restaurants_in_Scotland">
                  <a:extLst>
                    <a:ext uri="{A12FA001-AC4F-418D-AE19-62706E023703}">
                      <ahyp:hlinkClr xmlns:ahyp="http://schemas.microsoft.com/office/drawing/2018/hyperlinkcolor" xmlns="" val="tx"/>
                    </a:ext>
                  </a:extLst>
                </a:hlinkClick>
              </a:rPr>
              <a:t>This Photo</a:t>
            </a:r>
            <a:r>
              <a:rPr lang="en-US" sz="700" dirty="0">
                <a:solidFill>
                  <a:srgbClr val="FFFFFF"/>
                </a:solidFill>
              </a:rPr>
              <a:t> by Unknown Author is licensed under </a:t>
            </a:r>
            <a:r>
              <a:rPr lang="en-US" sz="700" dirty="0">
                <a:solidFill>
                  <a:srgbClr val="FFFFFF"/>
                </a:solidFill>
                <a:hlinkClick r:id="rId4" tooltip="https://creativecommons.org/licenses/by-sa/3.0/">
                  <a:extLst>
                    <a:ext uri="{A12FA001-AC4F-418D-AE19-62706E023703}">
                      <ahyp:hlinkClr xmlns:ahyp="http://schemas.microsoft.com/office/drawing/2018/hyperlinkcolor" xmlns="" val="tx"/>
                    </a:ext>
                  </a:extLst>
                </a:hlinkClick>
              </a:rPr>
              <a:t>CC BY-SA</a:t>
            </a:r>
            <a:endParaRPr lang="en-US" sz="700" dirty="0">
              <a:solidFill>
                <a:srgbClr val="FFFFFF"/>
              </a:solidFill>
            </a:endParaRPr>
          </a:p>
        </p:txBody>
      </p:sp>
    </p:spTree>
    <p:extLst>
      <p:ext uri="{BB962C8B-B14F-4D97-AF65-F5344CB8AC3E}">
        <p14:creationId xmlns:p14="http://schemas.microsoft.com/office/powerpoint/2010/main" xmlns="" val="10197165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6A0BBAE-F0E8-A149-AC88-759219DDDE5C}"/>
              </a:ext>
            </a:extLst>
          </p:cNvPr>
          <p:cNvSpPr>
            <a:spLocks noGrp="1"/>
          </p:cNvSpPr>
          <p:nvPr>
            <p:ph type="title"/>
          </p:nvPr>
        </p:nvSpPr>
        <p:spPr/>
        <p:txBody>
          <a:bodyPr/>
          <a:lstStyle/>
          <a:p>
            <a:r>
              <a:rPr lang="en-US" dirty="0"/>
              <a:t>Basic Menu Criteria</a:t>
            </a:r>
          </a:p>
        </p:txBody>
      </p:sp>
      <p:sp>
        <p:nvSpPr>
          <p:cNvPr id="3" name="Content Placeholder 2">
            <a:extLst>
              <a:ext uri="{FF2B5EF4-FFF2-40B4-BE49-F238E27FC236}">
                <a16:creationId xmlns:a16="http://schemas.microsoft.com/office/drawing/2014/main" xmlns="" id="{885D2D8F-11F3-7149-835D-D2133713DBBA}"/>
              </a:ext>
            </a:extLst>
          </p:cNvPr>
          <p:cNvSpPr>
            <a:spLocks noGrp="1"/>
          </p:cNvSpPr>
          <p:nvPr>
            <p:ph idx="1"/>
          </p:nvPr>
        </p:nvSpPr>
        <p:spPr/>
        <p:txBody>
          <a:bodyPr>
            <a:normAutofit/>
          </a:bodyPr>
          <a:lstStyle/>
          <a:p>
            <a:r>
              <a:rPr lang="en-US" sz="2800" dirty="0"/>
              <a:t>The primary objective of any food and beverage outlet is to sell its food and drink products</a:t>
            </a:r>
          </a:p>
          <a:p>
            <a:endParaRPr lang="en-US" sz="2800" dirty="0"/>
          </a:p>
          <a:p>
            <a:r>
              <a:rPr lang="en-US" sz="2800" dirty="0"/>
              <a:t>The major aid to doing this is the menu, in all its many forms</a:t>
            </a:r>
          </a:p>
          <a:p>
            <a:endParaRPr lang="en-US" sz="2800" dirty="0"/>
          </a:p>
          <a:p>
            <a:r>
              <a:rPr lang="en-US" sz="2800" dirty="0"/>
              <a:t>There are several basic criteria that need to be considered to ensure that the menu is an effective sales tool.</a:t>
            </a:r>
          </a:p>
        </p:txBody>
      </p:sp>
    </p:spTree>
    <p:extLst>
      <p:ext uri="{BB962C8B-B14F-4D97-AF65-F5344CB8AC3E}">
        <p14:creationId xmlns:p14="http://schemas.microsoft.com/office/powerpoint/2010/main" xmlns="" val="4235514875"/>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4">
            <a:extLst>
              <a:ext uri="{FF2B5EF4-FFF2-40B4-BE49-F238E27FC236}">
                <a16:creationId xmlns:a16="http://schemas.microsoft.com/office/drawing/2014/main" xmlns="" id="{0B1FFD70-0908-784A-80CB-92C92EEF9FF0}"/>
              </a:ext>
            </a:extLst>
          </p:cNvPr>
          <p:cNvGraphicFramePr>
            <a:graphicFrameLocks noGrp="1"/>
          </p:cNvGraphicFramePr>
          <p:nvPr>
            <p:extLst>
              <p:ext uri="{D42A27DB-BD31-4B8C-83A1-F6EECF244321}">
                <p14:modId xmlns:p14="http://schemas.microsoft.com/office/powerpoint/2010/main" xmlns="" val="3620629401"/>
              </p:ext>
            </p:extLst>
          </p:nvPr>
        </p:nvGraphicFramePr>
        <p:xfrm>
          <a:off x="636104" y="548861"/>
          <a:ext cx="8017566" cy="5943600"/>
        </p:xfrm>
        <a:graphic>
          <a:graphicData uri="http://schemas.openxmlformats.org/drawingml/2006/table">
            <a:tbl>
              <a:tblPr>
                <a:tableStyleId>{5C22544A-7EE6-4342-B048-85BDC9FD1C3A}</a:tableStyleId>
              </a:tblPr>
              <a:tblGrid>
                <a:gridCol w="2782957">
                  <a:extLst>
                    <a:ext uri="{9D8B030D-6E8A-4147-A177-3AD203B41FA5}">
                      <a16:colId xmlns:a16="http://schemas.microsoft.com/office/drawing/2014/main" xmlns="" val="4232008863"/>
                    </a:ext>
                  </a:extLst>
                </a:gridCol>
                <a:gridCol w="5234609">
                  <a:extLst>
                    <a:ext uri="{9D8B030D-6E8A-4147-A177-3AD203B41FA5}">
                      <a16:colId xmlns:a16="http://schemas.microsoft.com/office/drawing/2014/main" xmlns="" val="3625820710"/>
                    </a:ext>
                  </a:extLst>
                </a:gridCol>
              </a:tblGrid>
              <a:tr h="370840">
                <a:tc>
                  <a:txBody>
                    <a:bodyPr/>
                    <a:lstStyle/>
                    <a:p>
                      <a:r>
                        <a:rPr lang="en-US" sz="2000" dirty="0"/>
                        <a:t>General presentation</a:t>
                      </a:r>
                    </a:p>
                  </a:txBody>
                  <a:tcPr/>
                </a:tc>
                <a:tc>
                  <a:txBody>
                    <a:bodyPr/>
                    <a:lstStyle/>
                    <a:p>
                      <a:r>
                        <a:rPr lang="en-US" sz="2000" dirty="0"/>
                        <a:t>Attractive</a:t>
                      </a:r>
                    </a:p>
                    <a:p>
                      <a:r>
                        <a:rPr lang="en-US" sz="2000" dirty="0"/>
                        <a:t>Clean</a:t>
                      </a:r>
                    </a:p>
                    <a:p>
                      <a:r>
                        <a:rPr lang="en-US" sz="2000" dirty="0"/>
                        <a:t>Easy to read</a:t>
                      </a:r>
                    </a:p>
                    <a:p>
                      <a:r>
                        <a:rPr lang="en-US" sz="2000" dirty="0"/>
                        <a:t>Completement the occasion</a:t>
                      </a:r>
                    </a:p>
                    <a:p>
                      <a:r>
                        <a:rPr lang="en-US" sz="2000" dirty="0"/>
                        <a:t>Reflect current awareness</a:t>
                      </a:r>
                    </a:p>
                    <a:p>
                      <a:r>
                        <a:rPr lang="en-US" sz="2000" dirty="0"/>
                        <a:t>Design</a:t>
                      </a:r>
                    </a:p>
                    <a:p>
                      <a:endParaRPr lang="en-US" sz="2000" dirty="0"/>
                    </a:p>
                  </a:txBody>
                  <a:tcPr/>
                </a:tc>
                <a:extLst>
                  <a:ext uri="{0D108BD9-81ED-4DB2-BD59-A6C34878D82A}">
                    <a16:rowId xmlns:a16="http://schemas.microsoft.com/office/drawing/2014/main" xmlns="" val="3907009666"/>
                  </a:ext>
                </a:extLst>
              </a:tr>
              <a:tr h="370840">
                <a:tc>
                  <a:txBody>
                    <a:bodyPr/>
                    <a:lstStyle/>
                    <a:p>
                      <a:r>
                        <a:rPr lang="en-US" sz="2000" dirty="0"/>
                        <a:t>Menu content</a:t>
                      </a:r>
                    </a:p>
                  </a:txBody>
                  <a:tcPr/>
                </a:tc>
                <a:tc>
                  <a:txBody>
                    <a:bodyPr/>
                    <a:lstStyle/>
                    <a:p>
                      <a:r>
                        <a:rPr lang="en-US" sz="2000" dirty="0"/>
                        <a:t>Language</a:t>
                      </a:r>
                    </a:p>
                    <a:p>
                      <a:r>
                        <a:rPr lang="en-US" sz="2000" dirty="0"/>
                        <a:t>Accuracy</a:t>
                      </a:r>
                    </a:p>
                    <a:p>
                      <a:r>
                        <a:rPr lang="en-US" sz="2000" dirty="0"/>
                        <a:t>Pricing</a:t>
                      </a:r>
                    </a:p>
                    <a:p>
                      <a:r>
                        <a:rPr lang="en-US" sz="2000" dirty="0"/>
                        <a:t>Sales mix</a:t>
                      </a:r>
                    </a:p>
                  </a:txBody>
                  <a:tcPr/>
                </a:tc>
                <a:extLst>
                  <a:ext uri="{0D108BD9-81ED-4DB2-BD59-A6C34878D82A}">
                    <a16:rowId xmlns:a16="http://schemas.microsoft.com/office/drawing/2014/main" xmlns="" val="3230927014"/>
                  </a:ext>
                </a:extLst>
              </a:tr>
              <a:tr h="370840">
                <a:tc>
                  <a:txBody>
                    <a:bodyPr/>
                    <a:lstStyle/>
                    <a:p>
                      <a:r>
                        <a:rPr lang="en-US" sz="2000" dirty="0"/>
                        <a:t>Size and form</a:t>
                      </a:r>
                    </a:p>
                  </a:txBody>
                  <a:tcPr/>
                </a:tc>
                <a:tc>
                  <a:txBody>
                    <a:bodyPr/>
                    <a:lstStyle/>
                    <a:p>
                      <a:r>
                        <a:rPr lang="en-US" sz="2000" dirty="0"/>
                        <a:t>Size</a:t>
                      </a:r>
                    </a:p>
                    <a:p>
                      <a:r>
                        <a:rPr lang="en-US" sz="2000" dirty="0"/>
                        <a:t>Shape</a:t>
                      </a:r>
                    </a:p>
                    <a:p>
                      <a:endParaRPr lang="en-US" sz="2000" dirty="0"/>
                    </a:p>
                  </a:txBody>
                  <a:tcPr/>
                </a:tc>
                <a:extLst>
                  <a:ext uri="{0D108BD9-81ED-4DB2-BD59-A6C34878D82A}">
                    <a16:rowId xmlns:a16="http://schemas.microsoft.com/office/drawing/2014/main" xmlns="" val="953267938"/>
                  </a:ext>
                </a:extLst>
              </a:tr>
              <a:tr h="370840">
                <a:tc>
                  <a:txBody>
                    <a:bodyPr/>
                    <a:lstStyle/>
                    <a:p>
                      <a:r>
                        <a:rPr lang="en-US" sz="2000" dirty="0"/>
                        <a:t>Layout</a:t>
                      </a:r>
                    </a:p>
                  </a:txBody>
                  <a:tcPr/>
                </a:tc>
                <a:tc>
                  <a:txBody>
                    <a:bodyPr/>
                    <a:lstStyle/>
                    <a:p>
                      <a:r>
                        <a:rPr lang="en-US" sz="2000" dirty="0"/>
                        <a:t>Not too long</a:t>
                      </a:r>
                    </a:p>
                    <a:p>
                      <a:r>
                        <a:rPr lang="en-US" sz="2000" dirty="0"/>
                        <a:t>Not too short</a:t>
                      </a:r>
                    </a:p>
                  </a:txBody>
                  <a:tcPr/>
                </a:tc>
                <a:extLst>
                  <a:ext uri="{0D108BD9-81ED-4DB2-BD59-A6C34878D82A}">
                    <a16:rowId xmlns:a16="http://schemas.microsoft.com/office/drawing/2014/main" xmlns="" val="338627044"/>
                  </a:ext>
                </a:extLst>
              </a:tr>
              <a:tr h="370840">
                <a:tc>
                  <a:txBody>
                    <a:bodyPr/>
                    <a:lstStyle/>
                    <a:p>
                      <a:r>
                        <a:rPr lang="en-US" sz="2000" dirty="0"/>
                        <a:t>Nutritional content</a:t>
                      </a:r>
                    </a:p>
                  </a:txBody>
                  <a:tcPr/>
                </a:tc>
                <a:tc>
                  <a:txBody>
                    <a:bodyPr/>
                    <a:lstStyle/>
                    <a:p>
                      <a:r>
                        <a:rPr lang="en-US" sz="2000" dirty="0"/>
                        <a:t>Calorie content</a:t>
                      </a:r>
                    </a:p>
                    <a:p>
                      <a:r>
                        <a:rPr lang="en-US" sz="2000" dirty="0"/>
                        <a:t>Lifestyle diets</a:t>
                      </a:r>
                    </a:p>
                  </a:txBody>
                  <a:tcPr/>
                </a:tc>
                <a:extLst>
                  <a:ext uri="{0D108BD9-81ED-4DB2-BD59-A6C34878D82A}">
                    <a16:rowId xmlns:a16="http://schemas.microsoft.com/office/drawing/2014/main" xmlns="" val="791642570"/>
                  </a:ext>
                </a:extLst>
              </a:tr>
            </a:tbl>
          </a:graphicData>
        </a:graphic>
      </p:graphicFrame>
    </p:spTree>
    <p:extLst>
      <p:ext uri="{BB962C8B-B14F-4D97-AF65-F5344CB8AC3E}">
        <p14:creationId xmlns:p14="http://schemas.microsoft.com/office/powerpoint/2010/main" xmlns="" val="354489664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5">
            <a:extLst>
              <a:ext uri="{FF2B5EF4-FFF2-40B4-BE49-F238E27FC236}">
                <a16:creationId xmlns:a16="http://schemas.microsoft.com/office/drawing/2014/main" xmlns="" id="{DCF0350A-9F90-3C4C-B112-5D9CFB21C903}"/>
              </a:ext>
            </a:extLst>
          </p:cNvPr>
          <p:cNvGraphicFramePr>
            <a:graphicFrameLocks noGrp="1"/>
          </p:cNvGraphicFramePr>
          <p:nvPr>
            <p:extLst>
              <p:ext uri="{D42A27DB-BD31-4B8C-83A1-F6EECF244321}">
                <p14:modId xmlns:p14="http://schemas.microsoft.com/office/powerpoint/2010/main" xmlns="" val="856556298"/>
              </p:ext>
            </p:extLst>
          </p:nvPr>
        </p:nvGraphicFramePr>
        <p:xfrm>
          <a:off x="636103" y="1397000"/>
          <a:ext cx="7991060" cy="4765040"/>
        </p:xfrm>
        <a:graphic>
          <a:graphicData uri="http://schemas.openxmlformats.org/drawingml/2006/table">
            <a:tbl>
              <a:tblPr>
                <a:tableStyleId>{5C22544A-7EE6-4342-B048-85BDC9FD1C3A}</a:tableStyleId>
              </a:tblPr>
              <a:tblGrid>
                <a:gridCol w="3995530">
                  <a:extLst>
                    <a:ext uri="{9D8B030D-6E8A-4147-A177-3AD203B41FA5}">
                      <a16:colId xmlns:a16="http://schemas.microsoft.com/office/drawing/2014/main" xmlns="" val="3036599810"/>
                    </a:ext>
                  </a:extLst>
                </a:gridCol>
                <a:gridCol w="3995530">
                  <a:extLst>
                    <a:ext uri="{9D8B030D-6E8A-4147-A177-3AD203B41FA5}">
                      <a16:colId xmlns:a16="http://schemas.microsoft.com/office/drawing/2014/main" xmlns="" val="3731173164"/>
                    </a:ext>
                  </a:extLst>
                </a:gridCol>
              </a:tblGrid>
              <a:tr h="370840">
                <a:tc>
                  <a:txBody>
                    <a:bodyPr/>
                    <a:lstStyle/>
                    <a:p>
                      <a:pPr algn="ctr"/>
                      <a:r>
                        <a:rPr lang="en-US" b="1" dirty="0">
                          <a:solidFill>
                            <a:schemeClr val="bg1"/>
                          </a:solidFill>
                        </a:rPr>
                        <a:t>Table d’hôte menu</a:t>
                      </a:r>
                    </a:p>
                  </a:txBody>
                  <a:tcPr>
                    <a:solidFill>
                      <a:schemeClr val="tx2">
                        <a:lumMod val="75000"/>
                      </a:schemeClr>
                    </a:solidFill>
                  </a:tcPr>
                </a:tc>
                <a:tc>
                  <a:txBody>
                    <a:bodyPr/>
                    <a:lstStyle/>
                    <a:p>
                      <a:pPr algn="ctr"/>
                      <a:r>
                        <a:rPr lang="en-US" b="1" dirty="0">
                          <a:solidFill>
                            <a:schemeClr val="bg1"/>
                          </a:solidFill>
                        </a:rPr>
                        <a:t>À la carte menu</a:t>
                      </a:r>
                    </a:p>
                  </a:txBody>
                  <a:tcPr>
                    <a:solidFill>
                      <a:schemeClr val="tx2">
                        <a:lumMod val="75000"/>
                      </a:schemeClr>
                    </a:solidFill>
                  </a:tcPr>
                </a:tc>
                <a:extLst>
                  <a:ext uri="{0D108BD9-81ED-4DB2-BD59-A6C34878D82A}">
                    <a16:rowId xmlns:a16="http://schemas.microsoft.com/office/drawing/2014/main" xmlns="" val="3080357626"/>
                  </a:ext>
                </a:extLst>
              </a:tr>
              <a:tr h="370840">
                <a:tc>
                  <a:txBody>
                    <a:bodyPr/>
                    <a:lstStyle/>
                    <a:p>
                      <a:pPr marL="285750" indent="-285750">
                        <a:buFont typeface="Arial" panose="020B0604020202020204" pitchFamily="34" charset="0"/>
                        <a:buChar char="•"/>
                      </a:pPr>
                      <a:r>
                        <a:rPr lang="en-US" dirty="0"/>
                        <a:t>Restricted menu</a:t>
                      </a:r>
                    </a:p>
                    <a:p>
                      <a:pPr marL="285750" indent="-285750">
                        <a:buFont typeface="Arial" panose="020B0604020202020204" pitchFamily="34" charset="0"/>
                        <a:buChar char="•"/>
                      </a:pPr>
                      <a:r>
                        <a:rPr lang="en-US" dirty="0"/>
                        <a:t>Offers small number of courses 3-4</a:t>
                      </a:r>
                    </a:p>
                    <a:p>
                      <a:pPr marL="285750" indent="-285750">
                        <a:buFont typeface="Arial" panose="020B0604020202020204" pitchFamily="34" charset="0"/>
                        <a:buChar char="•"/>
                      </a:pPr>
                      <a:r>
                        <a:rPr lang="en-US" dirty="0"/>
                        <a:t>A limited choice within each course</a:t>
                      </a:r>
                    </a:p>
                    <a:p>
                      <a:pPr marL="285750" indent="-285750">
                        <a:buFont typeface="Arial" panose="020B0604020202020204" pitchFamily="34" charset="0"/>
                        <a:buChar char="•"/>
                      </a:pPr>
                      <a:r>
                        <a:rPr lang="en-US" dirty="0"/>
                        <a:t>Contains popular dishes</a:t>
                      </a:r>
                    </a:p>
                    <a:p>
                      <a:pPr marL="285750" indent="-285750">
                        <a:buFont typeface="Arial" panose="020B0604020202020204" pitchFamily="34" charset="0"/>
                        <a:buChar char="•"/>
                      </a:pPr>
                      <a:r>
                        <a:rPr lang="en-US" dirty="0"/>
                        <a:t>A fixed selling price</a:t>
                      </a:r>
                    </a:p>
                    <a:p>
                      <a:pPr marL="285750" indent="-285750">
                        <a:buFont typeface="Arial" panose="020B0604020202020204" pitchFamily="34" charset="0"/>
                        <a:buChar char="•"/>
                      </a:pPr>
                      <a:r>
                        <a:rPr lang="en-US" dirty="0"/>
                        <a:t>Uses readily available ingredients</a:t>
                      </a:r>
                    </a:p>
                    <a:p>
                      <a:pPr marL="285750" indent="-285750">
                        <a:buFont typeface="Arial" panose="020B0604020202020204" pitchFamily="34" charset="0"/>
                        <a:buChar char="•"/>
                      </a:pPr>
                      <a:r>
                        <a:rPr lang="en-US" dirty="0"/>
                        <a:t>All the dishes ready at the same time</a:t>
                      </a:r>
                    </a:p>
                  </a:txBody>
                  <a:tcPr/>
                </a:tc>
                <a:tc>
                  <a:txBody>
                    <a:bodyPr/>
                    <a:lstStyle/>
                    <a:p>
                      <a:pPr marL="285750" indent="-285750">
                        <a:buFont typeface="Arial" panose="020B0604020202020204" pitchFamily="34" charset="0"/>
                        <a:buChar char="•"/>
                      </a:pPr>
                      <a:r>
                        <a:rPr lang="en-US" dirty="0"/>
                        <a:t>Large menu offering greater choice</a:t>
                      </a:r>
                    </a:p>
                    <a:p>
                      <a:pPr marL="285750" indent="-285750">
                        <a:buFont typeface="Arial" panose="020B0604020202020204" pitchFamily="34" charset="0"/>
                        <a:buChar char="•"/>
                      </a:pPr>
                      <a:r>
                        <a:rPr lang="en-GB" sz="1800" kern="1200" dirty="0">
                          <a:solidFill>
                            <a:schemeClr val="dk1"/>
                          </a:solidFill>
                          <a:effectLst/>
                          <a:latin typeface="+mn-lt"/>
                          <a:ea typeface="+mn-ea"/>
                          <a:cs typeface="+mn-cs"/>
                        </a:rPr>
                        <a:t>Listing under the course headings all the dishes available</a:t>
                      </a:r>
                    </a:p>
                    <a:p>
                      <a:pPr marL="285750" indent="-285750">
                        <a:buFont typeface="Arial" panose="020B0604020202020204" pitchFamily="34" charset="0"/>
                        <a:buChar char="•"/>
                      </a:pPr>
                      <a:r>
                        <a:rPr lang="en-US" dirty="0"/>
                        <a:t>All dishes prepared to order</a:t>
                      </a:r>
                    </a:p>
                    <a:p>
                      <a:pPr marL="285750" indent="-285750">
                        <a:buFont typeface="Arial" panose="020B0604020202020204" pitchFamily="34" charset="0"/>
                        <a:buChar char="•"/>
                      </a:pPr>
                      <a:r>
                        <a:rPr lang="en-US" dirty="0"/>
                        <a:t>Each dish is separately priced</a:t>
                      </a:r>
                    </a:p>
                    <a:p>
                      <a:pPr marL="285750" indent="-285750">
                        <a:buFont typeface="Arial" panose="020B0604020202020204" pitchFamily="34" charset="0"/>
                        <a:buChar char="•"/>
                      </a:pPr>
                      <a:r>
                        <a:rPr lang="en-US" dirty="0"/>
                        <a:t>More expensive than a table d’hôte menu</a:t>
                      </a:r>
                    </a:p>
                    <a:p>
                      <a:pPr marL="285750" indent="-285750">
                        <a:buFont typeface="Arial" panose="020B0604020202020204" pitchFamily="34" charset="0"/>
                        <a:buChar char="•"/>
                      </a:pPr>
                      <a:r>
                        <a:rPr lang="en-US" dirty="0"/>
                        <a:t>Often contains exotic and high cost seasonal foods</a:t>
                      </a:r>
                    </a:p>
                  </a:txBody>
                  <a:tcPr/>
                </a:tc>
                <a:extLst>
                  <a:ext uri="{0D108BD9-81ED-4DB2-BD59-A6C34878D82A}">
                    <a16:rowId xmlns:a16="http://schemas.microsoft.com/office/drawing/2014/main" xmlns="" val="2026010905"/>
                  </a:ext>
                </a:extLst>
              </a:tr>
              <a:tr h="370840">
                <a:tc>
                  <a:txBody>
                    <a:bodyPr/>
                    <a:lstStyle/>
                    <a:p>
                      <a:pPr algn="ctr"/>
                      <a:r>
                        <a:rPr lang="en-US" b="1" dirty="0">
                          <a:solidFill>
                            <a:schemeClr val="bg1"/>
                          </a:solidFill>
                        </a:rPr>
                        <a:t>Used for</a:t>
                      </a:r>
                    </a:p>
                  </a:txBody>
                  <a:tcPr>
                    <a:solidFill>
                      <a:schemeClr val="tx2">
                        <a:lumMod val="75000"/>
                      </a:schemeClr>
                    </a:solidFill>
                  </a:tcPr>
                </a:tc>
                <a:tc>
                  <a:txBody>
                    <a:bodyPr/>
                    <a:lstStyle/>
                    <a:p>
                      <a:pPr algn="ctr"/>
                      <a:r>
                        <a:rPr lang="en-US" b="1" dirty="0">
                          <a:solidFill>
                            <a:schemeClr val="bg1"/>
                          </a:solidFill>
                        </a:rPr>
                        <a:t>Used for</a:t>
                      </a:r>
                    </a:p>
                  </a:txBody>
                  <a:tcPr>
                    <a:solidFill>
                      <a:schemeClr val="tx2">
                        <a:lumMod val="75000"/>
                      </a:schemeClr>
                    </a:solidFill>
                  </a:tcPr>
                </a:tc>
                <a:extLst>
                  <a:ext uri="{0D108BD9-81ED-4DB2-BD59-A6C34878D82A}">
                    <a16:rowId xmlns:a16="http://schemas.microsoft.com/office/drawing/2014/main" xmlns="" val="338088847"/>
                  </a:ext>
                </a:extLst>
              </a:tr>
              <a:tr h="370840">
                <a:tc>
                  <a:txBody>
                    <a:bodyPr/>
                    <a:lstStyle/>
                    <a:p>
                      <a:pPr marL="285750" indent="-285750">
                        <a:buFont typeface="Arial" panose="020B0604020202020204" pitchFamily="34" charset="0"/>
                        <a:buChar char="•"/>
                      </a:pPr>
                      <a:r>
                        <a:rPr lang="en-US" dirty="0"/>
                        <a:t>Breakfast, lunch and dinner</a:t>
                      </a:r>
                    </a:p>
                    <a:p>
                      <a:pPr marL="0" indent="0">
                        <a:buFontTx/>
                        <a:buNone/>
                      </a:pPr>
                      <a:r>
                        <a:rPr lang="en-US" dirty="0"/>
                        <a:t>     with adaptations for </a:t>
                      </a:r>
                    </a:p>
                    <a:p>
                      <a:pPr marL="285750" indent="-285750">
                        <a:buFont typeface="Arial" panose="020B0604020202020204" pitchFamily="34" charset="0"/>
                        <a:buChar char="•"/>
                      </a:pPr>
                      <a:r>
                        <a:rPr lang="en-US" dirty="0"/>
                        <a:t>Buffets</a:t>
                      </a:r>
                    </a:p>
                    <a:p>
                      <a:pPr marL="285750" indent="-285750">
                        <a:buFont typeface="Arial" panose="020B0604020202020204" pitchFamily="34" charset="0"/>
                        <a:buChar char="•"/>
                      </a:pPr>
                      <a:r>
                        <a:rPr lang="en-US" dirty="0"/>
                        <a:t>Banquets</a:t>
                      </a:r>
                    </a:p>
                    <a:p>
                      <a:pPr marL="285750" indent="-285750">
                        <a:buFont typeface="Arial" panose="020B0604020202020204" pitchFamily="34" charset="0"/>
                        <a:buChar char="•"/>
                      </a:pPr>
                      <a:r>
                        <a:rPr lang="en-US" dirty="0"/>
                        <a:t>Cyclical menus</a:t>
                      </a:r>
                    </a:p>
                  </a:txBody>
                  <a:tcPr/>
                </a:tc>
                <a:tc>
                  <a:txBody>
                    <a:bodyPr/>
                    <a:lstStyle/>
                    <a:p>
                      <a:r>
                        <a:rPr lang="en-US" dirty="0"/>
                        <a:t>Breakfast, lunch and dinner</a:t>
                      </a:r>
                    </a:p>
                    <a:p>
                      <a:r>
                        <a:rPr lang="en-US" dirty="0"/>
                        <a:t>Special promotions (Plat du jour)</a:t>
                      </a:r>
                    </a:p>
                  </a:txBody>
                  <a:tcPr/>
                </a:tc>
                <a:extLst>
                  <a:ext uri="{0D108BD9-81ED-4DB2-BD59-A6C34878D82A}">
                    <a16:rowId xmlns:a16="http://schemas.microsoft.com/office/drawing/2014/main" xmlns="" val="96144553"/>
                  </a:ext>
                </a:extLst>
              </a:tr>
            </a:tbl>
          </a:graphicData>
        </a:graphic>
      </p:graphicFrame>
      <p:sp>
        <p:nvSpPr>
          <p:cNvPr id="7" name="TextBox 6">
            <a:extLst>
              <a:ext uri="{FF2B5EF4-FFF2-40B4-BE49-F238E27FC236}">
                <a16:creationId xmlns:a16="http://schemas.microsoft.com/office/drawing/2014/main" xmlns="" id="{057BB48C-93AB-F94E-8F76-D3DF16AC2ACA}"/>
              </a:ext>
            </a:extLst>
          </p:cNvPr>
          <p:cNvSpPr txBox="1"/>
          <p:nvPr/>
        </p:nvSpPr>
        <p:spPr>
          <a:xfrm>
            <a:off x="662610" y="326628"/>
            <a:ext cx="7818780" cy="584775"/>
          </a:xfrm>
          <a:prstGeom prst="rect">
            <a:avLst/>
          </a:prstGeom>
          <a:noFill/>
        </p:spPr>
        <p:txBody>
          <a:bodyPr wrap="square" rtlCol="0">
            <a:spAutoFit/>
          </a:bodyPr>
          <a:lstStyle/>
          <a:p>
            <a:pPr algn="ctr"/>
            <a:r>
              <a:rPr lang="en-US" sz="3200" b="1" dirty="0"/>
              <a:t>The two basic menu types</a:t>
            </a:r>
          </a:p>
        </p:txBody>
      </p:sp>
    </p:spTree>
    <p:extLst>
      <p:ext uri="{BB962C8B-B14F-4D97-AF65-F5344CB8AC3E}">
        <p14:creationId xmlns:p14="http://schemas.microsoft.com/office/powerpoint/2010/main" xmlns="" val="316600705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D60FFBD-BEEA-FF4D-A45D-27917BB8DA33}"/>
              </a:ext>
            </a:extLst>
          </p:cNvPr>
          <p:cNvSpPr>
            <a:spLocks noGrp="1"/>
          </p:cNvSpPr>
          <p:nvPr>
            <p:ph type="title"/>
          </p:nvPr>
        </p:nvSpPr>
        <p:spPr/>
        <p:txBody>
          <a:bodyPr>
            <a:normAutofit/>
          </a:bodyPr>
          <a:lstStyle/>
          <a:p>
            <a:r>
              <a:rPr lang="en-US" sz="3200" b="1" dirty="0"/>
              <a:t>Activity</a:t>
            </a:r>
          </a:p>
        </p:txBody>
      </p:sp>
      <p:sp>
        <p:nvSpPr>
          <p:cNvPr id="3" name="Content Placeholder 2">
            <a:extLst>
              <a:ext uri="{FF2B5EF4-FFF2-40B4-BE49-F238E27FC236}">
                <a16:creationId xmlns:a16="http://schemas.microsoft.com/office/drawing/2014/main" xmlns="" id="{2A7D00AF-1EA3-3346-8DFF-FA8C28D5351F}"/>
              </a:ext>
            </a:extLst>
          </p:cNvPr>
          <p:cNvSpPr>
            <a:spLocks noGrp="1"/>
          </p:cNvSpPr>
          <p:nvPr>
            <p:ph idx="1"/>
          </p:nvPr>
        </p:nvSpPr>
        <p:spPr>
          <a:xfrm>
            <a:off x="457200" y="2163072"/>
            <a:ext cx="8229600" cy="4277486"/>
          </a:xfrm>
        </p:spPr>
        <p:txBody>
          <a:bodyPr>
            <a:normAutofit/>
          </a:bodyPr>
          <a:lstStyle/>
          <a:p>
            <a:pPr algn="ctr"/>
            <a:r>
              <a:rPr lang="en-GB" sz="2800" dirty="0"/>
              <a:t>Design a simple table d’hôte menu suitable for a three-star hotel restaurant. </a:t>
            </a:r>
          </a:p>
          <a:p>
            <a:pPr algn="ctr">
              <a:buFont typeface="Arial" panose="020B0604020202020204" pitchFamily="34" charset="0"/>
              <a:buChar char="•"/>
            </a:pPr>
            <a:endParaRPr lang="en-GB" sz="2800" dirty="0"/>
          </a:p>
          <a:p>
            <a:pPr algn="ctr">
              <a:buFont typeface="Arial" panose="020B0604020202020204" pitchFamily="34" charset="0"/>
              <a:buChar char="•"/>
            </a:pPr>
            <a:r>
              <a:rPr lang="en-GB" sz="2800" dirty="0"/>
              <a:t>The menu should offer three courses and up to three choices per course. </a:t>
            </a:r>
          </a:p>
          <a:p>
            <a:pPr algn="ctr"/>
            <a:endParaRPr lang="en-GB" sz="2800" dirty="0"/>
          </a:p>
          <a:p>
            <a:pPr algn="ctr"/>
            <a:r>
              <a:rPr lang="en-GB" sz="2800" dirty="0"/>
              <a:t>This will be a fixed price menu you need to ensure that all dishes will provide the desired contribution margin.</a:t>
            </a:r>
          </a:p>
          <a:p>
            <a:endParaRPr lang="en-US" dirty="0"/>
          </a:p>
        </p:txBody>
      </p:sp>
      <mc:AlternateContent xmlns:mc="http://schemas.openxmlformats.org/markup-compatibility/2006">
        <mc:Choice xmlns:am3d="http://schemas.microsoft.com/office/drawing/2017/model3d" xmlns="" Requires="am3d">
          <p:graphicFrame>
            <p:nvGraphicFramePr>
              <p:cNvPr id="4" name="3D Model 3" descr="Gears">
                <a:extLst>
                  <a:ext uri="{FF2B5EF4-FFF2-40B4-BE49-F238E27FC236}">
                    <a16:creationId xmlns:a16="http://schemas.microsoft.com/office/drawing/2014/main" id="{EBD565EF-6344-EF4C-A737-B8986E7F49EC}"/>
                  </a:ext>
                </a:extLst>
              </p:cNvPr>
              <p:cNvGraphicFramePr>
                <a:graphicFrameLocks noChangeAspect="1"/>
              </p:cNvGraphicFramePr>
              <p:nvPr>
                <p:extLst>
                  <p:ext uri="{D42A27DB-BD31-4B8C-83A1-F6EECF244321}">
                    <p14:modId xmlns:p14="http://schemas.microsoft.com/office/powerpoint/2010/main" val="1032574355"/>
                  </p:ext>
                </p:extLst>
              </p:nvPr>
            </p:nvGraphicFramePr>
            <p:xfrm>
              <a:off x="0" y="25711"/>
              <a:ext cx="2445025" cy="1888433"/>
            </p:xfrm>
            <a:graphic>
              <a:graphicData uri="http://schemas.microsoft.com/office/drawing/2017/model3d">
                <am3d:model3d r:embed="rId2">
                  <am3d:spPr>
                    <a:xfrm>
                      <a:off x="0" y="0"/>
                      <a:ext cx="2445025" cy="1888433"/>
                    </a:xfrm>
                    <a:prstGeom prst="rect">
                      <a:avLst/>
                    </a:prstGeom>
                  </am3d:spPr>
                  <am3d:camera>
                    <am3d:pos x="0" y="0" z="60106359"/>
                    <am3d:up dx="0" dy="36000000" dz="0"/>
                    <am3d:lookAt x="0" y="0" z="0"/>
                    <am3d:perspective fov="2700000"/>
                  </am3d:camera>
                  <am3d:trans>
                    <am3d:meterPerModelUnit n="1907604" d="1000000"/>
                    <am3d:preTrans dx="718081" dy="-13902428" dz="156387"/>
                    <am3d:scale>
                      <am3d:sx n="1000000" d="1000000"/>
                      <am3d:sy n="1000000" d="1000000"/>
                      <am3d:sz n="1000000" d="1000000"/>
                    </am3d:scale>
                    <am3d:rot/>
                    <am3d:postTrans dx="0" dy="0" dz="0"/>
                  </am3d:trans>
                  <am3d:raster rName="Office3DRenderer" rVer="16.0.8326">
                    <am3d:blip r:embed="rId3"/>
                  </am3d:raster>
                  <am3d:objViewport viewportSz="3188577"/>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4" name="3D Model 3" descr="Gears">
                <a:extLst>
                  <a:ext uri="{FF2B5EF4-FFF2-40B4-BE49-F238E27FC236}">
                    <a16:creationId xmlns:a16="http://schemas.microsoft.com/office/drawing/2014/main" xmlns="" id="{EBD565EF-6344-EF4C-A737-B8986E7F49EC}"/>
                  </a:ext>
                </a:extLst>
              </p:cNvPr>
              <p:cNvPicPr>
                <a:picLocks noGrp="1" noRot="1" noChangeAspect="1" noMove="1" noResize="1" noEditPoints="1" noAdjustHandles="1" noChangeArrowheads="1" noChangeShapeType="1" noCrop="1"/>
              </p:cNvPicPr>
              <p:nvPr/>
            </p:nvPicPr>
            <p:blipFill>
              <a:blip r:embed="rId3"/>
              <a:stretch>
                <a:fillRect/>
              </a:stretch>
            </p:blipFill>
            <p:spPr>
              <a:xfrm>
                <a:off x="0" y="25711"/>
                <a:ext cx="2445025" cy="1888433"/>
              </a:xfrm>
              <a:prstGeom prst="rect">
                <a:avLst/>
              </a:prstGeom>
            </p:spPr>
          </p:pic>
        </mc:Fallback>
      </mc:AlternateContent>
    </p:spTree>
    <p:extLst>
      <p:ext uri="{BB962C8B-B14F-4D97-AF65-F5344CB8AC3E}">
        <p14:creationId xmlns:p14="http://schemas.microsoft.com/office/powerpoint/2010/main" xmlns="" val="427270580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125FBC1-59CE-1549-80F5-7586E96FFE56}"/>
              </a:ext>
            </a:extLst>
          </p:cNvPr>
          <p:cNvSpPr>
            <a:spLocks noGrp="1"/>
          </p:cNvSpPr>
          <p:nvPr>
            <p:ph type="title"/>
          </p:nvPr>
        </p:nvSpPr>
        <p:spPr>
          <a:xfrm>
            <a:off x="457200" y="274638"/>
            <a:ext cx="8229600" cy="653014"/>
          </a:xfrm>
        </p:spPr>
        <p:txBody>
          <a:bodyPr>
            <a:normAutofit/>
          </a:bodyPr>
          <a:lstStyle/>
          <a:p>
            <a:r>
              <a:rPr lang="en-US" sz="3200" dirty="0"/>
              <a:t>Traditional Menu Sequence</a:t>
            </a:r>
          </a:p>
        </p:txBody>
      </p:sp>
      <p:graphicFrame>
        <p:nvGraphicFramePr>
          <p:cNvPr id="4" name="Table 4">
            <a:extLst>
              <a:ext uri="{FF2B5EF4-FFF2-40B4-BE49-F238E27FC236}">
                <a16:creationId xmlns:a16="http://schemas.microsoft.com/office/drawing/2014/main" xmlns="" id="{29CBFC0B-AF3F-9841-8E14-16F2720BE57E}"/>
              </a:ext>
            </a:extLst>
          </p:cNvPr>
          <p:cNvGraphicFramePr>
            <a:graphicFrameLocks noGrp="1"/>
          </p:cNvGraphicFramePr>
          <p:nvPr>
            <p:extLst>
              <p:ext uri="{D42A27DB-BD31-4B8C-83A1-F6EECF244321}">
                <p14:modId xmlns:p14="http://schemas.microsoft.com/office/powerpoint/2010/main" xmlns="" val="1697266070"/>
              </p:ext>
            </p:extLst>
          </p:nvPr>
        </p:nvGraphicFramePr>
        <p:xfrm>
          <a:off x="457197" y="1018540"/>
          <a:ext cx="8229598" cy="5455920"/>
        </p:xfrm>
        <a:graphic>
          <a:graphicData uri="http://schemas.openxmlformats.org/drawingml/2006/table">
            <a:tbl>
              <a:tblPr>
                <a:tableStyleId>{5C22544A-7EE6-4342-B048-85BDC9FD1C3A}</a:tableStyleId>
              </a:tblPr>
              <a:tblGrid>
                <a:gridCol w="2020960">
                  <a:extLst>
                    <a:ext uri="{9D8B030D-6E8A-4147-A177-3AD203B41FA5}">
                      <a16:colId xmlns:a16="http://schemas.microsoft.com/office/drawing/2014/main" xmlns="" val="2574587093"/>
                    </a:ext>
                  </a:extLst>
                </a:gridCol>
                <a:gridCol w="6208638">
                  <a:extLst>
                    <a:ext uri="{9D8B030D-6E8A-4147-A177-3AD203B41FA5}">
                      <a16:colId xmlns:a16="http://schemas.microsoft.com/office/drawing/2014/main" xmlns="" val="4124033679"/>
                    </a:ext>
                  </a:extLst>
                </a:gridCol>
              </a:tblGrid>
              <a:tr h="370840">
                <a:tc>
                  <a:txBody>
                    <a:bodyPr/>
                    <a:lstStyle/>
                    <a:p>
                      <a:r>
                        <a:rPr lang="en-US" dirty="0"/>
                        <a:t>1. Hors-d oeuvre</a:t>
                      </a:r>
                    </a:p>
                  </a:txBody>
                  <a:tcPr/>
                </a:tc>
                <a:tc>
                  <a:txBody>
                    <a:bodyPr/>
                    <a:lstStyle/>
                    <a:p>
                      <a:r>
                        <a:rPr lang="en-GB" sz="1600" b="0" i="0" kern="1200" dirty="0">
                          <a:solidFill>
                            <a:schemeClr val="dk1"/>
                          </a:solidFill>
                          <a:effectLst/>
                          <a:latin typeface="+mn-lt"/>
                          <a:ea typeface="+mn-ea"/>
                          <a:cs typeface="+mn-cs"/>
                        </a:rPr>
                        <a:t>A small amount of each variety being placed on the plate to make up a portion</a:t>
                      </a:r>
                      <a:r>
                        <a:rPr lang="en-GB" sz="1800" b="0" i="0" kern="1200" dirty="0">
                          <a:solidFill>
                            <a:schemeClr val="dk1"/>
                          </a:solidFill>
                          <a:effectLst/>
                          <a:latin typeface="+mn-lt"/>
                          <a:ea typeface="+mn-ea"/>
                          <a:cs typeface="+mn-cs"/>
                        </a:rPr>
                        <a:t>.</a:t>
                      </a:r>
                      <a:endParaRPr lang="en-US" dirty="0"/>
                    </a:p>
                    <a:p>
                      <a:r>
                        <a:rPr lang="en-US" sz="1600" i="1" dirty="0"/>
                        <a:t>Examples include: Fruit cocktails, shellfish, smoked salmon</a:t>
                      </a:r>
                    </a:p>
                  </a:txBody>
                  <a:tcPr/>
                </a:tc>
                <a:extLst>
                  <a:ext uri="{0D108BD9-81ED-4DB2-BD59-A6C34878D82A}">
                    <a16:rowId xmlns:a16="http://schemas.microsoft.com/office/drawing/2014/main" xmlns="" val="3796513962"/>
                  </a:ext>
                </a:extLst>
              </a:tr>
              <a:tr h="370840">
                <a:tc>
                  <a:txBody>
                    <a:bodyPr/>
                    <a:lstStyle/>
                    <a:p>
                      <a:r>
                        <a:rPr lang="en-US" dirty="0"/>
                        <a:t>2. Soups</a:t>
                      </a:r>
                    </a:p>
                  </a:txBody>
                  <a:tcPr/>
                </a:tc>
                <a:tc>
                  <a:txBody>
                    <a:bodyPr/>
                    <a:lstStyle/>
                    <a:p>
                      <a:r>
                        <a:rPr lang="en-US" sz="1600" dirty="0"/>
                        <a:t>Soups like clear soup(consommé) and the other a thick soup (crème, velouté, puree) are served during this course. Although it must be noted that the clear soup is always placed first on the menu</a:t>
                      </a:r>
                    </a:p>
                  </a:txBody>
                  <a:tcPr/>
                </a:tc>
                <a:extLst>
                  <a:ext uri="{0D108BD9-81ED-4DB2-BD59-A6C34878D82A}">
                    <a16:rowId xmlns:a16="http://schemas.microsoft.com/office/drawing/2014/main" xmlns="" val="2334290564"/>
                  </a:ext>
                </a:extLst>
              </a:tr>
              <a:tr h="370840">
                <a:tc>
                  <a:txBody>
                    <a:bodyPr/>
                    <a:lstStyle/>
                    <a:p>
                      <a:r>
                        <a:rPr lang="en-US" dirty="0"/>
                        <a:t>3. Farinaceous</a:t>
                      </a:r>
                    </a:p>
                  </a:txBody>
                  <a:tcPr/>
                </a:tc>
                <a:tc>
                  <a:txBody>
                    <a:bodyPr/>
                    <a:lstStyle/>
                    <a:p>
                      <a:r>
                        <a:rPr lang="en-US" sz="1600" dirty="0"/>
                        <a:t>This includes different kinds of rice and pasta. Pasta dishes are spaghetti, lasagne and gnocchi. There are more than 200 varieties of pasta. The ingredients, size, shape and colour determine the type of pasta.</a:t>
                      </a:r>
                    </a:p>
                  </a:txBody>
                  <a:tcPr/>
                </a:tc>
                <a:extLst>
                  <a:ext uri="{0D108BD9-81ED-4DB2-BD59-A6C34878D82A}">
                    <a16:rowId xmlns:a16="http://schemas.microsoft.com/office/drawing/2014/main" xmlns="" val="1489620687"/>
                  </a:ext>
                </a:extLst>
              </a:tr>
              <a:tr h="370840">
                <a:tc>
                  <a:txBody>
                    <a:bodyPr/>
                    <a:lstStyle/>
                    <a:p>
                      <a:r>
                        <a:rPr lang="en-US" dirty="0"/>
                        <a:t>4. Eggs</a:t>
                      </a:r>
                    </a:p>
                  </a:txBody>
                  <a:tcPr/>
                </a:tc>
                <a:tc>
                  <a:txBody>
                    <a:bodyPr/>
                    <a:lstStyle/>
                    <a:p>
                      <a:r>
                        <a:rPr lang="en-US" sz="1600" dirty="0"/>
                        <a:t>There are many styles of cooking and preparation of eggs such as boiled, en-cocotte, poached or scrambled. </a:t>
                      </a:r>
                    </a:p>
                  </a:txBody>
                  <a:tcPr/>
                </a:tc>
                <a:extLst>
                  <a:ext uri="{0D108BD9-81ED-4DB2-BD59-A6C34878D82A}">
                    <a16:rowId xmlns:a16="http://schemas.microsoft.com/office/drawing/2014/main" xmlns="" val="3514193475"/>
                  </a:ext>
                </a:extLst>
              </a:tr>
              <a:tr h="370840">
                <a:tc>
                  <a:txBody>
                    <a:bodyPr/>
                    <a:lstStyle/>
                    <a:p>
                      <a:r>
                        <a:rPr lang="en-US" dirty="0"/>
                        <a:t>5. Fish</a:t>
                      </a:r>
                    </a:p>
                  </a:txBody>
                  <a:tcPr/>
                </a:tc>
                <a:tc>
                  <a:txBody>
                    <a:bodyPr/>
                    <a:lstStyle/>
                    <a:p>
                      <a:r>
                        <a:rPr lang="en-US" sz="1600" dirty="0"/>
                        <a:t>Fish, being soft-fibred, prepares the palate for the heavier meats that follow. Ideal fish for dinner menu compilation are: Sole, Salmon, Halibut, Escallops, etc. Rarely seen on a menu for the evening meal are Cod, Bass, Haddock, Brill, Hake, and Plaice</a:t>
                      </a:r>
                    </a:p>
                  </a:txBody>
                  <a:tcPr/>
                </a:tc>
                <a:extLst>
                  <a:ext uri="{0D108BD9-81ED-4DB2-BD59-A6C34878D82A}">
                    <a16:rowId xmlns:a16="http://schemas.microsoft.com/office/drawing/2014/main" xmlns="" val="1433587358"/>
                  </a:ext>
                </a:extLst>
              </a:tr>
              <a:tr h="370840">
                <a:tc>
                  <a:txBody>
                    <a:bodyPr/>
                    <a:lstStyle/>
                    <a:p>
                      <a:r>
                        <a:rPr lang="en-US" dirty="0"/>
                        <a:t>6. Entrées</a:t>
                      </a:r>
                    </a:p>
                  </a:txBody>
                  <a:tcPr/>
                </a:tc>
                <a:tc>
                  <a:txBody>
                    <a:bodyPr/>
                    <a:lstStyle/>
                    <a:p>
                      <a:r>
                        <a:rPr lang="en-US" sz="1600" dirty="0"/>
                        <a:t>The first of the meat courses, Entrées is generally small, well-garnished dishes which come from the kitchen ready for service. They are always accompanied by very rich gravy or sauce when relive follow entrée then potatoes and vegetables are not served with the latter; if, however, a reliever does not follow the entrée they would be served with the dish.</a:t>
                      </a:r>
                    </a:p>
                  </a:txBody>
                  <a:tcPr/>
                </a:tc>
                <a:extLst>
                  <a:ext uri="{0D108BD9-81ED-4DB2-BD59-A6C34878D82A}">
                    <a16:rowId xmlns:a16="http://schemas.microsoft.com/office/drawing/2014/main" xmlns="" val="709434644"/>
                  </a:ext>
                </a:extLst>
              </a:tr>
            </a:tbl>
          </a:graphicData>
        </a:graphic>
      </p:graphicFrame>
    </p:spTree>
    <p:extLst>
      <p:ext uri="{BB962C8B-B14F-4D97-AF65-F5344CB8AC3E}">
        <p14:creationId xmlns:p14="http://schemas.microsoft.com/office/powerpoint/2010/main" xmlns="" val="197369703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xmlns="" id="{E155216A-82DB-6645-9122-DE457D3F9864}"/>
              </a:ext>
            </a:extLst>
          </p:cNvPr>
          <p:cNvGraphicFramePr>
            <a:graphicFrameLocks noGrp="1"/>
          </p:cNvGraphicFramePr>
          <p:nvPr>
            <p:extLst>
              <p:ext uri="{D42A27DB-BD31-4B8C-83A1-F6EECF244321}">
                <p14:modId xmlns:p14="http://schemas.microsoft.com/office/powerpoint/2010/main" xmlns="" val="1131332401"/>
              </p:ext>
            </p:extLst>
          </p:nvPr>
        </p:nvGraphicFramePr>
        <p:xfrm>
          <a:off x="457201" y="221974"/>
          <a:ext cx="8229598" cy="6085840"/>
        </p:xfrm>
        <a:graphic>
          <a:graphicData uri="http://schemas.openxmlformats.org/drawingml/2006/table">
            <a:tbl>
              <a:tblPr>
                <a:tableStyleId>{5C22544A-7EE6-4342-B048-85BDC9FD1C3A}</a:tableStyleId>
              </a:tblPr>
              <a:tblGrid>
                <a:gridCol w="2020960">
                  <a:extLst>
                    <a:ext uri="{9D8B030D-6E8A-4147-A177-3AD203B41FA5}">
                      <a16:colId xmlns:a16="http://schemas.microsoft.com/office/drawing/2014/main" xmlns="" val="1716078362"/>
                    </a:ext>
                  </a:extLst>
                </a:gridCol>
                <a:gridCol w="6208638">
                  <a:extLst>
                    <a:ext uri="{9D8B030D-6E8A-4147-A177-3AD203B41FA5}">
                      <a16:colId xmlns:a16="http://schemas.microsoft.com/office/drawing/2014/main" xmlns="" val="2921502214"/>
                    </a:ext>
                  </a:extLst>
                </a:gridCol>
              </a:tblGrid>
              <a:tr h="370840">
                <a:tc>
                  <a:txBody>
                    <a:bodyPr/>
                    <a:lstStyle/>
                    <a:p>
                      <a:r>
                        <a:rPr lang="en-US" dirty="0"/>
                        <a:t>7. Sorbet</a:t>
                      </a:r>
                    </a:p>
                  </a:txBody>
                  <a:tcPr/>
                </a:tc>
                <a:tc>
                  <a:txBody>
                    <a:bodyPr/>
                    <a:lstStyle/>
                    <a:p>
                      <a:r>
                        <a:rPr lang="en-US" sz="1600" dirty="0"/>
                        <a:t>The sorbet counteracts the previous dishes and rejuvenates the appetite for those that are to follow. It is water and crushed ice slush flavoured as a rule with champagne and served in a glass.</a:t>
                      </a:r>
                    </a:p>
                  </a:txBody>
                  <a:tcPr/>
                </a:tc>
                <a:extLst>
                  <a:ext uri="{0D108BD9-81ED-4DB2-BD59-A6C34878D82A}">
                    <a16:rowId xmlns:a16="http://schemas.microsoft.com/office/drawing/2014/main" xmlns="" val="861296393"/>
                  </a:ext>
                </a:extLst>
              </a:tr>
              <a:tr h="370840">
                <a:tc>
                  <a:txBody>
                    <a:bodyPr/>
                    <a:lstStyle/>
                    <a:p>
                      <a:r>
                        <a:rPr lang="en-US" dirty="0"/>
                        <a:t>7. Roasts</a:t>
                      </a:r>
                    </a:p>
                  </a:txBody>
                  <a:tcPr/>
                </a:tc>
                <a:tc>
                  <a:txBody>
                    <a:bodyPr/>
                    <a:lstStyle/>
                    <a:p>
                      <a:r>
                        <a:rPr lang="en-US" sz="1600" dirty="0"/>
                        <a:t>The main meat course on the menu, larger than entrees and take the form of butcher’s joints which must be carved. These joints are normally roasted. A sauce or a roast gravy with potatoes and green vegetables are always served with this course.</a:t>
                      </a:r>
                    </a:p>
                  </a:txBody>
                  <a:tcPr/>
                </a:tc>
                <a:extLst>
                  <a:ext uri="{0D108BD9-81ED-4DB2-BD59-A6C34878D82A}">
                    <a16:rowId xmlns:a16="http://schemas.microsoft.com/office/drawing/2014/main" xmlns="" val="1926526607"/>
                  </a:ext>
                </a:extLst>
              </a:tr>
              <a:tr h="370840">
                <a:tc>
                  <a:txBody>
                    <a:bodyPr/>
                    <a:lstStyle/>
                    <a:p>
                      <a:r>
                        <a:rPr lang="en-US" dirty="0"/>
                        <a:t>8. Grills</a:t>
                      </a:r>
                    </a:p>
                  </a:txBody>
                  <a:tcPr/>
                </a:tc>
                <a:tc>
                  <a:txBody>
                    <a:bodyPr/>
                    <a:lstStyle/>
                    <a:p>
                      <a:r>
                        <a:rPr lang="en-US" sz="1600" dirty="0"/>
                        <a:t>Grills always contain roast of game or poultry: – chicken, turkey, duck, pheasant, quail. Each dish is accompanied by its own sauce and gravy, with a green salad served separately on a crescent shaped dish. </a:t>
                      </a:r>
                      <a:r>
                        <a:rPr lang="en-US" sz="1600" i="1" dirty="0"/>
                        <a:t>Beef fillet, lamb chops, pork chops are examples</a:t>
                      </a:r>
                    </a:p>
                  </a:txBody>
                  <a:tcPr/>
                </a:tc>
                <a:extLst>
                  <a:ext uri="{0D108BD9-81ED-4DB2-BD59-A6C34878D82A}">
                    <a16:rowId xmlns:a16="http://schemas.microsoft.com/office/drawing/2014/main" xmlns="" val="2067321910"/>
                  </a:ext>
                </a:extLst>
              </a:tr>
              <a:tr h="370840">
                <a:tc>
                  <a:txBody>
                    <a:bodyPr/>
                    <a:lstStyle/>
                    <a:p>
                      <a:r>
                        <a:rPr lang="en-US" dirty="0"/>
                        <a:t>9. Cold buffet</a:t>
                      </a:r>
                    </a:p>
                  </a:txBody>
                  <a:tcPr/>
                </a:tc>
                <a:tc>
                  <a:txBody>
                    <a:bodyPr/>
                    <a:lstStyle/>
                    <a:p>
                      <a:r>
                        <a:rPr lang="en-US" sz="1600" dirty="0"/>
                        <a:t>Fish, meat, pâtés, mousses</a:t>
                      </a:r>
                    </a:p>
                  </a:txBody>
                  <a:tcPr/>
                </a:tc>
                <a:extLst>
                  <a:ext uri="{0D108BD9-81ED-4DB2-BD59-A6C34878D82A}">
                    <a16:rowId xmlns:a16="http://schemas.microsoft.com/office/drawing/2014/main" xmlns="" val="21333221"/>
                  </a:ext>
                </a:extLst>
              </a:tr>
              <a:tr h="370840">
                <a:tc>
                  <a:txBody>
                    <a:bodyPr/>
                    <a:lstStyle/>
                    <a:p>
                      <a:r>
                        <a:rPr lang="en-US" dirty="0"/>
                        <a:t>10. Vegetables</a:t>
                      </a:r>
                    </a:p>
                  </a:txBody>
                  <a:tcPr/>
                </a:tc>
                <a:tc>
                  <a:txBody>
                    <a:bodyPr/>
                    <a:lstStyle/>
                    <a:p>
                      <a:r>
                        <a:rPr lang="en-US" sz="1600" dirty="0"/>
                        <a:t>Vegetable dishes served only with their accompanying sauce. These are vegetable dishes that can be served separately as an individual course or may be included along – with the entrée, roast or grill courses.</a:t>
                      </a:r>
                    </a:p>
                  </a:txBody>
                  <a:tcPr/>
                </a:tc>
                <a:extLst>
                  <a:ext uri="{0D108BD9-81ED-4DB2-BD59-A6C34878D82A}">
                    <a16:rowId xmlns:a16="http://schemas.microsoft.com/office/drawing/2014/main" xmlns="" val="1110450036"/>
                  </a:ext>
                </a:extLst>
              </a:tr>
              <a:tr h="370840">
                <a:tc>
                  <a:txBody>
                    <a:bodyPr/>
                    <a:lstStyle/>
                    <a:p>
                      <a:r>
                        <a:rPr lang="en-US" dirty="0"/>
                        <a:t>11. Savouries</a:t>
                      </a:r>
                    </a:p>
                  </a:txBody>
                  <a:tcPr/>
                </a:tc>
                <a:tc>
                  <a:txBody>
                    <a:bodyPr/>
                    <a:lstStyle/>
                    <a:p>
                      <a:r>
                        <a:rPr lang="en-US" sz="1600" dirty="0"/>
                        <a:t>A dish of pungent taste, such as anchovies on toast or pickled fruit. They are served hot on toast or as savoury soufflé. </a:t>
                      </a:r>
                      <a:r>
                        <a:rPr lang="en-US" sz="1600" i="1" dirty="0"/>
                        <a:t>Welsh rarebit, Scotch woodcock, Canape Diane are some of the examples</a:t>
                      </a:r>
                    </a:p>
                  </a:txBody>
                  <a:tcPr/>
                </a:tc>
                <a:extLst>
                  <a:ext uri="{0D108BD9-81ED-4DB2-BD59-A6C34878D82A}">
                    <a16:rowId xmlns:a16="http://schemas.microsoft.com/office/drawing/2014/main" xmlns="" val="2711336866"/>
                  </a:ext>
                </a:extLst>
              </a:tr>
              <a:tr h="370840">
                <a:tc>
                  <a:txBody>
                    <a:bodyPr/>
                    <a:lstStyle/>
                    <a:p>
                      <a:r>
                        <a:rPr lang="en-US" dirty="0"/>
                        <a:t>12. Sweets</a:t>
                      </a:r>
                    </a:p>
                  </a:txBody>
                  <a:tcPr/>
                </a:tc>
                <a:tc>
                  <a:txBody>
                    <a:bodyPr/>
                    <a:lstStyle/>
                    <a:p>
                      <a:r>
                        <a:rPr lang="en-US" sz="1600" dirty="0"/>
                        <a:t>Hot or cold puddings, flans, Pastries, Ices etc.</a:t>
                      </a:r>
                    </a:p>
                  </a:txBody>
                  <a:tcPr/>
                </a:tc>
                <a:extLst>
                  <a:ext uri="{0D108BD9-81ED-4DB2-BD59-A6C34878D82A}">
                    <a16:rowId xmlns:a16="http://schemas.microsoft.com/office/drawing/2014/main" xmlns="" val="3308739984"/>
                  </a:ext>
                </a:extLst>
              </a:tr>
              <a:tr h="370840">
                <a:tc>
                  <a:txBody>
                    <a:bodyPr/>
                    <a:lstStyle/>
                    <a:p>
                      <a:r>
                        <a:rPr lang="en-US" dirty="0"/>
                        <a:t>13. Cheese</a:t>
                      </a:r>
                    </a:p>
                  </a:txBody>
                  <a:tcPr/>
                </a:tc>
                <a:tc>
                  <a:txBody>
                    <a:bodyPr/>
                    <a:lstStyle/>
                    <a:p>
                      <a:r>
                        <a:rPr lang="en-US" sz="1600" dirty="0"/>
                        <a:t>Selection with biscuits</a:t>
                      </a:r>
                    </a:p>
                  </a:txBody>
                  <a:tcPr/>
                </a:tc>
                <a:extLst>
                  <a:ext uri="{0D108BD9-81ED-4DB2-BD59-A6C34878D82A}">
                    <a16:rowId xmlns:a16="http://schemas.microsoft.com/office/drawing/2014/main" xmlns="" val="1920915770"/>
                  </a:ext>
                </a:extLst>
              </a:tr>
              <a:tr h="370840">
                <a:tc>
                  <a:txBody>
                    <a:bodyPr/>
                    <a:lstStyle/>
                    <a:p>
                      <a:r>
                        <a:rPr lang="en-US" dirty="0"/>
                        <a:t>14. Dessert</a:t>
                      </a:r>
                    </a:p>
                  </a:txBody>
                  <a:tcPr/>
                </a:tc>
                <a:tc>
                  <a:txBody>
                    <a:bodyPr/>
                    <a:lstStyle/>
                    <a:p>
                      <a:r>
                        <a:rPr lang="en-US" sz="1600" dirty="0"/>
                        <a:t>Fresh fruits of all kinds</a:t>
                      </a:r>
                    </a:p>
                  </a:txBody>
                  <a:tcPr/>
                </a:tc>
                <a:extLst>
                  <a:ext uri="{0D108BD9-81ED-4DB2-BD59-A6C34878D82A}">
                    <a16:rowId xmlns:a16="http://schemas.microsoft.com/office/drawing/2014/main" xmlns="" val="4099855379"/>
                  </a:ext>
                </a:extLst>
              </a:tr>
            </a:tbl>
          </a:graphicData>
        </a:graphic>
      </p:graphicFrame>
    </p:spTree>
    <p:extLst>
      <p:ext uri="{BB962C8B-B14F-4D97-AF65-F5344CB8AC3E}">
        <p14:creationId xmlns:p14="http://schemas.microsoft.com/office/powerpoint/2010/main" xmlns="" val="306545776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0FEF033-6E94-D446-B26A-FDEAC6580C34}"/>
              </a:ext>
            </a:extLst>
          </p:cNvPr>
          <p:cNvSpPr>
            <a:spLocks noGrp="1"/>
          </p:cNvSpPr>
          <p:nvPr>
            <p:ph type="title"/>
          </p:nvPr>
        </p:nvSpPr>
        <p:spPr/>
        <p:txBody>
          <a:bodyPr>
            <a:normAutofit/>
          </a:bodyPr>
          <a:lstStyle/>
          <a:p>
            <a:r>
              <a:rPr lang="en-US" sz="3200" b="1" dirty="0"/>
              <a:t>Other food and beverage menus/lists</a:t>
            </a:r>
          </a:p>
        </p:txBody>
      </p:sp>
      <p:sp>
        <p:nvSpPr>
          <p:cNvPr id="3" name="Content Placeholder 2">
            <a:extLst>
              <a:ext uri="{FF2B5EF4-FFF2-40B4-BE49-F238E27FC236}">
                <a16:creationId xmlns:a16="http://schemas.microsoft.com/office/drawing/2014/main" xmlns="" id="{5F5AEC2E-F1A3-764A-B22E-6D9B8B78B8E2}"/>
              </a:ext>
            </a:extLst>
          </p:cNvPr>
          <p:cNvSpPr>
            <a:spLocks noGrp="1"/>
          </p:cNvSpPr>
          <p:nvPr>
            <p:ph idx="1"/>
          </p:nvPr>
        </p:nvSpPr>
        <p:spPr/>
        <p:txBody>
          <a:bodyPr numCol="2"/>
          <a:lstStyle/>
          <a:p>
            <a:pPr algn="ctr"/>
            <a:r>
              <a:rPr lang="en-US" b="1" dirty="0"/>
              <a:t>Food</a:t>
            </a:r>
          </a:p>
          <a:p>
            <a:pPr algn="ctr">
              <a:buFont typeface="Courier New" panose="02070309020205020404" pitchFamily="49" charset="0"/>
              <a:buChar char="o"/>
            </a:pPr>
            <a:r>
              <a:rPr lang="en-US" sz="2800" dirty="0"/>
              <a:t>breakfast menu</a:t>
            </a:r>
          </a:p>
          <a:p>
            <a:pPr algn="ctr">
              <a:buFont typeface="Courier New" panose="02070309020205020404" pitchFamily="49" charset="0"/>
              <a:buChar char="o"/>
            </a:pPr>
            <a:r>
              <a:rPr lang="en-US" sz="2800" dirty="0"/>
              <a:t>afternoon tea menu</a:t>
            </a:r>
          </a:p>
          <a:p>
            <a:pPr algn="ctr">
              <a:buFont typeface="Courier New" panose="02070309020205020404" pitchFamily="49" charset="0"/>
              <a:buChar char="o"/>
            </a:pPr>
            <a:r>
              <a:rPr lang="en-US" sz="2800" dirty="0"/>
              <a:t>room service menu</a:t>
            </a:r>
          </a:p>
          <a:p>
            <a:pPr algn="ctr">
              <a:buFont typeface="Courier New" panose="02070309020205020404" pitchFamily="49" charset="0"/>
              <a:buChar char="o"/>
            </a:pPr>
            <a:r>
              <a:rPr lang="en-US" sz="2800" dirty="0"/>
              <a:t>lounge service menu</a:t>
            </a:r>
          </a:p>
          <a:p>
            <a:pPr algn="ctr">
              <a:buFont typeface="Courier New" panose="02070309020205020404" pitchFamily="49" charset="0"/>
              <a:buChar char="o"/>
            </a:pPr>
            <a:r>
              <a:rPr lang="en-US" sz="2800" dirty="0"/>
              <a:t>airline tray service and rail service menu</a:t>
            </a:r>
          </a:p>
          <a:p>
            <a:pPr algn="ctr">
              <a:buFont typeface="Courier New" panose="02070309020205020404" pitchFamily="49" charset="0"/>
              <a:buChar char="o"/>
            </a:pPr>
            <a:r>
              <a:rPr lang="en-US" sz="2800" dirty="0"/>
              <a:t>tasting menus.</a:t>
            </a:r>
          </a:p>
          <a:p>
            <a:pPr algn="ctr">
              <a:buFont typeface="Arial" panose="020B0604020202020204" pitchFamily="34" charset="0"/>
              <a:buChar char="•"/>
            </a:pPr>
            <a:r>
              <a:rPr lang="en-US" b="1" dirty="0"/>
              <a:t>Drink</a:t>
            </a:r>
          </a:p>
          <a:p>
            <a:pPr algn="ctr">
              <a:buFont typeface="Courier New" panose="02070309020205020404" pitchFamily="49" charset="0"/>
              <a:buChar char="o"/>
            </a:pPr>
            <a:r>
              <a:rPr lang="en-US" sz="2800" dirty="0"/>
              <a:t>wine lists (full/restricted)</a:t>
            </a:r>
          </a:p>
          <a:p>
            <a:pPr algn="ctr">
              <a:buFont typeface="Courier New" panose="02070309020205020404" pitchFamily="49" charset="0"/>
              <a:buChar char="o"/>
            </a:pPr>
            <a:r>
              <a:rPr lang="en-US" sz="2800" dirty="0"/>
              <a:t>bar list</a:t>
            </a:r>
          </a:p>
          <a:p>
            <a:pPr algn="ctr">
              <a:buFont typeface="Courier New" panose="02070309020205020404" pitchFamily="49" charset="0"/>
              <a:buChar char="o"/>
            </a:pPr>
            <a:r>
              <a:rPr lang="en-US" sz="2800" dirty="0"/>
              <a:t>cocktail list</a:t>
            </a:r>
          </a:p>
          <a:p>
            <a:pPr algn="ctr">
              <a:buFont typeface="Courier New" panose="02070309020205020404" pitchFamily="49" charset="0"/>
              <a:buChar char="o"/>
            </a:pPr>
            <a:r>
              <a:rPr lang="en-US" sz="2800" dirty="0"/>
              <a:t>after-meal/digestifs</a:t>
            </a:r>
          </a:p>
          <a:p>
            <a:pPr algn="ctr">
              <a:buFont typeface="Courier New" panose="02070309020205020404" pitchFamily="49" charset="0"/>
              <a:buChar char="o"/>
            </a:pPr>
            <a:r>
              <a:rPr lang="en-US" sz="2800" dirty="0"/>
              <a:t>room service list</a:t>
            </a:r>
          </a:p>
          <a:p>
            <a:pPr algn="ctr">
              <a:buFont typeface="Courier New" panose="02070309020205020404" pitchFamily="49" charset="0"/>
              <a:buChar char="o"/>
            </a:pPr>
            <a:r>
              <a:rPr lang="en-US" sz="2800" dirty="0"/>
              <a:t>lounge service list.</a:t>
            </a:r>
          </a:p>
          <a:p>
            <a:pPr marL="0" indent="0">
              <a:buNone/>
            </a:pPr>
            <a:endParaRPr lang="en-US" dirty="0"/>
          </a:p>
        </p:txBody>
      </p:sp>
    </p:spTree>
    <p:extLst>
      <p:ext uri="{BB962C8B-B14F-4D97-AF65-F5344CB8AC3E}">
        <p14:creationId xmlns:p14="http://schemas.microsoft.com/office/powerpoint/2010/main" xmlns="" val="10238383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29B3C1B-57BD-4447-81DF-859627E97A51}"/>
              </a:ext>
            </a:extLst>
          </p:cNvPr>
          <p:cNvSpPr>
            <a:spLocks noGrp="1"/>
          </p:cNvSpPr>
          <p:nvPr>
            <p:ph type="title"/>
          </p:nvPr>
        </p:nvSpPr>
        <p:spPr/>
        <p:txBody>
          <a:bodyPr>
            <a:normAutofit/>
          </a:bodyPr>
          <a:lstStyle/>
          <a:p>
            <a:r>
              <a:rPr lang="en-US" b="1" dirty="0"/>
              <a:t>Activity</a:t>
            </a:r>
          </a:p>
        </p:txBody>
      </p:sp>
      <p:sp>
        <p:nvSpPr>
          <p:cNvPr id="3" name="Content Placeholder 2">
            <a:extLst>
              <a:ext uri="{FF2B5EF4-FFF2-40B4-BE49-F238E27FC236}">
                <a16:creationId xmlns:a16="http://schemas.microsoft.com/office/drawing/2014/main" xmlns="" id="{8A9676D0-7E66-5E41-92E4-DE90D2A43BB1}"/>
              </a:ext>
            </a:extLst>
          </p:cNvPr>
          <p:cNvSpPr>
            <a:spLocks noGrp="1"/>
          </p:cNvSpPr>
          <p:nvPr>
            <p:ph idx="1"/>
          </p:nvPr>
        </p:nvSpPr>
        <p:spPr>
          <a:xfrm>
            <a:off x="457200" y="2306327"/>
            <a:ext cx="8229600" cy="3604144"/>
          </a:xfrm>
        </p:spPr>
        <p:txBody>
          <a:bodyPr>
            <a:normAutofit/>
          </a:bodyPr>
          <a:lstStyle/>
          <a:p>
            <a:pPr marL="0" indent="0">
              <a:buNone/>
            </a:pPr>
            <a:r>
              <a:rPr lang="en-US" sz="2800" dirty="0"/>
              <a:t>A full wine list should contain a lot of information to assist the customer in making their choice.</a:t>
            </a:r>
          </a:p>
          <a:p>
            <a:pPr marL="0" indent="0">
              <a:buNone/>
            </a:pPr>
            <a:endParaRPr lang="en-US" sz="2800" dirty="0"/>
          </a:p>
          <a:p>
            <a:pPr marL="0" indent="0">
              <a:buNone/>
            </a:pPr>
            <a:r>
              <a:rPr lang="en-US" sz="2800" dirty="0"/>
              <a:t>Use the internet to research wine lists and explain the different types of information that should be included on a wine list.</a:t>
            </a:r>
          </a:p>
          <a:p>
            <a:pPr marL="0" indent="0">
              <a:buNone/>
            </a:pPr>
            <a:endParaRPr lang="en-US" sz="2800" dirty="0"/>
          </a:p>
        </p:txBody>
      </p:sp>
      <mc:AlternateContent xmlns:mc="http://schemas.openxmlformats.org/markup-compatibility/2006">
        <mc:Choice xmlns:am3d="http://schemas.microsoft.com/office/drawing/2017/model3d" xmlns="" Requires="am3d">
          <p:graphicFrame>
            <p:nvGraphicFramePr>
              <p:cNvPr id="4" name="3D Model 3" descr="Gears">
                <a:extLst>
                  <a:ext uri="{FF2B5EF4-FFF2-40B4-BE49-F238E27FC236}">
                    <a16:creationId xmlns:a16="http://schemas.microsoft.com/office/drawing/2014/main" id="{13C23486-8128-AF47-9C34-AC03215EE731}"/>
                  </a:ext>
                </a:extLst>
              </p:cNvPr>
              <p:cNvGraphicFramePr>
                <a:graphicFrameLocks noChangeAspect="1"/>
              </p:cNvGraphicFramePr>
              <p:nvPr>
                <p:extLst>
                  <p:ext uri="{D42A27DB-BD31-4B8C-83A1-F6EECF244321}">
                    <p14:modId xmlns:p14="http://schemas.microsoft.com/office/powerpoint/2010/main" val="811261326"/>
                  </p:ext>
                </p:extLst>
              </p:nvPr>
            </p:nvGraphicFramePr>
            <p:xfrm>
              <a:off x="0" y="25711"/>
              <a:ext cx="2445025" cy="1888433"/>
            </p:xfrm>
            <a:graphic>
              <a:graphicData uri="http://schemas.microsoft.com/office/drawing/2017/model3d">
                <am3d:model3d r:embed="rId2">
                  <am3d:spPr>
                    <a:xfrm>
                      <a:off x="0" y="0"/>
                      <a:ext cx="2445025" cy="1888433"/>
                    </a:xfrm>
                    <a:prstGeom prst="rect">
                      <a:avLst/>
                    </a:prstGeom>
                  </am3d:spPr>
                  <am3d:camera>
                    <am3d:pos x="0" y="0" z="60106359"/>
                    <am3d:up dx="0" dy="36000000" dz="0"/>
                    <am3d:lookAt x="0" y="0" z="0"/>
                    <am3d:perspective fov="2700000"/>
                  </am3d:camera>
                  <am3d:trans>
                    <am3d:meterPerModelUnit n="1907604" d="1000000"/>
                    <am3d:preTrans dx="718081" dy="-13902428" dz="156387"/>
                    <am3d:scale>
                      <am3d:sx n="1000000" d="1000000"/>
                      <am3d:sy n="1000000" d="1000000"/>
                      <am3d:sz n="1000000" d="1000000"/>
                    </am3d:scale>
                    <am3d:rot/>
                    <am3d:postTrans dx="0" dy="0" dz="0"/>
                  </am3d:trans>
                  <am3d:raster rName="Office3DRenderer" rVer="16.0.8326">
                    <am3d:blip r:embed="rId3"/>
                  </am3d:raster>
                  <am3d:objViewport viewportSz="3188577"/>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4" name="3D Model 3" descr="Gears">
                <a:extLst>
                  <a:ext uri="{FF2B5EF4-FFF2-40B4-BE49-F238E27FC236}">
                    <a16:creationId xmlns:a16="http://schemas.microsoft.com/office/drawing/2014/main" xmlns="" id="{13C23486-8128-AF47-9C34-AC03215EE731}"/>
                  </a:ext>
                </a:extLst>
              </p:cNvPr>
              <p:cNvPicPr>
                <a:picLocks noGrp="1" noRot="1" noChangeAspect="1" noMove="1" noResize="1" noEditPoints="1" noAdjustHandles="1" noChangeArrowheads="1" noChangeShapeType="1" noCrop="1"/>
              </p:cNvPicPr>
              <p:nvPr/>
            </p:nvPicPr>
            <p:blipFill>
              <a:blip r:embed="rId3"/>
              <a:stretch>
                <a:fillRect/>
              </a:stretch>
            </p:blipFill>
            <p:spPr>
              <a:xfrm>
                <a:off x="0" y="25711"/>
                <a:ext cx="2445025" cy="1888433"/>
              </a:xfrm>
              <a:prstGeom prst="rect">
                <a:avLst/>
              </a:prstGeom>
            </p:spPr>
          </p:pic>
        </mc:Fallback>
      </mc:AlternateContent>
    </p:spTree>
    <p:extLst>
      <p:ext uri="{BB962C8B-B14F-4D97-AF65-F5344CB8AC3E}">
        <p14:creationId xmlns:p14="http://schemas.microsoft.com/office/powerpoint/2010/main" xmlns="" val="363398733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5D87415-B6BD-EB4E-81DD-9CE89EBB1470}"/>
              </a:ext>
            </a:extLst>
          </p:cNvPr>
          <p:cNvSpPr>
            <a:spLocks noGrp="1"/>
          </p:cNvSpPr>
          <p:nvPr>
            <p:ph type="title"/>
          </p:nvPr>
        </p:nvSpPr>
        <p:spPr/>
        <p:txBody>
          <a:bodyPr>
            <a:normAutofit/>
          </a:bodyPr>
          <a:lstStyle/>
          <a:p>
            <a:r>
              <a:rPr lang="en-US" sz="3200" b="1" dirty="0"/>
              <a:t>Menu merchandising</a:t>
            </a:r>
          </a:p>
        </p:txBody>
      </p:sp>
      <p:sp>
        <p:nvSpPr>
          <p:cNvPr id="3" name="Content Placeholder 2">
            <a:extLst>
              <a:ext uri="{FF2B5EF4-FFF2-40B4-BE49-F238E27FC236}">
                <a16:creationId xmlns:a16="http://schemas.microsoft.com/office/drawing/2014/main" xmlns="" id="{AF4FAD8B-7787-554C-A131-94873D1998E7}"/>
              </a:ext>
            </a:extLst>
          </p:cNvPr>
          <p:cNvSpPr>
            <a:spLocks noGrp="1"/>
          </p:cNvSpPr>
          <p:nvPr>
            <p:ph idx="1"/>
          </p:nvPr>
        </p:nvSpPr>
        <p:spPr/>
        <p:txBody>
          <a:bodyPr>
            <a:normAutofit fontScale="92500"/>
          </a:bodyPr>
          <a:lstStyle/>
          <a:p>
            <a:r>
              <a:rPr lang="en-US" sz="2800" dirty="0"/>
              <a:t>Efficient merchandising of menus can impact on the demand for food and beverage products and facilitates</a:t>
            </a:r>
          </a:p>
          <a:p>
            <a:pPr marL="0" indent="0">
              <a:buNone/>
            </a:pPr>
            <a:endParaRPr lang="en-US" sz="2800" dirty="0"/>
          </a:p>
          <a:p>
            <a:r>
              <a:rPr lang="en-US" sz="2800" dirty="0"/>
              <a:t>Menu merchandising can influence the selection of certain items, which will impact on sales mix and profit</a:t>
            </a:r>
          </a:p>
          <a:p>
            <a:pPr marL="0" indent="0">
              <a:buNone/>
            </a:pPr>
            <a:endParaRPr lang="en-US" sz="2800" dirty="0"/>
          </a:p>
          <a:p>
            <a:r>
              <a:rPr lang="en-US" sz="2800" dirty="0"/>
              <a:t>Merchandising can be done externally to attract customers into the establishment or internally to influence choice.</a:t>
            </a:r>
          </a:p>
        </p:txBody>
      </p:sp>
    </p:spTree>
    <p:extLst>
      <p:ext uri="{BB962C8B-B14F-4D97-AF65-F5344CB8AC3E}">
        <p14:creationId xmlns:p14="http://schemas.microsoft.com/office/powerpoint/2010/main" xmlns="" val="542030238"/>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F65C4CE-4334-8E4C-AF02-3790F66C00B7}"/>
              </a:ext>
            </a:extLst>
          </p:cNvPr>
          <p:cNvSpPr>
            <a:spLocks noGrp="1"/>
          </p:cNvSpPr>
          <p:nvPr>
            <p:ph type="title"/>
          </p:nvPr>
        </p:nvSpPr>
        <p:spPr>
          <a:xfrm>
            <a:off x="790160" y="250997"/>
            <a:ext cx="7563679" cy="1143000"/>
          </a:xfrm>
        </p:spPr>
        <p:txBody>
          <a:bodyPr>
            <a:normAutofit/>
          </a:bodyPr>
          <a:lstStyle/>
          <a:p>
            <a:r>
              <a:rPr lang="en-US" b="1" dirty="0"/>
              <a:t>Activity</a:t>
            </a:r>
          </a:p>
        </p:txBody>
      </p:sp>
      <p:sp>
        <p:nvSpPr>
          <p:cNvPr id="3" name="Content Placeholder 2">
            <a:extLst>
              <a:ext uri="{FF2B5EF4-FFF2-40B4-BE49-F238E27FC236}">
                <a16:creationId xmlns:a16="http://schemas.microsoft.com/office/drawing/2014/main" xmlns="" id="{ADE0240D-ED49-B449-839F-886C2D748A11}"/>
              </a:ext>
            </a:extLst>
          </p:cNvPr>
          <p:cNvSpPr>
            <a:spLocks noGrp="1"/>
          </p:cNvSpPr>
          <p:nvPr>
            <p:ph idx="1"/>
          </p:nvPr>
        </p:nvSpPr>
        <p:spPr>
          <a:xfrm>
            <a:off x="351183" y="2087269"/>
            <a:ext cx="8229600" cy="4525963"/>
          </a:xfrm>
        </p:spPr>
        <p:txBody>
          <a:bodyPr>
            <a:normAutofit lnSpcReduction="10000"/>
          </a:bodyPr>
          <a:lstStyle/>
          <a:p>
            <a:pPr marL="0" indent="0" algn="ctr">
              <a:buNone/>
            </a:pPr>
            <a:r>
              <a:rPr lang="en-US" sz="3000" dirty="0"/>
              <a:t>The methods of menu merchandising are given below. Describe how they are used providing examples from different food outlets.</a:t>
            </a:r>
          </a:p>
          <a:p>
            <a:pPr marL="0" indent="0" algn="ctr">
              <a:buNone/>
            </a:pPr>
            <a:endParaRPr lang="en-US" sz="3000" dirty="0"/>
          </a:p>
          <a:p>
            <a:pPr algn="ctr"/>
            <a:r>
              <a:rPr lang="en-US" sz="3000" dirty="0"/>
              <a:t>Floor stands</a:t>
            </a:r>
          </a:p>
          <a:p>
            <a:pPr algn="ctr"/>
            <a:r>
              <a:rPr lang="en-US" sz="3000" dirty="0"/>
              <a:t>Posters</a:t>
            </a:r>
          </a:p>
          <a:p>
            <a:pPr algn="ctr"/>
            <a:r>
              <a:rPr lang="en-US" sz="3000" dirty="0"/>
              <a:t>Wall displays</a:t>
            </a:r>
          </a:p>
          <a:p>
            <a:pPr algn="ctr"/>
            <a:r>
              <a:rPr lang="en-US" sz="3000" dirty="0"/>
              <a:t>Tent cards</a:t>
            </a:r>
          </a:p>
          <a:p>
            <a:pPr algn="ctr"/>
            <a:r>
              <a:rPr lang="en-US" sz="3000" dirty="0"/>
              <a:t>Clip-ons</a:t>
            </a:r>
          </a:p>
          <a:p>
            <a:endParaRPr lang="en-US" dirty="0"/>
          </a:p>
        </p:txBody>
      </p:sp>
      <mc:AlternateContent xmlns:mc="http://schemas.openxmlformats.org/markup-compatibility/2006">
        <mc:Choice xmlns:am3d="http://schemas.microsoft.com/office/drawing/2017/model3d" xmlns="" Requires="am3d">
          <p:graphicFrame>
            <p:nvGraphicFramePr>
              <p:cNvPr id="4" name="3D Model 3" descr="Gears">
                <a:extLst>
                  <a:ext uri="{FF2B5EF4-FFF2-40B4-BE49-F238E27FC236}">
                    <a16:creationId xmlns:a16="http://schemas.microsoft.com/office/drawing/2014/main" id="{AE47CAAC-B715-684B-993D-D7D92EF51CB9}"/>
                  </a:ext>
                </a:extLst>
              </p:cNvPr>
              <p:cNvGraphicFramePr>
                <a:graphicFrameLocks noChangeAspect="1"/>
              </p:cNvGraphicFramePr>
              <p:nvPr>
                <p:extLst>
                  <p:ext uri="{D42A27DB-BD31-4B8C-83A1-F6EECF244321}">
                    <p14:modId xmlns:p14="http://schemas.microsoft.com/office/powerpoint/2010/main" val="1022511763"/>
                  </p:ext>
                </p:extLst>
              </p:nvPr>
            </p:nvGraphicFramePr>
            <p:xfrm>
              <a:off x="0" y="25711"/>
              <a:ext cx="2445025" cy="1888433"/>
            </p:xfrm>
            <a:graphic>
              <a:graphicData uri="http://schemas.microsoft.com/office/drawing/2017/model3d">
                <am3d:model3d r:embed="rId2">
                  <am3d:spPr>
                    <a:xfrm>
                      <a:off x="0" y="0"/>
                      <a:ext cx="2445025" cy="1888433"/>
                    </a:xfrm>
                    <a:prstGeom prst="rect">
                      <a:avLst/>
                    </a:prstGeom>
                  </am3d:spPr>
                  <am3d:camera>
                    <am3d:pos x="0" y="0" z="60106359"/>
                    <am3d:up dx="0" dy="36000000" dz="0"/>
                    <am3d:lookAt x="0" y="0" z="0"/>
                    <am3d:perspective fov="2700000"/>
                  </am3d:camera>
                  <am3d:trans>
                    <am3d:meterPerModelUnit n="1907604" d="1000000"/>
                    <am3d:preTrans dx="718081" dy="-13902428" dz="156387"/>
                    <am3d:scale>
                      <am3d:sx n="1000000" d="1000000"/>
                      <am3d:sy n="1000000" d="1000000"/>
                      <am3d:sz n="1000000" d="1000000"/>
                    </am3d:scale>
                    <am3d:rot/>
                    <am3d:postTrans dx="0" dy="0" dz="0"/>
                  </am3d:trans>
                  <am3d:raster rName="Office3DRenderer" rVer="16.0.8326">
                    <am3d:blip r:embed="rId3"/>
                  </am3d:raster>
                  <am3d:objViewport viewportSz="3188577"/>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4" name="3D Model 3" descr="Gears">
                <a:extLst>
                  <a:ext uri="{FF2B5EF4-FFF2-40B4-BE49-F238E27FC236}">
                    <a16:creationId xmlns:a16="http://schemas.microsoft.com/office/drawing/2014/main" xmlns="" id="{AE47CAAC-B715-684B-993D-D7D92EF51CB9}"/>
                  </a:ext>
                </a:extLst>
              </p:cNvPr>
              <p:cNvPicPr>
                <a:picLocks noGrp="1" noRot="1" noChangeAspect="1" noMove="1" noResize="1" noEditPoints="1" noAdjustHandles="1" noChangeArrowheads="1" noChangeShapeType="1" noCrop="1"/>
              </p:cNvPicPr>
              <p:nvPr/>
            </p:nvPicPr>
            <p:blipFill>
              <a:blip r:embed="rId3"/>
              <a:stretch>
                <a:fillRect/>
              </a:stretch>
            </p:blipFill>
            <p:spPr>
              <a:xfrm>
                <a:off x="0" y="25711"/>
                <a:ext cx="2445025" cy="1888433"/>
              </a:xfrm>
              <a:prstGeom prst="rect">
                <a:avLst/>
              </a:prstGeom>
            </p:spPr>
          </p:pic>
        </mc:Fallback>
      </mc:AlternateContent>
    </p:spTree>
    <p:extLst>
      <p:ext uri="{BB962C8B-B14F-4D97-AF65-F5344CB8AC3E}">
        <p14:creationId xmlns:p14="http://schemas.microsoft.com/office/powerpoint/2010/main" xmlns="" val="402733588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8" name="Rectangle 44">
            <a:extLst>
              <a:ext uri="{FF2B5EF4-FFF2-40B4-BE49-F238E27FC236}">
                <a16:creationId xmlns:a16="http://schemas.microsoft.com/office/drawing/2014/main" xmlns="" id="{4D51AB52-5ADD-4688-83DB-8A2EB1F26B9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9143998" cy="685800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xmlns="" id="{EB8FE4E9-FA03-B946-95E8-4D67C7C24435}"/>
              </a:ext>
            </a:extLst>
          </p:cNvPr>
          <p:cNvSpPr>
            <a:spLocks noGrp="1"/>
          </p:cNvSpPr>
          <p:nvPr>
            <p:ph type="title"/>
          </p:nvPr>
        </p:nvSpPr>
        <p:spPr>
          <a:xfrm>
            <a:off x="445770" y="461001"/>
            <a:ext cx="3827879" cy="1907457"/>
          </a:xfrm>
        </p:spPr>
        <p:txBody>
          <a:bodyPr vert="horz" lIns="91440" tIns="45720" rIns="91440" bIns="45720" rtlCol="0" anchor="ctr">
            <a:normAutofit fontScale="90000"/>
          </a:bodyPr>
          <a:lstStyle/>
          <a:p>
            <a:pPr algn="l" defTabSz="914400">
              <a:lnSpc>
                <a:spcPct val="90000"/>
              </a:lnSpc>
            </a:pPr>
            <a:r>
              <a:rPr lang="en-US" b="1" dirty="0">
                <a:solidFill>
                  <a:schemeClr val="bg1"/>
                </a:solidFill>
              </a:rPr>
              <a:t>5. An Overall View of Food and Beverage Control</a:t>
            </a:r>
          </a:p>
        </p:txBody>
      </p:sp>
      <p:grpSp>
        <p:nvGrpSpPr>
          <p:cNvPr id="70" name="Group 46">
            <a:extLst>
              <a:ext uri="{FF2B5EF4-FFF2-40B4-BE49-F238E27FC236}">
                <a16:creationId xmlns:a16="http://schemas.microsoft.com/office/drawing/2014/main" xmlns="" id="{2B860207-ACE2-4B37-A2C2-9AAE0EEBA8BF}"/>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42125" y="737776"/>
            <a:ext cx="181579" cy="1340860"/>
            <a:chOff x="56167" y="899960"/>
            <a:chExt cx="242107" cy="1340860"/>
          </a:xfrm>
        </p:grpSpPr>
        <p:sp>
          <p:nvSpPr>
            <p:cNvPr id="48" name="Rectangle 2">
              <a:extLst>
                <a:ext uri="{FF2B5EF4-FFF2-40B4-BE49-F238E27FC236}">
                  <a16:creationId xmlns:a16="http://schemas.microsoft.com/office/drawing/2014/main" xmlns="" id="{E8A59B16-7B5E-439A-AABE-6F43ADBEDA8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237744" y="146971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2" name="Rectangle 59">
              <a:extLst>
                <a:ext uri="{FF2B5EF4-FFF2-40B4-BE49-F238E27FC236}">
                  <a16:creationId xmlns:a16="http://schemas.microsoft.com/office/drawing/2014/main" xmlns="" id="{38682BC1-12A9-49A6-B07D-32C0E52874F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54864" y="146971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0" name="Rectangle 2">
              <a:extLst>
                <a:ext uri="{FF2B5EF4-FFF2-40B4-BE49-F238E27FC236}">
                  <a16:creationId xmlns:a16="http://schemas.microsoft.com/office/drawing/2014/main" xmlns="" id="{929740E6-43AC-43B8-A959-7FA88DA43EF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237744" y="132760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1" name="Rectangle 59">
              <a:extLst>
                <a:ext uri="{FF2B5EF4-FFF2-40B4-BE49-F238E27FC236}">
                  <a16:creationId xmlns:a16="http://schemas.microsoft.com/office/drawing/2014/main" xmlns="" id="{96E21AC4-82E7-4B8E-BE4D-06F7B3884D6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54864" y="132760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2" name="Rectangle 2">
              <a:extLst>
                <a:ext uri="{FF2B5EF4-FFF2-40B4-BE49-F238E27FC236}">
                  <a16:creationId xmlns:a16="http://schemas.microsoft.com/office/drawing/2014/main" xmlns="" id="{C921A779-B023-4EB0-B665-D0212F00909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237744" y="118549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3" name="Rectangle 59">
              <a:extLst>
                <a:ext uri="{FF2B5EF4-FFF2-40B4-BE49-F238E27FC236}">
                  <a16:creationId xmlns:a16="http://schemas.microsoft.com/office/drawing/2014/main" xmlns="" id="{3E26D187-6A2A-4FCB-AB53-925262F7226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54864" y="118549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4" name="Rectangle 2">
              <a:extLst>
                <a:ext uri="{FF2B5EF4-FFF2-40B4-BE49-F238E27FC236}">
                  <a16:creationId xmlns:a16="http://schemas.microsoft.com/office/drawing/2014/main" xmlns="" id="{ADC5C21D-9525-4C09-96AC-CD411777520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237744" y="104337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5" name="Rectangle 59">
              <a:extLst>
                <a:ext uri="{FF2B5EF4-FFF2-40B4-BE49-F238E27FC236}">
                  <a16:creationId xmlns:a16="http://schemas.microsoft.com/office/drawing/2014/main" xmlns="" id="{E55B79D7-B509-440B-BB0A-C932B288C2D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54864" y="104337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6" name="Rectangle 2">
              <a:extLst>
                <a:ext uri="{FF2B5EF4-FFF2-40B4-BE49-F238E27FC236}">
                  <a16:creationId xmlns:a16="http://schemas.microsoft.com/office/drawing/2014/main" xmlns="" id="{2EB10EB7-F925-4AB7-9B6B-FAFCA6F00821}"/>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237744" y="90126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7" name="Rectangle 59">
              <a:extLst>
                <a:ext uri="{FF2B5EF4-FFF2-40B4-BE49-F238E27FC236}">
                  <a16:creationId xmlns:a16="http://schemas.microsoft.com/office/drawing/2014/main" xmlns="" id="{4BDE1226-55F7-4E78-8946-97C0D7FDD38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54864" y="90126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8" name="Rectangle 2">
              <a:extLst>
                <a:ext uri="{FF2B5EF4-FFF2-40B4-BE49-F238E27FC236}">
                  <a16:creationId xmlns:a16="http://schemas.microsoft.com/office/drawing/2014/main" xmlns="" id="{4FECC137-11B4-48FD-A1AA-610D2138DE81}"/>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237744" y="218028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9" name="Rectangle 59">
              <a:extLst>
                <a:ext uri="{FF2B5EF4-FFF2-40B4-BE49-F238E27FC236}">
                  <a16:creationId xmlns:a16="http://schemas.microsoft.com/office/drawing/2014/main" xmlns="" id="{180C0DD7-6CE4-486B-916C-C3C87C81807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54864" y="218028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0" name="Rectangle 2">
              <a:extLst>
                <a:ext uri="{FF2B5EF4-FFF2-40B4-BE49-F238E27FC236}">
                  <a16:creationId xmlns:a16="http://schemas.microsoft.com/office/drawing/2014/main" xmlns="" id="{810AE7F9-4396-41FB-94F9-8154D4DC2C9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237744" y="203817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1" name="Rectangle 59">
              <a:extLst>
                <a:ext uri="{FF2B5EF4-FFF2-40B4-BE49-F238E27FC236}">
                  <a16:creationId xmlns:a16="http://schemas.microsoft.com/office/drawing/2014/main" xmlns="" id="{446068F4-9B70-4DC6-82E3-6A636680911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54864" y="203817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2" name="Rectangle 2">
              <a:extLst>
                <a:ext uri="{FF2B5EF4-FFF2-40B4-BE49-F238E27FC236}">
                  <a16:creationId xmlns:a16="http://schemas.microsoft.com/office/drawing/2014/main" xmlns="" id="{ACCF2A15-7704-4CCF-AB0A-20BE623E7AE2}"/>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237744" y="189606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3" name="Rectangle 59">
              <a:extLst>
                <a:ext uri="{FF2B5EF4-FFF2-40B4-BE49-F238E27FC236}">
                  <a16:creationId xmlns:a16="http://schemas.microsoft.com/office/drawing/2014/main" xmlns="" id="{8DF7B9FB-BF19-4609-9AF1-45D94DCB2FD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54864" y="189606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4" name="Rectangle 2">
              <a:extLst>
                <a:ext uri="{FF2B5EF4-FFF2-40B4-BE49-F238E27FC236}">
                  <a16:creationId xmlns:a16="http://schemas.microsoft.com/office/drawing/2014/main" xmlns="" id="{03EE7F2A-8C41-44E1-A5C5-F9D7A87E476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237744" y="175394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5" name="Rectangle 59">
              <a:extLst>
                <a:ext uri="{FF2B5EF4-FFF2-40B4-BE49-F238E27FC236}">
                  <a16:creationId xmlns:a16="http://schemas.microsoft.com/office/drawing/2014/main" xmlns="" id="{689CADC4-9D26-4B82-9B11-1E2140D1DCA1}"/>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54864" y="175394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6" name="Rectangle 2">
              <a:extLst>
                <a:ext uri="{FF2B5EF4-FFF2-40B4-BE49-F238E27FC236}">
                  <a16:creationId xmlns:a16="http://schemas.microsoft.com/office/drawing/2014/main" xmlns="" id="{707BC2C3-A51F-45C0-8BEC-31CC1E9AD5E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237744" y="161183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7" name="Rectangle 59">
              <a:extLst>
                <a:ext uri="{FF2B5EF4-FFF2-40B4-BE49-F238E27FC236}">
                  <a16:creationId xmlns:a16="http://schemas.microsoft.com/office/drawing/2014/main" xmlns="" id="{9ECFCC9B-5EAD-4BEC-A4C5-28A4766FCB6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54864" y="161183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6" name="Picture 5" descr="A dining room table&#10;&#10;Description automatically generated">
            <a:extLst>
              <a:ext uri="{FF2B5EF4-FFF2-40B4-BE49-F238E27FC236}">
                <a16:creationId xmlns:a16="http://schemas.microsoft.com/office/drawing/2014/main" xmlns="" id="{62600A09-1FE8-4B43-9044-9E8725A9C17A}"/>
              </a:ext>
            </a:extLst>
          </p:cNvPr>
          <p:cNvPicPr>
            <a:picLocks noChangeAspect="1"/>
          </p:cNvPicPr>
          <p:nvPr/>
        </p:nvPicPr>
        <p:blipFill rotWithShape="1">
          <a:blip r:embed="rId2">
            <a:extLst>
              <a:ext uri="{837473B0-CC2E-450A-ABE3-18F120FF3D39}">
                <a1611:picAttrSrcUrl xmlns:a1611="http://schemas.microsoft.com/office/drawing/2016/11/main" xmlns="" r:id="rId3"/>
              </a:ext>
            </a:extLst>
          </a:blip>
          <a:srcRect l="20535" r="34227" b="-1"/>
          <a:stretch/>
        </p:blipFill>
        <p:spPr>
          <a:xfrm>
            <a:off x="4496305" y="10"/>
            <a:ext cx="4647695" cy="6857990"/>
          </a:xfrm>
          <a:prstGeom prst="rect">
            <a:avLst/>
          </a:prstGeom>
        </p:spPr>
      </p:pic>
      <p:sp>
        <p:nvSpPr>
          <p:cNvPr id="69" name="Rectangle 68">
            <a:extLst>
              <a:ext uri="{FF2B5EF4-FFF2-40B4-BE49-F238E27FC236}">
                <a16:creationId xmlns:a16="http://schemas.microsoft.com/office/drawing/2014/main" xmlns="" id="{2BBA6F99-C2E7-4A60-BF6F-95A24075681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2825032"/>
            <a:ext cx="4750392" cy="403296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1" name="Rectangle 70">
            <a:extLst>
              <a:ext uri="{FF2B5EF4-FFF2-40B4-BE49-F238E27FC236}">
                <a16:creationId xmlns:a16="http://schemas.microsoft.com/office/drawing/2014/main" xmlns="" id="{E3E51905-F374-4E1A-97CF-B741584B74D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6501384"/>
            <a:ext cx="4937759" cy="3566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a:extLst>
              <a:ext uri="{FF2B5EF4-FFF2-40B4-BE49-F238E27FC236}">
                <a16:creationId xmlns:a16="http://schemas.microsoft.com/office/drawing/2014/main" xmlns="" id="{2EF15FD1-F59B-0B42-9E2C-C59641BB2EE5}"/>
              </a:ext>
            </a:extLst>
          </p:cNvPr>
          <p:cNvSpPr txBox="1"/>
          <p:nvPr/>
        </p:nvSpPr>
        <p:spPr>
          <a:xfrm>
            <a:off x="6836958" y="6657943"/>
            <a:ext cx="2307042" cy="200055"/>
          </a:xfrm>
          <a:prstGeom prst="rect">
            <a:avLst/>
          </a:prstGeom>
          <a:solidFill>
            <a:srgbClr val="000000"/>
          </a:solidFill>
        </p:spPr>
        <p:txBody>
          <a:bodyPr wrap="none" rtlCol="0">
            <a:spAutoFit/>
          </a:bodyPr>
          <a:lstStyle/>
          <a:p>
            <a:pPr algn="r">
              <a:spcAft>
                <a:spcPts val="600"/>
              </a:spcAft>
            </a:pPr>
            <a:r>
              <a:rPr lang="en-US" sz="700" dirty="0">
                <a:solidFill>
                  <a:srgbClr val="FFFFFF"/>
                </a:solidFill>
                <a:hlinkClick r:id="rId3" tooltip="https://en.wikipedia.org/wiki/List_of_Michelin_starred_restaurants_in_Scotland">
                  <a:extLst>
                    <a:ext uri="{A12FA001-AC4F-418D-AE19-62706E023703}">
                      <ahyp:hlinkClr xmlns:ahyp="http://schemas.microsoft.com/office/drawing/2018/hyperlinkcolor" xmlns="" val="tx"/>
                    </a:ext>
                  </a:extLst>
                </a:hlinkClick>
              </a:rPr>
              <a:t>This Photo</a:t>
            </a:r>
            <a:r>
              <a:rPr lang="en-US" sz="700" dirty="0">
                <a:solidFill>
                  <a:srgbClr val="FFFFFF"/>
                </a:solidFill>
              </a:rPr>
              <a:t> by Unknown Author is licensed under </a:t>
            </a:r>
            <a:r>
              <a:rPr lang="en-US" sz="700" dirty="0">
                <a:solidFill>
                  <a:srgbClr val="FFFFFF"/>
                </a:solidFill>
                <a:hlinkClick r:id="rId4" tooltip="https://creativecommons.org/licenses/by-sa/3.0/">
                  <a:extLst>
                    <a:ext uri="{A12FA001-AC4F-418D-AE19-62706E023703}">
                      <ahyp:hlinkClr xmlns:ahyp="http://schemas.microsoft.com/office/drawing/2018/hyperlinkcolor" xmlns="" val="tx"/>
                    </a:ext>
                  </a:extLst>
                </a:hlinkClick>
              </a:rPr>
              <a:t>CC BY-SA</a:t>
            </a:r>
            <a:endParaRPr lang="en-US" sz="700" dirty="0">
              <a:solidFill>
                <a:srgbClr val="FFFFFF"/>
              </a:solidFill>
            </a:endParaRPr>
          </a:p>
        </p:txBody>
      </p:sp>
    </p:spTree>
    <p:extLst>
      <p:ext uri="{BB962C8B-B14F-4D97-AF65-F5344CB8AC3E}">
        <p14:creationId xmlns:p14="http://schemas.microsoft.com/office/powerpoint/2010/main" xmlns="" val="153862127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49E7232-D1E8-A248-9AED-5ACB1E1FD3C2}"/>
              </a:ext>
            </a:extLst>
          </p:cNvPr>
          <p:cNvSpPr>
            <a:spLocks noGrp="1"/>
          </p:cNvSpPr>
          <p:nvPr>
            <p:ph type="title"/>
          </p:nvPr>
        </p:nvSpPr>
        <p:spPr>
          <a:xfrm>
            <a:off x="457200" y="274638"/>
            <a:ext cx="8229600" cy="706023"/>
          </a:xfrm>
        </p:spPr>
        <p:txBody>
          <a:bodyPr>
            <a:normAutofit/>
          </a:bodyPr>
          <a:lstStyle/>
          <a:p>
            <a:r>
              <a:rPr lang="en-US" sz="3200" b="1" dirty="0"/>
              <a:t>What is food and beverage control?</a:t>
            </a:r>
          </a:p>
        </p:txBody>
      </p:sp>
      <p:sp>
        <p:nvSpPr>
          <p:cNvPr id="3" name="Content Placeholder 2">
            <a:extLst>
              <a:ext uri="{FF2B5EF4-FFF2-40B4-BE49-F238E27FC236}">
                <a16:creationId xmlns:a16="http://schemas.microsoft.com/office/drawing/2014/main" xmlns="" id="{935BC38E-0EB3-F142-BBCA-71A760220777}"/>
              </a:ext>
            </a:extLst>
          </p:cNvPr>
          <p:cNvSpPr>
            <a:spLocks noGrp="1"/>
          </p:cNvSpPr>
          <p:nvPr>
            <p:ph idx="1"/>
          </p:nvPr>
        </p:nvSpPr>
        <p:spPr>
          <a:xfrm>
            <a:off x="457200" y="1212310"/>
            <a:ext cx="8229600" cy="5145502"/>
          </a:xfrm>
        </p:spPr>
        <p:txBody>
          <a:bodyPr>
            <a:normAutofit fontScale="92500" lnSpcReduction="20000"/>
          </a:bodyPr>
          <a:lstStyle/>
          <a:p>
            <a:r>
              <a:rPr lang="en-GB" sz="2800" dirty="0"/>
              <a:t>Food and beverage control may be defined as the guidance and regulation of the costs and revenue of operating the catering activity in a food and beverage establishment.</a:t>
            </a:r>
          </a:p>
          <a:p>
            <a:endParaRPr lang="en-GB" sz="2800" dirty="0"/>
          </a:p>
          <a:p>
            <a:r>
              <a:rPr lang="en-GB" sz="2800" dirty="0"/>
              <a:t>The cost of food and beverage can range from 25% to up to 50% depending on the type of operation. In restaurants, food and beverage can be the only source of revenue</a:t>
            </a:r>
          </a:p>
          <a:p>
            <a:endParaRPr lang="en-GB" sz="2800" dirty="0"/>
          </a:p>
          <a:p>
            <a:r>
              <a:rPr lang="en-GB" sz="2800" dirty="0"/>
              <a:t>The amount of control is related to the size of the operation. A large group operation would require a much more precise, detailed, up-to-date information, than a small operation.</a:t>
            </a:r>
          </a:p>
          <a:p>
            <a:endParaRPr lang="en-US" dirty="0"/>
          </a:p>
        </p:txBody>
      </p:sp>
    </p:spTree>
    <p:extLst>
      <p:ext uri="{BB962C8B-B14F-4D97-AF65-F5344CB8AC3E}">
        <p14:creationId xmlns:p14="http://schemas.microsoft.com/office/powerpoint/2010/main" xmlns="" val="3233467887"/>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ED0EA80-C6C5-3E4A-B810-A253FD728390}"/>
              </a:ext>
            </a:extLst>
          </p:cNvPr>
          <p:cNvSpPr>
            <a:spLocks noGrp="1"/>
          </p:cNvSpPr>
          <p:nvPr>
            <p:ph type="title"/>
          </p:nvPr>
        </p:nvSpPr>
        <p:spPr>
          <a:xfrm>
            <a:off x="238539" y="457200"/>
            <a:ext cx="8448261" cy="854765"/>
          </a:xfrm>
        </p:spPr>
        <p:txBody>
          <a:bodyPr>
            <a:normAutofit fontScale="90000"/>
          </a:bodyPr>
          <a:lstStyle/>
          <a:p>
            <a:r>
              <a:rPr lang="en-GB" sz="3600" b="1" dirty="0"/>
              <a:t>Objectives of a control system.</a:t>
            </a:r>
            <a:r>
              <a:rPr lang="en-GB" dirty="0"/>
              <a:t/>
            </a:r>
            <a:br>
              <a:rPr lang="en-GB" dirty="0"/>
            </a:br>
            <a:endParaRPr lang="en-US" dirty="0"/>
          </a:p>
        </p:txBody>
      </p:sp>
      <p:sp>
        <p:nvSpPr>
          <p:cNvPr id="3" name="Content Placeholder 2">
            <a:extLst>
              <a:ext uri="{FF2B5EF4-FFF2-40B4-BE49-F238E27FC236}">
                <a16:creationId xmlns:a16="http://schemas.microsoft.com/office/drawing/2014/main" xmlns="" id="{1C274238-B011-474D-B8C0-F6CB56041EEA}"/>
              </a:ext>
            </a:extLst>
          </p:cNvPr>
          <p:cNvSpPr>
            <a:spLocks noGrp="1"/>
          </p:cNvSpPr>
          <p:nvPr>
            <p:ph idx="1"/>
          </p:nvPr>
        </p:nvSpPr>
        <p:spPr>
          <a:xfrm>
            <a:off x="457200" y="1600201"/>
            <a:ext cx="8229600" cy="4045226"/>
          </a:xfrm>
        </p:spPr>
        <p:txBody>
          <a:bodyPr>
            <a:normAutofit fontScale="92500" lnSpcReduction="20000"/>
          </a:bodyPr>
          <a:lstStyle/>
          <a:p>
            <a:pPr>
              <a:lnSpc>
                <a:spcPct val="150000"/>
              </a:lnSpc>
            </a:pPr>
            <a:r>
              <a:rPr lang="en-GB" sz="3000" dirty="0"/>
              <a:t>Analysis of income and expenditure :</a:t>
            </a:r>
          </a:p>
          <a:p>
            <a:pPr>
              <a:lnSpc>
                <a:spcPct val="150000"/>
              </a:lnSpc>
            </a:pPr>
            <a:r>
              <a:rPr lang="en-US" sz="3000" dirty="0"/>
              <a:t>Establishment and maintenance of standards</a:t>
            </a:r>
          </a:p>
          <a:p>
            <a:pPr>
              <a:lnSpc>
                <a:spcPct val="150000"/>
              </a:lnSpc>
            </a:pPr>
            <a:r>
              <a:rPr lang="en-US" sz="3000" dirty="0"/>
              <a:t>Pricing</a:t>
            </a:r>
          </a:p>
          <a:p>
            <a:pPr>
              <a:lnSpc>
                <a:spcPct val="150000"/>
              </a:lnSpc>
            </a:pPr>
            <a:r>
              <a:rPr lang="en-US" sz="3000" dirty="0"/>
              <a:t>Prevention of waste</a:t>
            </a:r>
          </a:p>
          <a:p>
            <a:pPr>
              <a:lnSpc>
                <a:spcPct val="150000"/>
              </a:lnSpc>
            </a:pPr>
            <a:r>
              <a:rPr lang="en-US" sz="3000" dirty="0"/>
              <a:t>Prevention of fraud</a:t>
            </a:r>
          </a:p>
          <a:p>
            <a:pPr>
              <a:lnSpc>
                <a:spcPct val="150000"/>
              </a:lnSpc>
            </a:pPr>
            <a:r>
              <a:rPr lang="en-US" sz="3000" dirty="0"/>
              <a:t>Management information </a:t>
            </a:r>
          </a:p>
          <a:p>
            <a:endParaRPr lang="en-US" dirty="0"/>
          </a:p>
        </p:txBody>
      </p:sp>
    </p:spTree>
    <p:extLst>
      <p:ext uri="{BB962C8B-B14F-4D97-AF65-F5344CB8AC3E}">
        <p14:creationId xmlns:p14="http://schemas.microsoft.com/office/powerpoint/2010/main" xmlns="" val="290789456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D2C4DCA-616E-1F47-92CD-3E977AD9A6E9}"/>
              </a:ext>
            </a:extLst>
          </p:cNvPr>
          <p:cNvSpPr>
            <a:spLocks noGrp="1"/>
          </p:cNvSpPr>
          <p:nvPr>
            <p:ph type="title"/>
          </p:nvPr>
        </p:nvSpPr>
        <p:spPr>
          <a:xfrm>
            <a:off x="457200" y="274638"/>
            <a:ext cx="8229600" cy="653014"/>
          </a:xfrm>
        </p:spPr>
        <p:txBody>
          <a:bodyPr>
            <a:normAutofit fontScale="90000"/>
          </a:bodyPr>
          <a:lstStyle/>
          <a:p>
            <a:r>
              <a:rPr lang="en-US" sz="3600" b="1" dirty="0"/>
              <a:t>Special problems of food and beverage control</a:t>
            </a:r>
            <a:r>
              <a:rPr lang="en-GB" dirty="0"/>
              <a:t/>
            </a:r>
            <a:br>
              <a:rPr lang="en-GB" dirty="0"/>
            </a:br>
            <a:endParaRPr lang="en-US" dirty="0"/>
          </a:p>
        </p:txBody>
      </p:sp>
      <p:sp>
        <p:nvSpPr>
          <p:cNvPr id="3" name="Content Placeholder 2">
            <a:extLst>
              <a:ext uri="{FF2B5EF4-FFF2-40B4-BE49-F238E27FC236}">
                <a16:creationId xmlns:a16="http://schemas.microsoft.com/office/drawing/2014/main" xmlns="" id="{97221AAD-02BB-3D43-A729-1E4FAD7199A7}"/>
              </a:ext>
            </a:extLst>
          </p:cNvPr>
          <p:cNvSpPr>
            <a:spLocks noGrp="1"/>
          </p:cNvSpPr>
          <p:nvPr>
            <p:ph idx="1"/>
          </p:nvPr>
        </p:nvSpPr>
        <p:spPr>
          <a:xfrm>
            <a:off x="457200" y="831574"/>
            <a:ext cx="8229600" cy="5648739"/>
          </a:xfrm>
        </p:spPr>
        <p:txBody>
          <a:bodyPr>
            <a:normAutofit fontScale="70000" lnSpcReduction="20000"/>
          </a:bodyPr>
          <a:lstStyle/>
          <a:p>
            <a:pPr marL="0" indent="0">
              <a:buNone/>
            </a:pPr>
            <a:r>
              <a:rPr lang="en-GB" b="1" dirty="0"/>
              <a:t>Perishability of the product: </a:t>
            </a:r>
            <a:r>
              <a:rPr lang="en-GB" dirty="0"/>
              <a:t>food, whether raw or cooked, is a perishable commodity and has a limited life</a:t>
            </a:r>
          </a:p>
          <a:p>
            <a:pPr marL="0" indent="0">
              <a:buNone/>
            </a:pPr>
            <a:endParaRPr lang="en-GB" dirty="0"/>
          </a:p>
          <a:p>
            <a:pPr marL="0" indent="0">
              <a:buNone/>
            </a:pPr>
            <a:r>
              <a:rPr lang="en-GB" b="1" dirty="0"/>
              <a:t>Business volume unpredictability: </a:t>
            </a:r>
            <a:r>
              <a:rPr lang="en-GB" dirty="0"/>
              <a:t>sales instability is typical of most catering establishments. There is often a change in the volume of business from day to day, and in many establishments from hour to hour. </a:t>
            </a:r>
          </a:p>
          <a:p>
            <a:pPr marL="0" indent="0">
              <a:buNone/>
            </a:pPr>
            <a:endParaRPr lang="en-GB" dirty="0"/>
          </a:p>
          <a:p>
            <a:pPr marL="0" indent="0">
              <a:buNone/>
            </a:pPr>
            <a:r>
              <a:rPr lang="en-GB" b="1" dirty="0"/>
              <a:t>Menu mix unpredictability: </a:t>
            </a:r>
            <a:r>
              <a:rPr lang="en-GB" dirty="0"/>
              <a:t>In order to be competitive and satisfy a particular market, caterers must often offer a wide choice</a:t>
            </a:r>
          </a:p>
          <a:p>
            <a:pPr marL="0" indent="0">
              <a:buNone/>
            </a:pPr>
            <a:endParaRPr lang="en-GB" dirty="0"/>
          </a:p>
          <a:p>
            <a:pPr marL="0" indent="0">
              <a:buNone/>
            </a:pPr>
            <a:r>
              <a:rPr lang="en-GB" b="1" dirty="0"/>
              <a:t>Food and beverage operation short cycle</a:t>
            </a:r>
            <a:r>
              <a:rPr lang="en-GB" dirty="0"/>
              <a:t>:  the speed at which catering operations take place, relative to many other industries, allows little time for many control tasks. </a:t>
            </a:r>
          </a:p>
          <a:p>
            <a:pPr marL="0" indent="0">
              <a:buNone/>
            </a:pPr>
            <a:endParaRPr lang="en-GB" dirty="0"/>
          </a:p>
          <a:p>
            <a:pPr marL="0" indent="0">
              <a:buNone/>
            </a:pPr>
            <a:r>
              <a:rPr lang="en-GB" b="1" dirty="0"/>
              <a:t>Departmentalisation: </a:t>
            </a:r>
            <a:r>
              <a:rPr lang="en-GB" dirty="0"/>
              <a:t>many food and beverage operations have several production and service departments, offering different products and operating under different policies. </a:t>
            </a:r>
            <a:endParaRPr lang="en-US" dirty="0"/>
          </a:p>
        </p:txBody>
      </p:sp>
    </p:spTree>
    <p:extLst>
      <p:ext uri="{BB962C8B-B14F-4D97-AF65-F5344CB8AC3E}">
        <p14:creationId xmlns:p14="http://schemas.microsoft.com/office/powerpoint/2010/main" xmlns="" val="3131706839"/>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Content Placeholder 5">
            <a:extLst>
              <a:ext uri="{FF2B5EF4-FFF2-40B4-BE49-F238E27FC236}">
                <a16:creationId xmlns:a16="http://schemas.microsoft.com/office/drawing/2014/main" xmlns="" id="{66301AA0-BCDE-2D45-9742-E3EFA61E720B}"/>
              </a:ext>
            </a:extLst>
          </p:cNvPr>
          <p:cNvGraphicFramePr>
            <a:graphicFrameLocks noGrp="1"/>
          </p:cNvGraphicFramePr>
          <p:nvPr>
            <p:ph idx="1"/>
            <p:extLst>
              <p:ext uri="{D42A27DB-BD31-4B8C-83A1-F6EECF244321}">
                <p14:modId xmlns:p14="http://schemas.microsoft.com/office/powerpoint/2010/main" xmlns="" val="1907396712"/>
              </p:ext>
            </p:extLst>
          </p:nvPr>
        </p:nvGraphicFramePr>
        <p:xfrm>
          <a:off x="457199" y="447261"/>
          <a:ext cx="8580783" cy="6178826"/>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7" name="TextBox 6">
            <a:extLst>
              <a:ext uri="{FF2B5EF4-FFF2-40B4-BE49-F238E27FC236}">
                <a16:creationId xmlns:a16="http://schemas.microsoft.com/office/drawing/2014/main" xmlns="" id="{C266077F-4360-7847-B099-118EE61B1D9B}"/>
              </a:ext>
            </a:extLst>
          </p:cNvPr>
          <p:cNvSpPr txBox="1"/>
          <p:nvPr/>
        </p:nvSpPr>
        <p:spPr>
          <a:xfrm>
            <a:off x="351182" y="5887519"/>
            <a:ext cx="4538870" cy="523220"/>
          </a:xfrm>
          <a:prstGeom prst="rect">
            <a:avLst/>
          </a:prstGeom>
          <a:noFill/>
        </p:spPr>
        <p:txBody>
          <a:bodyPr wrap="square" rtlCol="0">
            <a:spAutoFit/>
          </a:bodyPr>
          <a:lstStyle/>
          <a:p>
            <a:r>
              <a:rPr lang="en-US" sz="2800" b="1" dirty="0"/>
              <a:t>The fundamentals of control</a:t>
            </a:r>
          </a:p>
        </p:txBody>
      </p:sp>
    </p:spTree>
    <p:extLst>
      <p:ext uri="{BB962C8B-B14F-4D97-AF65-F5344CB8AC3E}">
        <p14:creationId xmlns:p14="http://schemas.microsoft.com/office/powerpoint/2010/main" xmlns="" val="415180806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AB7462D-9C32-8E44-89C1-997569F3CE1D}"/>
              </a:ext>
            </a:extLst>
          </p:cNvPr>
          <p:cNvSpPr>
            <a:spLocks noGrp="1"/>
          </p:cNvSpPr>
          <p:nvPr>
            <p:ph type="title"/>
          </p:nvPr>
        </p:nvSpPr>
        <p:spPr/>
        <p:txBody>
          <a:bodyPr>
            <a:normAutofit/>
          </a:bodyPr>
          <a:lstStyle/>
          <a:p>
            <a:r>
              <a:rPr lang="en-US" sz="3200" b="1" dirty="0"/>
              <a:t>Management control after the event phase</a:t>
            </a:r>
          </a:p>
        </p:txBody>
      </p:sp>
      <p:sp>
        <p:nvSpPr>
          <p:cNvPr id="3" name="Content Placeholder 2">
            <a:extLst>
              <a:ext uri="{FF2B5EF4-FFF2-40B4-BE49-F238E27FC236}">
                <a16:creationId xmlns:a16="http://schemas.microsoft.com/office/drawing/2014/main" xmlns="" id="{08E1AB2E-DAAC-7847-AAED-2795DC50E8F3}"/>
              </a:ext>
            </a:extLst>
          </p:cNvPr>
          <p:cNvSpPr>
            <a:spLocks noGrp="1"/>
          </p:cNvSpPr>
          <p:nvPr>
            <p:ph idx="1"/>
          </p:nvPr>
        </p:nvSpPr>
        <p:spPr>
          <a:xfrm>
            <a:off x="457200" y="1600200"/>
            <a:ext cx="8229600" cy="4827104"/>
          </a:xfrm>
        </p:spPr>
        <p:txBody>
          <a:bodyPr>
            <a:normAutofit fontScale="70000" lnSpcReduction="20000"/>
          </a:bodyPr>
          <a:lstStyle/>
          <a:p>
            <a:pPr marL="0" indent="0">
              <a:buNone/>
            </a:pPr>
            <a:r>
              <a:rPr lang="en-GB" dirty="0"/>
              <a:t>The final phase of food and beverage control is in three main stages:</a:t>
            </a:r>
          </a:p>
          <a:p>
            <a:pPr marL="0" indent="0">
              <a:buNone/>
            </a:pPr>
            <a:endParaRPr lang="en-US" dirty="0"/>
          </a:p>
          <a:p>
            <a:r>
              <a:rPr lang="en-US" dirty="0"/>
              <a:t>Food and beverage cost reporting: variations in demand for the product necessitate up-to-date reporting at least weekly if not daily</a:t>
            </a:r>
          </a:p>
          <a:p>
            <a:endParaRPr lang="en-US" dirty="0"/>
          </a:p>
          <a:p>
            <a:r>
              <a:rPr lang="en-US" dirty="0"/>
              <a:t>Assessment: the analysis of the food and beverage reports and to compare them with the budget for the period and against previous actual performance</a:t>
            </a:r>
          </a:p>
          <a:p>
            <a:endParaRPr lang="en-US" dirty="0"/>
          </a:p>
          <a:p>
            <a:r>
              <a:rPr lang="en-US" dirty="0"/>
              <a:t>Correction : when the analysis of the performance of a unit or department identifies that there is a problem, it is up to management to take the necessary steps to correct the problem as quickly as possible.</a:t>
            </a:r>
          </a:p>
        </p:txBody>
      </p:sp>
    </p:spTree>
    <p:extLst>
      <p:ext uri="{BB962C8B-B14F-4D97-AF65-F5344CB8AC3E}">
        <p14:creationId xmlns:p14="http://schemas.microsoft.com/office/powerpoint/2010/main" xmlns="" val="207266086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4D84A14-EAD4-CD46-AFE9-5D2A2B81C5D4}"/>
              </a:ext>
            </a:extLst>
          </p:cNvPr>
          <p:cNvSpPr>
            <a:spLocks noGrp="1"/>
          </p:cNvSpPr>
          <p:nvPr>
            <p:ph type="title"/>
          </p:nvPr>
        </p:nvSpPr>
        <p:spPr>
          <a:xfrm>
            <a:off x="457200" y="160337"/>
            <a:ext cx="8229600" cy="571500"/>
          </a:xfrm>
        </p:spPr>
        <p:txBody>
          <a:bodyPr>
            <a:normAutofit fontScale="90000"/>
          </a:bodyPr>
          <a:lstStyle/>
          <a:p>
            <a:r>
              <a:rPr lang="en-US" sz="3200" b="1" dirty="0"/>
              <a:t>Reality of control</a:t>
            </a:r>
          </a:p>
        </p:txBody>
      </p:sp>
      <p:sp>
        <p:nvSpPr>
          <p:cNvPr id="3" name="Content Placeholder 2">
            <a:extLst>
              <a:ext uri="{FF2B5EF4-FFF2-40B4-BE49-F238E27FC236}">
                <a16:creationId xmlns:a16="http://schemas.microsoft.com/office/drawing/2014/main" xmlns="" id="{B825DC97-2C98-7F4C-82EE-C9FB969093C9}"/>
              </a:ext>
            </a:extLst>
          </p:cNvPr>
          <p:cNvSpPr>
            <a:spLocks noGrp="1"/>
          </p:cNvSpPr>
          <p:nvPr>
            <p:ph idx="1"/>
          </p:nvPr>
        </p:nvSpPr>
        <p:spPr>
          <a:xfrm>
            <a:off x="457200" y="967409"/>
            <a:ext cx="8229600" cy="5730254"/>
          </a:xfrm>
        </p:spPr>
        <p:txBody>
          <a:bodyPr>
            <a:normAutofit fontScale="70000" lnSpcReduction="20000"/>
          </a:bodyPr>
          <a:lstStyle/>
          <a:p>
            <a:pPr marL="0" indent="0">
              <a:buNone/>
            </a:pPr>
            <a:r>
              <a:rPr lang="en-GB" sz="3400" dirty="0"/>
              <a:t>No matter how effective a control system may be there are certain realities that do not allow for any system to be 100% efficient. </a:t>
            </a:r>
          </a:p>
          <a:p>
            <a:endParaRPr lang="en-GB" sz="3400" dirty="0"/>
          </a:p>
          <a:p>
            <a:r>
              <a:rPr lang="en-GB" sz="3400" dirty="0"/>
              <a:t>The material product (apart from purchased beverages) is very unlikely to be 100% consistent as to quality or the final yield obtainable from it.</a:t>
            </a:r>
          </a:p>
          <a:p>
            <a:endParaRPr lang="en-GB" sz="3400" dirty="0"/>
          </a:p>
          <a:p>
            <a:r>
              <a:rPr lang="en-GB" sz="3400" dirty="0"/>
              <a:t>The employees are unlikely to work to a level of 100% efficiency, despite any operational standards may exist.</a:t>
            </a:r>
          </a:p>
          <a:p>
            <a:endParaRPr lang="en-GB" sz="3400" dirty="0"/>
          </a:p>
          <a:p>
            <a:r>
              <a:rPr lang="en-GB" sz="3400" dirty="0"/>
              <a:t>The equipment used is unlikely to work to the level of 100% efficiency, and this could well affect the yield obtainable.</a:t>
            </a:r>
          </a:p>
          <a:p>
            <a:endParaRPr lang="en-GB" sz="3400" dirty="0"/>
          </a:p>
          <a:p>
            <a:r>
              <a:rPr lang="en-GB" sz="3400" dirty="0"/>
              <a:t>The customers ’ choice of dishes can well be different at times to some of the budgeted sales mix, therefore affecting all forecasts.</a:t>
            </a:r>
          </a:p>
          <a:p>
            <a:endParaRPr lang="en-US" dirty="0"/>
          </a:p>
        </p:txBody>
      </p:sp>
    </p:spTree>
    <p:extLst>
      <p:ext uri="{BB962C8B-B14F-4D97-AF65-F5344CB8AC3E}">
        <p14:creationId xmlns:p14="http://schemas.microsoft.com/office/powerpoint/2010/main" xmlns="" val="1421294367"/>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CDD0412-7067-824E-950E-6BFB21627B2F}"/>
              </a:ext>
            </a:extLst>
          </p:cNvPr>
          <p:cNvSpPr>
            <a:spLocks noGrp="1"/>
          </p:cNvSpPr>
          <p:nvPr>
            <p:ph type="title"/>
          </p:nvPr>
        </p:nvSpPr>
        <p:spPr/>
        <p:txBody>
          <a:bodyPr/>
          <a:lstStyle/>
          <a:p>
            <a:r>
              <a:rPr lang="en-US" b="1" dirty="0"/>
              <a:t>Activity</a:t>
            </a:r>
          </a:p>
        </p:txBody>
      </p:sp>
      <p:sp>
        <p:nvSpPr>
          <p:cNvPr id="3" name="Content Placeholder 2">
            <a:extLst>
              <a:ext uri="{FF2B5EF4-FFF2-40B4-BE49-F238E27FC236}">
                <a16:creationId xmlns:a16="http://schemas.microsoft.com/office/drawing/2014/main" xmlns="" id="{E6637DAE-E80C-EA4E-926C-D76FA81868F2}"/>
              </a:ext>
            </a:extLst>
          </p:cNvPr>
          <p:cNvSpPr>
            <a:spLocks noGrp="1"/>
          </p:cNvSpPr>
          <p:nvPr>
            <p:ph idx="1"/>
          </p:nvPr>
        </p:nvSpPr>
        <p:spPr>
          <a:xfrm>
            <a:off x="457200" y="1182624"/>
            <a:ext cx="8229600" cy="4943539"/>
          </a:xfrm>
        </p:spPr>
        <p:txBody>
          <a:bodyPr>
            <a:normAutofit/>
          </a:bodyPr>
          <a:lstStyle/>
          <a:p>
            <a:r>
              <a:rPr lang="en-US" sz="2400" dirty="0"/>
              <a:t>                Think back to the special problems of food and      </a:t>
            </a:r>
          </a:p>
          <a:p>
            <a:r>
              <a:rPr lang="en-US" sz="2400" dirty="0"/>
              <a:t>            beverage control.</a:t>
            </a:r>
          </a:p>
          <a:p>
            <a:endParaRPr lang="en-US" sz="2400" dirty="0"/>
          </a:p>
          <a:p>
            <a:pPr marL="0" indent="0">
              <a:buNone/>
            </a:pPr>
            <a:r>
              <a:rPr lang="en-US" sz="2400" dirty="0"/>
              <a:t>For each of these explain at least one way that the issue can be minimised</a:t>
            </a:r>
          </a:p>
          <a:p>
            <a:endParaRPr lang="en-US" sz="2400" dirty="0"/>
          </a:p>
          <a:p>
            <a:pPr marL="0" indent="0">
              <a:buNone/>
            </a:pPr>
            <a:r>
              <a:rPr lang="en-US" sz="2000" dirty="0"/>
              <a:t>Example: </a:t>
            </a:r>
            <a:r>
              <a:rPr lang="en-GB" sz="2000" dirty="0"/>
              <a:t>Departmentalisation</a:t>
            </a:r>
          </a:p>
          <a:p>
            <a:pPr marL="0" indent="0">
              <a:buNone/>
            </a:pPr>
            <a:r>
              <a:rPr lang="en-US" sz="2000" i="1" dirty="0"/>
              <a:t>Treat each department as a separate business to be able to show income and expenditure. This will enable the manager to more easily identify issues.</a:t>
            </a:r>
          </a:p>
          <a:p>
            <a:pPr marL="0" indent="0">
              <a:buNone/>
            </a:pPr>
            <a:r>
              <a:rPr lang="en-US" sz="2000" i="1" dirty="0"/>
              <a:t>Ensure standardisation of policies across each department. This will ensure that all control measures are applied equally.</a:t>
            </a:r>
            <a:endParaRPr lang="en-US" dirty="0"/>
          </a:p>
        </p:txBody>
      </p:sp>
      <mc:AlternateContent xmlns:mc="http://schemas.openxmlformats.org/markup-compatibility/2006">
        <mc:Choice xmlns:am3d="http://schemas.microsoft.com/office/drawing/2017/model3d" xmlns="" Requires="am3d">
          <p:graphicFrame>
            <p:nvGraphicFramePr>
              <p:cNvPr id="4" name="3D Model 3" descr="Gears">
                <a:extLst>
                  <a:ext uri="{FF2B5EF4-FFF2-40B4-BE49-F238E27FC236}">
                    <a16:creationId xmlns:a16="http://schemas.microsoft.com/office/drawing/2014/main" id="{B62BE729-95C8-A04C-9985-0F479255F70B}"/>
                  </a:ext>
                </a:extLst>
              </p:cNvPr>
              <p:cNvGraphicFramePr>
                <a:graphicFrameLocks noChangeAspect="1"/>
              </p:cNvGraphicFramePr>
              <p:nvPr>
                <p:extLst>
                  <p:ext uri="{D42A27DB-BD31-4B8C-83A1-F6EECF244321}">
                    <p14:modId xmlns:p14="http://schemas.microsoft.com/office/powerpoint/2010/main" val="1410777787"/>
                  </p:ext>
                </p:extLst>
              </p:nvPr>
            </p:nvGraphicFramePr>
            <p:xfrm>
              <a:off x="0" y="25711"/>
              <a:ext cx="2445025" cy="1888433"/>
            </p:xfrm>
            <a:graphic>
              <a:graphicData uri="http://schemas.microsoft.com/office/drawing/2017/model3d">
                <am3d:model3d r:embed="rId2">
                  <am3d:spPr>
                    <a:xfrm>
                      <a:off x="0" y="0"/>
                      <a:ext cx="2445025" cy="1888433"/>
                    </a:xfrm>
                    <a:prstGeom prst="rect">
                      <a:avLst/>
                    </a:prstGeom>
                  </am3d:spPr>
                  <am3d:camera>
                    <am3d:pos x="0" y="0" z="60106359"/>
                    <am3d:up dx="0" dy="36000000" dz="0"/>
                    <am3d:lookAt x="0" y="0" z="0"/>
                    <am3d:perspective fov="2700000"/>
                  </am3d:camera>
                  <am3d:trans>
                    <am3d:meterPerModelUnit n="1907604" d="1000000"/>
                    <am3d:preTrans dx="718081" dy="-13902428" dz="156387"/>
                    <am3d:scale>
                      <am3d:sx n="1000000" d="1000000"/>
                      <am3d:sy n="1000000" d="1000000"/>
                      <am3d:sz n="1000000" d="1000000"/>
                    </am3d:scale>
                    <am3d:rot/>
                    <am3d:postTrans dx="0" dy="0" dz="0"/>
                  </am3d:trans>
                  <am3d:raster rName="Office3DRenderer" rVer="16.0.8326">
                    <am3d:blip r:embed="rId3"/>
                  </am3d:raster>
                  <am3d:objViewport viewportSz="3188577"/>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4" name="3D Model 3" descr="Gears">
                <a:extLst>
                  <a:ext uri="{FF2B5EF4-FFF2-40B4-BE49-F238E27FC236}">
                    <a16:creationId xmlns:a16="http://schemas.microsoft.com/office/drawing/2014/main" xmlns="" id="{B62BE729-95C8-A04C-9985-0F479255F70B}"/>
                  </a:ext>
                </a:extLst>
              </p:cNvPr>
              <p:cNvPicPr>
                <a:picLocks noGrp="1" noRot="1" noChangeAspect="1" noMove="1" noResize="1" noEditPoints="1" noAdjustHandles="1" noChangeArrowheads="1" noChangeShapeType="1" noCrop="1"/>
              </p:cNvPicPr>
              <p:nvPr/>
            </p:nvPicPr>
            <p:blipFill>
              <a:blip r:embed="rId3"/>
              <a:stretch>
                <a:fillRect/>
              </a:stretch>
            </p:blipFill>
            <p:spPr>
              <a:xfrm>
                <a:off x="0" y="25711"/>
                <a:ext cx="2445025" cy="1888433"/>
              </a:xfrm>
              <a:prstGeom prst="rect">
                <a:avLst/>
              </a:prstGeom>
            </p:spPr>
          </p:pic>
        </mc:Fallback>
      </mc:AlternateContent>
    </p:spTree>
    <p:extLst>
      <p:ext uri="{BB962C8B-B14F-4D97-AF65-F5344CB8AC3E}">
        <p14:creationId xmlns:p14="http://schemas.microsoft.com/office/powerpoint/2010/main" xmlns="" val="1572502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8" name="Rectangle 44">
            <a:extLst>
              <a:ext uri="{FF2B5EF4-FFF2-40B4-BE49-F238E27FC236}">
                <a16:creationId xmlns:a16="http://schemas.microsoft.com/office/drawing/2014/main" xmlns="" id="{4D51AB52-5ADD-4688-83DB-8A2EB1F26B9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9143998" cy="685800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xmlns="" id="{EB8FE4E9-FA03-B946-95E8-4D67C7C24435}"/>
              </a:ext>
            </a:extLst>
          </p:cNvPr>
          <p:cNvSpPr>
            <a:spLocks noGrp="1"/>
          </p:cNvSpPr>
          <p:nvPr>
            <p:ph type="title"/>
          </p:nvPr>
        </p:nvSpPr>
        <p:spPr>
          <a:xfrm>
            <a:off x="445770" y="461001"/>
            <a:ext cx="3827879" cy="1907457"/>
          </a:xfrm>
        </p:spPr>
        <p:txBody>
          <a:bodyPr vert="horz" lIns="91440" tIns="45720" rIns="91440" bIns="45720" rtlCol="0" anchor="ctr">
            <a:normAutofit/>
          </a:bodyPr>
          <a:lstStyle/>
          <a:p>
            <a:pPr algn="l" defTabSz="914400">
              <a:lnSpc>
                <a:spcPct val="90000"/>
              </a:lnSpc>
            </a:pPr>
            <a:r>
              <a:rPr lang="en-US" b="1" dirty="0">
                <a:solidFill>
                  <a:schemeClr val="bg1"/>
                </a:solidFill>
              </a:rPr>
              <a:t>6.Financial Aspects</a:t>
            </a:r>
          </a:p>
        </p:txBody>
      </p:sp>
      <p:grpSp>
        <p:nvGrpSpPr>
          <p:cNvPr id="70" name="Group 46">
            <a:extLst>
              <a:ext uri="{FF2B5EF4-FFF2-40B4-BE49-F238E27FC236}">
                <a16:creationId xmlns:a16="http://schemas.microsoft.com/office/drawing/2014/main" xmlns="" id="{2B860207-ACE2-4B37-A2C2-9AAE0EEBA8BF}"/>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42125" y="737776"/>
            <a:ext cx="181579" cy="1340860"/>
            <a:chOff x="56167" y="899960"/>
            <a:chExt cx="242107" cy="1340860"/>
          </a:xfrm>
        </p:grpSpPr>
        <p:sp>
          <p:nvSpPr>
            <p:cNvPr id="48" name="Rectangle 2">
              <a:extLst>
                <a:ext uri="{FF2B5EF4-FFF2-40B4-BE49-F238E27FC236}">
                  <a16:creationId xmlns:a16="http://schemas.microsoft.com/office/drawing/2014/main" xmlns="" id="{E8A59B16-7B5E-439A-AABE-6F43ADBEDA8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237744" y="146971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2" name="Rectangle 59">
              <a:extLst>
                <a:ext uri="{FF2B5EF4-FFF2-40B4-BE49-F238E27FC236}">
                  <a16:creationId xmlns:a16="http://schemas.microsoft.com/office/drawing/2014/main" xmlns="" id="{38682BC1-12A9-49A6-B07D-32C0E52874F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54864" y="146971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0" name="Rectangle 2">
              <a:extLst>
                <a:ext uri="{FF2B5EF4-FFF2-40B4-BE49-F238E27FC236}">
                  <a16:creationId xmlns:a16="http://schemas.microsoft.com/office/drawing/2014/main" xmlns="" id="{929740E6-43AC-43B8-A959-7FA88DA43EF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237744" y="132760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1" name="Rectangle 59">
              <a:extLst>
                <a:ext uri="{FF2B5EF4-FFF2-40B4-BE49-F238E27FC236}">
                  <a16:creationId xmlns:a16="http://schemas.microsoft.com/office/drawing/2014/main" xmlns="" id="{96E21AC4-82E7-4B8E-BE4D-06F7B3884D6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54864" y="132760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2" name="Rectangle 2">
              <a:extLst>
                <a:ext uri="{FF2B5EF4-FFF2-40B4-BE49-F238E27FC236}">
                  <a16:creationId xmlns:a16="http://schemas.microsoft.com/office/drawing/2014/main" xmlns="" id="{C921A779-B023-4EB0-B665-D0212F00909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237744" y="118549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3" name="Rectangle 59">
              <a:extLst>
                <a:ext uri="{FF2B5EF4-FFF2-40B4-BE49-F238E27FC236}">
                  <a16:creationId xmlns:a16="http://schemas.microsoft.com/office/drawing/2014/main" xmlns="" id="{3E26D187-6A2A-4FCB-AB53-925262F7226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54864" y="118549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4" name="Rectangle 2">
              <a:extLst>
                <a:ext uri="{FF2B5EF4-FFF2-40B4-BE49-F238E27FC236}">
                  <a16:creationId xmlns:a16="http://schemas.microsoft.com/office/drawing/2014/main" xmlns="" id="{ADC5C21D-9525-4C09-96AC-CD411777520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237744" y="104337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5" name="Rectangle 59">
              <a:extLst>
                <a:ext uri="{FF2B5EF4-FFF2-40B4-BE49-F238E27FC236}">
                  <a16:creationId xmlns:a16="http://schemas.microsoft.com/office/drawing/2014/main" xmlns="" id="{E55B79D7-B509-440B-BB0A-C932B288C2D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54864" y="104337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6" name="Rectangle 2">
              <a:extLst>
                <a:ext uri="{FF2B5EF4-FFF2-40B4-BE49-F238E27FC236}">
                  <a16:creationId xmlns:a16="http://schemas.microsoft.com/office/drawing/2014/main" xmlns="" id="{2EB10EB7-F925-4AB7-9B6B-FAFCA6F00821}"/>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237744" y="90126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7" name="Rectangle 59">
              <a:extLst>
                <a:ext uri="{FF2B5EF4-FFF2-40B4-BE49-F238E27FC236}">
                  <a16:creationId xmlns:a16="http://schemas.microsoft.com/office/drawing/2014/main" xmlns="" id="{4BDE1226-55F7-4E78-8946-97C0D7FDD38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54864" y="90126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8" name="Rectangle 2">
              <a:extLst>
                <a:ext uri="{FF2B5EF4-FFF2-40B4-BE49-F238E27FC236}">
                  <a16:creationId xmlns:a16="http://schemas.microsoft.com/office/drawing/2014/main" xmlns="" id="{4FECC137-11B4-48FD-A1AA-610D2138DE81}"/>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237744" y="218028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9" name="Rectangle 59">
              <a:extLst>
                <a:ext uri="{FF2B5EF4-FFF2-40B4-BE49-F238E27FC236}">
                  <a16:creationId xmlns:a16="http://schemas.microsoft.com/office/drawing/2014/main" xmlns="" id="{180C0DD7-6CE4-486B-916C-C3C87C81807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54864" y="218028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0" name="Rectangle 2">
              <a:extLst>
                <a:ext uri="{FF2B5EF4-FFF2-40B4-BE49-F238E27FC236}">
                  <a16:creationId xmlns:a16="http://schemas.microsoft.com/office/drawing/2014/main" xmlns="" id="{810AE7F9-4396-41FB-94F9-8154D4DC2C9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237744" y="203817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1" name="Rectangle 59">
              <a:extLst>
                <a:ext uri="{FF2B5EF4-FFF2-40B4-BE49-F238E27FC236}">
                  <a16:creationId xmlns:a16="http://schemas.microsoft.com/office/drawing/2014/main" xmlns="" id="{446068F4-9B70-4DC6-82E3-6A636680911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54864" y="203817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2" name="Rectangle 2">
              <a:extLst>
                <a:ext uri="{FF2B5EF4-FFF2-40B4-BE49-F238E27FC236}">
                  <a16:creationId xmlns:a16="http://schemas.microsoft.com/office/drawing/2014/main" xmlns="" id="{ACCF2A15-7704-4CCF-AB0A-20BE623E7AE2}"/>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237744" y="189606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3" name="Rectangle 59">
              <a:extLst>
                <a:ext uri="{FF2B5EF4-FFF2-40B4-BE49-F238E27FC236}">
                  <a16:creationId xmlns:a16="http://schemas.microsoft.com/office/drawing/2014/main" xmlns="" id="{8DF7B9FB-BF19-4609-9AF1-45D94DCB2FD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54864" y="189606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4" name="Rectangle 2">
              <a:extLst>
                <a:ext uri="{FF2B5EF4-FFF2-40B4-BE49-F238E27FC236}">
                  <a16:creationId xmlns:a16="http://schemas.microsoft.com/office/drawing/2014/main" xmlns="" id="{03EE7F2A-8C41-44E1-A5C5-F9D7A87E476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237744" y="175394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5" name="Rectangle 59">
              <a:extLst>
                <a:ext uri="{FF2B5EF4-FFF2-40B4-BE49-F238E27FC236}">
                  <a16:creationId xmlns:a16="http://schemas.microsoft.com/office/drawing/2014/main" xmlns="" id="{689CADC4-9D26-4B82-9B11-1E2140D1DCA1}"/>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54864" y="175394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6" name="Rectangle 2">
              <a:extLst>
                <a:ext uri="{FF2B5EF4-FFF2-40B4-BE49-F238E27FC236}">
                  <a16:creationId xmlns:a16="http://schemas.microsoft.com/office/drawing/2014/main" xmlns="" id="{707BC2C3-A51F-45C0-8BEC-31CC1E9AD5E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237744" y="161183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7" name="Rectangle 59">
              <a:extLst>
                <a:ext uri="{FF2B5EF4-FFF2-40B4-BE49-F238E27FC236}">
                  <a16:creationId xmlns:a16="http://schemas.microsoft.com/office/drawing/2014/main" xmlns="" id="{9ECFCC9B-5EAD-4BEC-A4C5-28A4766FCB6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54864" y="161183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6" name="Picture 5" descr="A dining room table&#10;&#10;Description automatically generated">
            <a:extLst>
              <a:ext uri="{FF2B5EF4-FFF2-40B4-BE49-F238E27FC236}">
                <a16:creationId xmlns:a16="http://schemas.microsoft.com/office/drawing/2014/main" xmlns="" id="{62600A09-1FE8-4B43-9044-9E8725A9C17A}"/>
              </a:ext>
            </a:extLst>
          </p:cNvPr>
          <p:cNvPicPr>
            <a:picLocks noChangeAspect="1"/>
          </p:cNvPicPr>
          <p:nvPr/>
        </p:nvPicPr>
        <p:blipFill rotWithShape="1">
          <a:blip r:embed="rId2">
            <a:extLst>
              <a:ext uri="{837473B0-CC2E-450A-ABE3-18F120FF3D39}">
                <a1611:picAttrSrcUrl xmlns:a1611="http://schemas.microsoft.com/office/drawing/2016/11/main" xmlns="" r:id="rId3"/>
              </a:ext>
            </a:extLst>
          </a:blip>
          <a:srcRect l="20535" r="34227" b="-1"/>
          <a:stretch/>
        </p:blipFill>
        <p:spPr>
          <a:xfrm>
            <a:off x="4496305" y="10"/>
            <a:ext cx="4647695" cy="6857990"/>
          </a:xfrm>
          <a:prstGeom prst="rect">
            <a:avLst/>
          </a:prstGeom>
        </p:spPr>
      </p:pic>
      <p:sp>
        <p:nvSpPr>
          <p:cNvPr id="69" name="Rectangle 68">
            <a:extLst>
              <a:ext uri="{FF2B5EF4-FFF2-40B4-BE49-F238E27FC236}">
                <a16:creationId xmlns:a16="http://schemas.microsoft.com/office/drawing/2014/main" xmlns="" id="{2BBA6F99-C2E7-4A60-BF6F-95A24075681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2825032"/>
            <a:ext cx="4750392" cy="403296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1" name="Rectangle 70">
            <a:extLst>
              <a:ext uri="{FF2B5EF4-FFF2-40B4-BE49-F238E27FC236}">
                <a16:creationId xmlns:a16="http://schemas.microsoft.com/office/drawing/2014/main" xmlns="" id="{E3E51905-F374-4E1A-97CF-B741584B74D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6501384"/>
            <a:ext cx="4937759" cy="3566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a:extLst>
              <a:ext uri="{FF2B5EF4-FFF2-40B4-BE49-F238E27FC236}">
                <a16:creationId xmlns:a16="http://schemas.microsoft.com/office/drawing/2014/main" xmlns="" id="{2EF15FD1-F59B-0B42-9E2C-C59641BB2EE5}"/>
              </a:ext>
            </a:extLst>
          </p:cNvPr>
          <p:cNvSpPr txBox="1"/>
          <p:nvPr/>
        </p:nvSpPr>
        <p:spPr>
          <a:xfrm>
            <a:off x="6836958" y="6657943"/>
            <a:ext cx="2307042" cy="200055"/>
          </a:xfrm>
          <a:prstGeom prst="rect">
            <a:avLst/>
          </a:prstGeom>
          <a:solidFill>
            <a:srgbClr val="000000"/>
          </a:solidFill>
        </p:spPr>
        <p:txBody>
          <a:bodyPr wrap="none" rtlCol="0">
            <a:spAutoFit/>
          </a:bodyPr>
          <a:lstStyle/>
          <a:p>
            <a:pPr algn="r">
              <a:spcAft>
                <a:spcPts val="600"/>
              </a:spcAft>
            </a:pPr>
            <a:r>
              <a:rPr lang="en-US" sz="700" dirty="0">
                <a:solidFill>
                  <a:srgbClr val="FFFFFF"/>
                </a:solidFill>
                <a:hlinkClick r:id="rId3" tooltip="https://en.wikipedia.org/wiki/List_of_Michelin_starred_restaurants_in_Scotland">
                  <a:extLst>
                    <a:ext uri="{A12FA001-AC4F-418D-AE19-62706E023703}">
                      <ahyp:hlinkClr xmlns:ahyp="http://schemas.microsoft.com/office/drawing/2018/hyperlinkcolor" xmlns="" val="tx"/>
                    </a:ext>
                  </a:extLst>
                </a:hlinkClick>
              </a:rPr>
              <a:t>This Photo</a:t>
            </a:r>
            <a:r>
              <a:rPr lang="en-US" sz="700" dirty="0">
                <a:solidFill>
                  <a:srgbClr val="FFFFFF"/>
                </a:solidFill>
              </a:rPr>
              <a:t> by Unknown Author is licensed under </a:t>
            </a:r>
            <a:r>
              <a:rPr lang="en-US" sz="700" dirty="0">
                <a:solidFill>
                  <a:srgbClr val="FFFFFF"/>
                </a:solidFill>
                <a:hlinkClick r:id="rId4" tooltip="https://creativecommons.org/licenses/by-sa/3.0/">
                  <a:extLst>
                    <a:ext uri="{A12FA001-AC4F-418D-AE19-62706E023703}">
                      <ahyp:hlinkClr xmlns:ahyp="http://schemas.microsoft.com/office/drawing/2018/hyperlinkcolor" xmlns="" val="tx"/>
                    </a:ext>
                  </a:extLst>
                </a:hlinkClick>
              </a:rPr>
              <a:t>CC BY-SA</a:t>
            </a:r>
            <a:endParaRPr lang="en-US" sz="700" dirty="0">
              <a:solidFill>
                <a:srgbClr val="FFFFFF"/>
              </a:solidFill>
            </a:endParaRPr>
          </a:p>
        </p:txBody>
      </p:sp>
    </p:spTree>
    <p:extLst>
      <p:ext uri="{BB962C8B-B14F-4D97-AF65-F5344CB8AC3E}">
        <p14:creationId xmlns:p14="http://schemas.microsoft.com/office/powerpoint/2010/main" xmlns="" val="91796060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848B2CD-10AA-E54C-83D4-A263C09A1049}"/>
              </a:ext>
            </a:extLst>
          </p:cNvPr>
          <p:cNvSpPr>
            <a:spLocks noGrp="1"/>
          </p:cNvSpPr>
          <p:nvPr>
            <p:ph type="title"/>
          </p:nvPr>
        </p:nvSpPr>
        <p:spPr/>
        <p:txBody>
          <a:bodyPr>
            <a:normAutofit/>
          </a:bodyPr>
          <a:lstStyle/>
          <a:p>
            <a:r>
              <a:rPr lang="en-US" sz="3200" b="1" dirty="0"/>
              <a:t>Budgets</a:t>
            </a:r>
          </a:p>
        </p:txBody>
      </p:sp>
      <p:sp>
        <p:nvSpPr>
          <p:cNvPr id="3" name="Content Placeholder 2">
            <a:extLst>
              <a:ext uri="{FF2B5EF4-FFF2-40B4-BE49-F238E27FC236}">
                <a16:creationId xmlns:a16="http://schemas.microsoft.com/office/drawing/2014/main" xmlns="" id="{091340E7-EC5E-534F-A8EB-52D109168B02}"/>
              </a:ext>
            </a:extLst>
          </p:cNvPr>
          <p:cNvSpPr>
            <a:spLocks noGrp="1"/>
          </p:cNvSpPr>
          <p:nvPr>
            <p:ph idx="1"/>
          </p:nvPr>
        </p:nvSpPr>
        <p:spPr>
          <a:xfrm>
            <a:off x="457200" y="1267968"/>
            <a:ext cx="8229600" cy="4858195"/>
          </a:xfrm>
        </p:spPr>
        <p:txBody>
          <a:bodyPr>
            <a:normAutofit fontScale="85000" lnSpcReduction="10000"/>
          </a:bodyPr>
          <a:lstStyle/>
          <a:p>
            <a:pPr marL="0" indent="0">
              <a:buNone/>
            </a:pPr>
            <a:r>
              <a:rPr lang="en-GB" sz="3100" dirty="0"/>
              <a:t>In order to have an effective food and beverage control system a manager needs to have benchmarks where he/she can compare the operations performance.</a:t>
            </a:r>
          </a:p>
          <a:p>
            <a:pPr marL="0" indent="0">
              <a:buNone/>
            </a:pPr>
            <a:endParaRPr lang="en-GB" sz="3100" dirty="0"/>
          </a:p>
          <a:p>
            <a:pPr marL="0" indent="0">
              <a:buNone/>
            </a:pPr>
            <a:r>
              <a:rPr lang="en-GB" sz="3100" dirty="0"/>
              <a:t>In order to do this a budget is set. A budget is a plan expressed in financial and/or quantitative terms (e.g. total value of payroll, number of customers, etc.) which reflects the policies of an establishment and determines the business operations for a particular trading period</a:t>
            </a:r>
            <a:r>
              <a:rPr lang="en-GB" sz="2800" dirty="0"/>
              <a:t>.</a:t>
            </a:r>
          </a:p>
          <a:p>
            <a:pPr marL="0" indent="0">
              <a:buNone/>
            </a:pPr>
            <a:endParaRPr lang="en-GB" sz="2800" dirty="0"/>
          </a:p>
          <a:p>
            <a:pPr marL="0" indent="0">
              <a:buNone/>
            </a:pPr>
            <a:r>
              <a:rPr lang="en-GB" sz="2800" dirty="0"/>
              <a:t>The trading period is usually one year but is broken down into checking period of 12 monthly or 13 four-week periods.</a:t>
            </a:r>
          </a:p>
          <a:p>
            <a:endParaRPr lang="en-US" dirty="0"/>
          </a:p>
        </p:txBody>
      </p:sp>
    </p:spTree>
    <p:extLst>
      <p:ext uri="{BB962C8B-B14F-4D97-AF65-F5344CB8AC3E}">
        <p14:creationId xmlns:p14="http://schemas.microsoft.com/office/powerpoint/2010/main" xmlns="" val="22691586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F477B8B2-026C-A444-8C0C-CBEAA85973CF}"/>
              </a:ext>
            </a:extLst>
          </p:cNvPr>
          <p:cNvSpPr>
            <a:spLocks noGrp="1"/>
          </p:cNvSpPr>
          <p:nvPr>
            <p:ph idx="1"/>
          </p:nvPr>
        </p:nvSpPr>
        <p:spPr>
          <a:xfrm>
            <a:off x="457200" y="426720"/>
            <a:ext cx="8345424" cy="6059424"/>
          </a:xfrm>
        </p:spPr>
        <p:txBody>
          <a:bodyPr>
            <a:noAutofit/>
          </a:bodyPr>
          <a:lstStyle/>
          <a:p>
            <a:pPr marL="0" indent="0">
              <a:buNone/>
            </a:pPr>
            <a:r>
              <a:rPr lang="en-GB" sz="2200" dirty="0"/>
              <a:t>The term budgetary control refers to a method of control where responsibility for various budgeted results is assigned to managers and a continuous comparison of the actual results and budgeted figures is made.</a:t>
            </a:r>
          </a:p>
          <a:p>
            <a:pPr marL="0" indent="0">
              <a:buNone/>
            </a:pPr>
            <a:r>
              <a:rPr lang="en-GB" sz="2200" dirty="0"/>
              <a:t>There are three objectives of budgetary control:</a:t>
            </a:r>
          </a:p>
          <a:p>
            <a:pPr marL="0" indent="0">
              <a:buNone/>
            </a:pPr>
            <a:endParaRPr lang="en-GB" sz="2200" dirty="0"/>
          </a:p>
          <a:p>
            <a:r>
              <a:rPr lang="en-US" sz="2200" dirty="0"/>
              <a:t>To provide a plan of action for a set trading period, that guides</a:t>
            </a:r>
          </a:p>
          <a:p>
            <a:pPr marL="0" indent="0">
              <a:buNone/>
            </a:pPr>
            <a:r>
              <a:rPr lang="en-US" sz="2200" dirty="0"/>
              <a:t>     and regulates a business in keeping with its stated policies,    </a:t>
            </a:r>
          </a:p>
          <a:p>
            <a:pPr marL="0" indent="0">
              <a:buNone/>
            </a:pPr>
            <a:r>
              <a:rPr lang="en-US" sz="2200" dirty="0"/>
              <a:t>     and to maximise the full use of its resources.</a:t>
            </a:r>
          </a:p>
          <a:p>
            <a:pPr marL="0" indent="0">
              <a:buNone/>
            </a:pPr>
            <a:endParaRPr lang="en-US" sz="2200" dirty="0"/>
          </a:p>
          <a:p>
            <a:r>
              <a:rPr lang="en-US" sz="2200" dirty="0"/>
              <a:t>To set standards of performance for management against</a:t>
            </a:r>
          </a:p>
          <a:p>
            <a:pPr marL="0" indent="0">
              <a:buNone/>
            </a:pPr>
            <a:r>
              <a:rPr lang="en-US" sz="2200" dirty="0"/>
              <a:t>     which their performance can be measured.</a:t>
            </a:r>
          </a:p>
          <a:p>
            <a:pPr marL="0" indent="0">
              <a:buNone/>
            </a:pPr>
            <a:endParaRPr lang="en-US" sz="2200" dirty="0"/>
          </a:p>
          <a:p>
            <a:r>
              <a:rPr lang="en-US" sz="2200" dirty="0"/>
              <a:t>To set out levels of cost responsibility and encourage cost awareness</a:t>
            </a:r>
            <a:r>
              <a:rPr lang="en-US" sz="2400" dirty="0"/>
              <a:t>.</a:t>
            </a:r>
          </a:p>
        </p:txBody>
      </p:sp>
    </p:spTree>
    <p:extLst>
      <p:ext uri="{BB962C8B-B14F-4D97-AF65-F5344CB8AC3E}">
        <p14:creationId xmlns:p14="http://schemas.microsoft.com/office/powerpoint/2010/main" xmlns="" val="3671506122"/>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2772C00A-AD9C-C24B-AAF7-6D9DD4C680BB}"/>
              </a:ext>
            </a:extLst>
          </p:cNvPr>
          <p:cNvSpPr>
            <a:spLocks noGrp="1"/>
          </p:cNvSpPr>
          <p:nvPr>
            <p:ph idx="1"/>
          </p:nvPr>
        </p:nvSpPr>
        <p:spPr>
          <a:xfrm>
            <a:off x="457200" y="329184"/>
            <a:ext cx="8229600" cy="5796979"/>
          </a:xfrm>
        </p:spPr>
        <p:txBody>
          <a:bodyPr>
            <a:normAutofit fontScale="85000" lnSpcReduction="20000"/>
          </a:bodyPr>
          <a:lstStyle/>
          <a:p>
            <a:pPr marL="0" indent="0">
              <a:buNone/>
            </a:pPr>
            <a:r>
              <a:rPr lang="en-GB" dirty="0"/>
              <a:t>There are two main types of budget; capital budgets and operating budgets.</a:t>
            </a:r>
          </a:p>
          <a:p>
            <a:endParaRPr lang="en-GB" dirty="0"/>
          </a:p>
          <a:p>
            <a:r>
              <a:rPr lang="en-GB" dirty="0"/>
              <a:t>Capital budgets, are concerned with the assets and liabilities of an establishment, for example equipment, plant and cash.</a:t>
            </a:r>
          </a:p>
          <a:p>
            <a:endParaRPr lang="en-GB" dirty="0"/>
          </a:p>
          <a:p>
            <a:r>
              <a:rPr lang="en-GB" dirty="0"/>
              <a:t>Operating budgets are those concerned with the day-to- day income and expenditure of an establishment and include sales, cost of sales, labour, maintenance, head office expenses, etc. </a:t>
            </a:r>
          </a:p>
          <a:p>
            <a:pPr marL="0" indent="0">
              <a:buNone/>
            </a:pPr>
            <a:endParaRPr lang="en-GB" dirty="0"/>
          </a:p>
          <a:p>
            <a:r>
              <a:rPr lang="en-GB" dirty="0"/>
              <a:t>The operating budget is the type of budget that food and beverage managers will be mostly concerned with when looking at the food and beverage control system.</a:t>
            </a:r>
          </a:p>
          <a:p>
            <a:endParaRPr lang="en-US" dirty="0"/>
          </a:p>
        </p:txBody>
      </p:sp>
    </p:spTree>
    <p:extLst>
      <p:ext uri="{BB962C8B-B14F-4D97-AF65-F5344CB8AC3E}">
        <p14:creationId xmlns:p14="http://schemas.microsoft.com/office/powerpoint/2010/main" xmlns="" val="350829450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5448854-A096-4B42-BFA0-16771431B463}"/>
              </a:ext>
            </a:extLst>
          </p:cNvPr>
          <p:cNvSpPr>
            <a:spLocks noGrp="1"/>
          </p:cNvSpPr>
          <p:nvPr>
            <p:ph type="title"/>
          </p:nvPr>
        </p:nvSpPr>
        <p:spPr>
          <a:xfrm>
            <a:off x="457200" y="274638"/>
            <a:ext cx="8229600" cy="676338"/>
          </a:xfrm>
        </p:spPr>
        <p:txBody>
          <a:bodyPr>
            <a:normAutofit fontScale="90000"/>
          </a:bodyPr>
          <a:lstStyle/>
          <a:p>
            <a:r>
              <a:rPr lang="en-US" sz="3600" b="1" dirty="0"/>
              <a:t>Basic stages in the preparation of budgets</a:t>
            </a:r>
            <a:r>
              <a:rPr lang="en-GB" dirty="0"/>
              <a:t/>
            </a:r>
            <a:br>
              <a:rPr lang="en-GB" dirty="0"/>
            </a:br>
            <a:endParaRPr lang="en-US" dirty="0"/>
          </a:p>
        </p:txBody>
      </p:sp>
      <p:sp>
        <p:nvSpPr>
          <p:cNvPr id="3" name="Content Placeholder 2">
            <a:extLst>
              <a:ext uri="{FF2B5EF4-FFF2-40B4-BE49-F238E27FC236}">
                <a16:creationId xmlns:a16="http://schemas.microsoft.com/office/drawing/2014/main" xmlns="" id="{A42862A3-4F28-394C-A1B5-32FDDD4915F3}"/>
              </a:ext>
            </a:extLst>
          </p:cNvPr>
          <p:cNvSpPr>
            <a:spLocks noGrp="1"/>
          </p:cNvSpPr>
          <p:nvPr>
            <p:ph idx="1"/>
          </p:nvPr>
        </p:nvSpPr>
        <p:spPr>
          <a:xfrm>
            <a:off x="457200" y="783336"/>
            <a:ext cx="8229600" cy="5471160"/>
          </a:xfrm>
        </p:spPr>
        <p:txBody>
          <a:bodyPr>
            <a:normAutofit fontScale="70000" lnSpcReduction="20000"/>
          </a:bodyPr>
          <a:lstStyle/>
          <a:p>
            <a:pPr marL="0" indent="0">
              <a:buNone/>
            </a:pPr>
            <a:r>
              <a:rPr lang="en-GB" dirty="0"/>
              <a:t>Budgets are formed in six stages. The amount of detail and sub-division into departmental budgets depends on the type and size of the business.</a:t>
            </a:r>
          </a:p>
          <a:p>
            <a:pPr marL="0" indent="0">
              <a:buNone/>
            </a:pPr>
            <a:endParaRPr lang="en-GB" dirty="0"/>
          </a:p>
          <a:p>
            <a:pPr marL="0" indent="0">
              <a:buNone/>
            </a:pPr>
            <a:r>
              <a:rPr lang="en-GB" dirty="0"/>
              <a:t>The basic stages are:</a:t>
            </a:r>
          </a:p>
          <a:p>
            <a:pPr marL="0" indent="0">
              <a:buNone/>
            </a:pPr>
            <a:endParaRPr lang="en-GB" dirty="0"/>
          </a:p>
          <a:p>
            <a:pPr marL="0" indent="0">
              <a:buNone/>
            </a:pPr>
            <a:r>
              <a:rPr lang="en-US" dirty="0"/>
              <a:t>1. Determination of the net profit required for the business in relation to the capital invested and the risk involved</a:t>
            </a:r>
          </a:p>
          <a:p>
            <a:pPr marL="0" indent="0">
              <a:buNone/>
            </a:pPr>
            <a:endParaRPr lang="en-US" dirty="0"/>
          </a:p>
          <a:p>
            <a:pPr marL="0" indent="0">
              <a:buNone/>
            </a:pPr>
            <a:r>
              <a:rPr lang="en-US" dirty="0"/>
              <a:t>2. Preparation of the sales budget : This determines the volume of sales necessary to achieve the desired net profit and influences the budgeted costs for food, beverages, labour and some overheads</a:t>
            </a:r>
          </a:p>
          <a:p>
            <a:pPr marL="0" indent="0">
              <a:buNone/>
            </a:pPr>
            <a:endParaRPr lang="en-US" dirty="0"/>
          </a:p>
          <a:p>
            <a:pPr marL="0" indent="0">
              <a:buNone/>
            </a:pPr>
            <a:r>
              <a:rPr lang="en-US" dirty="0"/>
              <a:t>3. Preparation of administration and general budgets : These are for such items as head office expenses, advertising, rates, insurance, etc. Some of these  are regarded as fixed budgets, others are regarded as variable budgets.</a:t>
            </a:r>
          </a:p>
        </p:txBody>
      </p:sp>
    </p:spTree>
    <p:extLst>
      <p:ext uri="{BB962C8B-B14F-4D97-AF65-F5344CB8AC3E}">
        <p14:creationId xmlns:p14="http://schemas.microsoft.com/office/powerpoint/2010/main" xmlns="" val="276917489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98D50EAB-4D1D-FC4D-AFE8-C12E8390BEA8}"/>
              </a:ext>
            </a:extLst>
          </p:cNvPr>
          <p:cNvSpPr>
            <a:spLocks noGrp="1"/>
          </p:cNvSpPr>
          <p:nvPr>
            <p:ph idx="1"/>
          </p:nvPr>
        </p:nvSpPr>
        <p:spPr>
          <a:xfrm>
            <a:off x="457200" y="515112"/>
            <a:ext cx="8229600" cy="5885688"/>
          </a:xfrm>
        </p:spPr>
        <p:txBody>
          <a:bodyPr>
            <a:normAutofit fontScale="92500"/>
          </a:bodyPr>
          <a:lstStyle/>
          <a:p>
            <a:pPr marL="0" indent="0">
              <a:buNone/>
            </a:pPr>
            <a:r>
              <a:rPr lang="en-US" sz="3000" dirty="0"/>
              <a:t>4. Preparation of the capital expenditure budget which makes provision for items of expenditure e.g. new kitchen equipment or restaurant and bar furniture</a:t>
            </a:r>
          </a:p>
          <a:p>
            <a:pPr marL="0" indent="0">
              <a:buNone/>
            </a:pPr>
            <a:endParaRPr lang="en-US" sz="3000" dirty="0"/>
          </a:p>
          <a:p>
            <a:pPr marL="0" indent="0">
              <a:buNone/>
            </a:pPr>
            <a:r>
              <a:rPr lang="en-US" sz="3000" dirty="0"/>
              <a:t>5. Preparation of the cash budget : This predetermines the cash inflows, the cash outflows and resulting cash balance at specific points during the period.</a:t>
            </a:r>
          </a:p>
          <a:p>
            <a:pPr marL="0" indent="0">
              <a:buNone/>
            </a:pPr>
            <a:endParaRPr lang="en-US" sz="3000" dirty="0"/>
          </a:p>
          <a:p>
            <a:pPr marL="0" indent="0">
              <a:buNone/>
            </a:pPr>
            <a:r>
              <a:rPr lang="en-US" sz="3000" dirty="0"/>
              <a:t>6. Preparation of master budgets : As stated previously master budgets are prepared for the trading account, profit and loss account and the balance sheet</a:t>
            </a:r>
          </a:p>
          <a:p>
            <a:endParaRPr lang="en-US" dirty="0"/>
          </a:p>
        </p:txBody>
      </p:sp>
    </p:spTree>
    <p:extLst>
      <p:ext uri="{BB962C8B-B14F-4D97-AF65-F5344CB8AC3E}">
        <p14:creationId xmlns:p14="http://schemas.microsoft.com/office/powerpoint/2010/main" xmlns="" val="3344921795"/>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C663D9A-F33A-924F-A8EE-30323BA2680C}"/>
              </a:ext>
            </a:extLst>
          </p:cNvPr>
          <p:cNvSpPr>
            <a:spLocks noGrp="1"/>
          </p:cNvSpPr>
          <p:nvPr>
            <p:ph type="title"/>
          </p:nvPr>
        </p:nvSpPr>
        <p:spPr>
          <a:xfrm>
            <a:off x="457200" y="591661"/>
            <a:ext cx="8229600" cy="688530"/>
          </a:xfrm>
        </p:spPr>
        <p:txBody>
          <a:bodyPr>
            <a:normAutofit fontScale="90000"/>
          </a:bodyPr>
          <a:lstStyle/>
          <a:p>
            <a:r>
              <a:rPr lang="en-US" sz="3600" b="1" dirty="0"/>
              <a:t>Costs, profits and sales</a:t>
            </a:r>
            <a:r>
              <a:rPr lang="en-GB" dirty="0"/>
              <a:t/>
            </a:r>
            <a:br>
              <a:rPr lang="en-GB" dirty="0"/>
            </a:br>
            <a:endParaRPr lang="en-US" dirty="0"/>
          </a:p>
        </p:txBody>
      </p:sp>
      <p:sp>
        <p:nvSpPr>
          <p:cNvPr id="3" name="Content Placeholder 2">
            <a:extLst>
              <a:ext uri="{FF2B5EF4-FFF2-40B4-BE49-F238E27FC236}">
                <a16:creationId xmlns:a16="http://schemas.microsoft.com/office/drawing/2014/main" xmlns="" id="{64E173E1-D6CE-6449-9864-A233656BE2D4}"/>
              </a:ext>
            </a:extLst>
          </p:cNvPr>
          <p:cNvSpPr>
            <a:spLocks noGrp="1"/>
          </p:cNvSpPr>
          <p:nvPr>
            <p:ph idx="1"/>
          </p:nvPr>
        </p:nvSpPr>
        <p:spPr>
          <a:xfrm>
            <a:off x="457200" y="1555965"/>
            <a:ext cx="3724656" cy="5358067"/>
          </a:xfrm>
        </p:spPr>
        <p:txBody>
          <a:bodyPr/>
          <a:lstStyle/>
          <a:p>
            <a:pPr marL="0" indent="0">
              <a:buNone/>
            </a:pPr>
            <a:r>
              <a:rPr lang="en-GB" sz="2400" dirty="0"/>
              <a:t>The cost of operating a catering unit or department is usually analysed under the three headings of the elements of cost:</a:t>
            </a:r>
          </a:p>
          <a:p>
            <a:pPr marL="0" indent="0">
              <a:buNone/>
            </a:pPr>
            <a:endParaRPr lang="en-GB" sz="2400" dirty="0"/>
          </a:p>
          <a:p>
            <a:r>
              <a:rPr lang="en-US" sz="2400" dirty="0"/>
              <a:t>Material</a:t>
            </a:r>
          </a:p>
          <a:p>
            <a:r>
              <a:rPr lang="en-US" sz="2400" dirty="0"/>
              <a:t>Labour</a:t>
            </a:r>
          </a:p>
          <a:p>
            <a:r>
              <a:rPr lang="en-US" sz="2400" dirty="0"/>
              <a:t>Overheads</a:t>
            </a:r>
          </a:p>
        </p:txBody>
      </p:sp>
      <p:graphicFrame>
        <p:nvGraphicFramePr>
          <p:cNvPr id="5" name="Table 5">
            <a:extLst>
              <a:ext uri="{FF2B5EF4-FFF2-40B4-BE49-F238E27FC236}">
                <a16:creationId xmlns:a16="http://schemas.microsoft.com/office/drawing/2014/main" xmlns="" id="{458228FC-17DB-CB49-935D-DF4CB2DC9A72}"/>
              </a:ext>
            </a:extLst>
          </p:cNvPr>
          <p:cNvGraphicFramePr>
            <a:graphicFrameLocks noGrp="1"/>
          </p:cNvGraphicFramePr>
          <p:nvPr>
            <p:extLst>
              <p:ext uri="{D42A27DB-BD31-4B8C-83A1-F6EECF244321}">
                <p14:modId xmlns:p14="http://schemas.microsoft.com/office/powerpoint/2010/main" xmlns="" val="3149069741"/>
              </p:ext>
            </p:extLst>
          </p:nvPr>
        </p:nvGraphicFramePr>
        <p:xfrm>
          <a:off x="4348977" y="1555965"/>
          <a:ext cx="4337823" cy="4021844"/>
        </p:xfrm>
        <a:graphic>
          <a:graphicData uri="http://schemas.openxmlformats.org/drawingml/2006/table">
            <a:tbl>
              <a:tblPr>
                <a:tableStyleId>{5C22544A-7EE6-4342-B048-85BDC9FD1C3A}</a:tableStyleId>
              </a:tblPr>
              <a:tblGrid>
                <a:gridCol w="1445941">
                  <a:extLst>
                    <a:ext uri="{9D8B030D-6E8A-4147-A177-3AD203B41FA5}">
                      <a16:colId xmlns:a16="http://schemas.microsoft.com/office/drawing/2014/main" xmlns="" val="2239161613"/>
                    </a:ext>
                  </a:extLst>
                </a:gridCol>
                <a:gridCol w="1445941">
                  <a:extLst>
                    <a:ext uri="{9D8B030D-6E8A-4147-A177-3AD203B41FA5}">
                      <a16:colId xmlns:a16="http://schemas.microsoft.com/office/drawing/2014/main" xmlns="" val="2267422919"/>
                    </a:ext>
                  </a:extLst>
                </a:gridCol>
                <a:gridCol w="1445941">
                  <a:extLst>
                    <a:ext uri="{9D8B030D-6E8A-4147-A177-3AD203B41FA5}">
                      <a16:colId xmlns:a16="http://schemas.microsoft.com/office/drawing/2014/main" xmlns="" val="343890403"/>
                    </a:ext>
                  </a:extLst>
                </a:gridCol>
              </a:tblGrid>
              <a:tr h="1005461">
                <a:tc rowSpan="3">
                  <a:txBody>
                    <a:bodyPr/>
                    <a:lstStyle/>
                    <a:p>
                      <a:pPr algn="ctr"/>
                      <a:r>
                        <a:rPr lang="en-US" sz="2400" b="1" dirty="0"/>
                        <a:t>Total cost 80%</a:t>
                      </a:r>
                    </a:p>
                  </a:txBody>
                  <a:tcPr vert="vert270">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tx2">
                        <a:lumMod val="20000"/>
                        <a:lumOff val="80000"/>
                      </a:schemeClr>
                    </a:solidFill>
                  </a:tcPr>
                </a:tc>
                <a:tc>
                  <a:txBody>
                    <a:bodyPr/>
                    <a:lstStyle/>
                    <a:p>
                      <a:r>
                        <a:rPr lang="en-US" b="1" dirty="0"/>
                        <a:t>Materials           30%</a:t>
                      </a:r>
                    </a:p>
                  </a:txBody>
                  <a:tcPr>
                    <a:lnL w="12700" cmpd="sng">
                      <a:noFill/>
                    </a:lnL>
                    <a:solidFill>
                      <a:schemeClr val="accent1">
                        <a:lumMod val="20000"/>
                        <a:lumOff val="80000"/>
                      </a:schemeClr>
                    </a:solidFill>
                  </a:tcPr>
                </a:tc>
                <a:tc rowSpan="4">
                  <a:txBody>
                    <a:bodyPr/>
                    <a:lstStyle/>
                    <a:p>
                      <a:pPr algn="ctr"/>
                      <a:r>
                        <a:rPr lang="en-US" sz="2400" b="1" dirty="0"/>
                        <a:t>Sales 100%</a:t>
                      </a:r>
                    </a:p>
                  </a:txBody>
                  <a:tcPr vert="vert270">
                    <a:lnT w="12700" cmpd="sng">
                      <a:noFill/>
                    </a:lnT>
                    <a:solidFill>
                      <a:schemeClr val="accent2">
                        <a:lumMod val="20000"/>
                        <a:lumOff val="80000"/>
                      </a:schemeClr>
                    </a:solidFill>
                  </a:tcPr>
                </a:tc>
                <a:extLst>
                  <a:ext uri="{0D108BD9-81ED-4DB2-BD59-A6C34878D82A}">
                    <a16:rowId xmlns:a16="http://schemas.microsoft.com/office/drawing/2014/main" xmlns="" val="3100497116"/>
                  </a:ext>
                </a:extLst>
              </a:tr>
              <a:tr h="1005461">
                <a:tc vMerge="1">
                  <a:txBody>
                    <a:bodyPr/>
                    <a:lstStyle/>
                    <a:p>
                      <a:endParaRPr lang="en-US"/>
                    </a:p>
                  </a:txBody>
                  <a:tcPr/>
                </a:tc>
                <a:tc>
                  <a:txBody>
                    <a:bodyPr/>
                    <a:lstStyle/>
                    <a:p>
                      <a:r>
                        <a:rPr lang="en-US" b="1" dirty="0"/>
                        <a:t>Labour               30%</a:t>
                      </a:r>
                    </a:p>
                  </a:txBody>
                  <a:tcPr>
                    <a:lnL w="12700" cmpd="sng">
                      <a:noFill/>
                    </a:lnL>
                    <a:solidFill>
                      <a:schemeClr val="accent1">
                        <a:lumMod val="40000"/>
                        <a:lumOff val="60000"/>
                      </a:schemeClr>
                    </a:solidFill>
                  </a:tcPr>
                </a:tc>
                <a:tc vMerge="1">
                  <a:txBody>
                    <a:bodyPr/>
                    <a:lstStyle/>
                    <a:p>
                      <a:endParaRPr lang="en-US" dirty="0"/>
                    </a:p>
                  </a:txBody>
                  <a:tcPr/>
                </a:tc>
                <a:extLst>
                  <a:ext uri="{0D108BD9-81ED-4DB2-BD59-A6C34878D82A}">
                    <a16:rowId xmlns:a16="http://schemas.microsoft.com/office/drawing/2014/main" xmlns="" val="1523612294"/>
                  </a:ext>
                </a:extLst>
              </a:tr>
              <a:tr h="1005461">
                <a:tc vMerge="1">
                  <a:txBody>
                    <a:bodyPr/>
                    <a:lstStyle/>
                    <a:p>
                      <a:endParaRPr lang="en-US" dirty="0"/>
                    </a:p>
                  </a:txBody>
                  <a:tcPr/>
                </a:tc>
                <a:tc>
                  <a:txBody>
                    <a:bodyPr/>
                    <a:lstStyle/>
                    <a:p>
                      <a:r>
                        <a:rPr lang="en-US" b="1" dirty="0"/>
                        <a:t>Overheads        20%</a:t>
                      </a:r>
                    </a:p>
                  </a:txBody>
                  <a:tcPr>
                    <a:lnL w="12700" cmpd="sng">
                      <a:noFill/>
                    </a:lnL>
                    <a:solidFill>
                      <a:schemeClr val="accent1">
                        <a:lumMod val="60000"/>
                        <a:lumOff val="40000"/>
                      </a:schemeClr>
                    </a:solidFill>
                  </a:tcPr>
                </a:tc>
                <a:tc vMerge="1">
                  <a:txBody>
                    <a:bodyPr/>
                    <a:lstStyle/>
                    <a:p>
                      <a:endParaRPr lang="en-US" dirty="0"/>
                    </a:p>
                  </a:txBody>
                  <a:tcPr/>
                </a:tc>
                <a:extLst>
                  <a:ext uri="{0D108BD9-81ED-4DB2-BD59-A6C34878D82A}">
                    <a16:rowId xmlns:a16="http://schemas.microsoft.com/office/drawing/2014/main" xmlns="" val="18196101"/>
                  </a:ext>
                </a:extLst>
              </a:tr>
              <a:tr h="1005461">
                <a:tc>
                  <a:txBody>
                    <a:bodyPr/>
                    <a:lstStyle/>
                    <a:p>
                      <a:endParaRPr lang="en-US" dirty="0"/>
                    </a:p>
                  </a:txBody>
                  <a:tcPr>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r>
                        <a:rPr lang="en-US" b="1" dirty="0"/>
                        <a:t>Net profit          20%</a:t>
                      </a:r>
                    </a:p>
                  </a:txBody>
                  <a:tcPr>
                    <a:lnL w="12700" cmpd="sng">
                      <a:noFill/>
                    </a:lnL>
                    <a:solidFill>
                      <a:schemeClr val="accent4">
                        <a:lumMod val="20000"/>
                        <a:lumOff val="80000"/>
                      </a:schemeClr>
                    </a:solidFill>
                  </a:tcPr>
                </a:tc>
                <a:tc vMerge="1">
                  <a:txBody>
                    <a:bodyPr/>
                    <a:lstStyle/>
                    <a:p>
                      <a:endParaRPr lang="en-US" dirty="0"/>
                    </a:p>
                  </a:txBody>
                  <a:tcPr/>
                </a:tc>
                <a:extLst>
                  <a:ext uri="{0D108BD9-81ED-4DB2-BD59-A6C34878D82A}">
                    <a16:rowId xmlns:a16="http://schemas.microsoft.com/office/drawing/2014/main" xmlns="" val="2906931579"/>
                  </a:ext>
                </a:extLst>
              </a:tr>
            </a:tbl>
          </a:graphicData>
        </a:graphic>
      </p:graphicFrame>
    </p:spTree>
    <p:extLst>
      <p:ext uri="{BB962C8B-B14F-4D97-AF65-F5344CB8AC3E}">
        <p14:creationId xmlns:p14="http://schemas.microsoft.com/office/powerpoint/2010/main" xmlns="" val="1312672523"/>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B84027C1-F36E-564A-A74D-441CF5715FFA}"/>
              </a:ext>
            </a:extLst>
          </p:cNvPr>
          <p:cNvSpPr>
            <a:spLocks noGrp="1"/>
          </p:cNvSpPr>
          <p:nvPr>
            <p:ph idx="1"/>
          </p:nvPr>
        </p:nvSpPr>
        <p:spPr>
          <a:xfrm>
            <a:off x="457200" y="244700"/>
            <a:ext cx="8229600" cy="5881464"/>
          </a:xfrm>
        </p:spPr>
        <p:txBody>
          <a:bodyPr>
            <a:normAutofit fontScale="70000" lnSpcReduction="20000"/>
          </a:bodyPr>
          <a:lstStyle/>
          <a:p>
            <a:pPr marL="0" indent="0">
              <a:buNone/>
            </a:pPr>
            <a:r>
              <a:rPr lang="en-GB" dirty="0"/>
              <a:t>1. Material costs – cost of food and beverage consumed less the cost of any staff meals. The food cost is calculated by the formula:</a:t>
            </a:r>
          </a:p>
          <a:p>
            <a:pPr marL="0" indent="0">
              <a:buNone/>
            </a:pPr>
            <a:endParaRPr lang="en-GB" dirty="0"/>
          </a:p>
          <a:p>
            <a:pPr marL="0" indent="0" algn="ctr">
              <a:buNone/>
            </a:pPr>
            <a:r>
              <a:rPr lang="en-GB" dirty="0"/>
              <a:t>        opening stock </a:t>
            </a:r>
          </a:p>
          <a:p>
            <a:pPr marL="0" indent="0" algn="ctr">
              <a:buNone/>
            </a:pPr>
            <a:r>
              <a:rPr lang="en-GB" dirty="0"/>
              <a:t>                   + cost of purchases material          = material cost</a:t>
            </a:r>
          </a:p>
          <a:p>
            <a:pPr marL="0" indent="0" algn="ctr">
              <a:buNone/>
            </a:pPr>
            <a:r>
              <a:rPr lang="en-GB" dirty="0"/>
              <a:t>- cost closing stock </a:t>
            </a:r>
          </a:p>
          <a:p>
            <a:pPr marL="0" indent="0" algn="ctr">
              <a:buNone/>
            </a:pPr>
            <a:r>
              <a:rPr lang="en-GB" dirty="0"/>
              <a:t>- cost of staff meals</a:t>
            </a:r>
          </a:p>
          <a:p>
            <a:pPr marL="0" indent="0">
              <a:buNone/>
            </a:pPr>
            <a:endParaRPr lang="en-GB" dirty="0"/>
          </a:p>
          <a:p>
            <a:pPr marL="0" indent="0">
              <a:buNone/>
            </a:pPr>
            <a:r>
              <a:rPr lang="en-GB" dirty="0"/>
              <a:t>2. Labour costs – wages and salaries paid to all employees, plus</a:t>
            </a:r>
          </a:p>
          <a:p>
            <a:pPr marL="0" indent="0">
              <a:buNone/>
            </a:pPr>
            <a:r>
              <a:rPr lang="en-GB" dirty="0"/>
              <a:t>any employer contribution to government taxes, bonuses,</a:t>
            </a:r>
          </a:p>
          <a:p>
            <a:pPr marL="0" indent="0">
              <a:buNone/>
            </a:pPr>
            <a:r>
              <a:rPr lang="en-GB" dirty="0"/>
              <a:t>staff meals, pension fund, etc.</a:t>
            </a:r>
          </a:p>
          <a:p>
            <a:pPr marL="0" indent="0">
              <a:buNone/>
            </a:pPr>
            <a:endParaRPr lang="en-GB" dirty="0"/>
          </a:p>
          <a:p>
            <a:pPr marL="0" indent="0">
              <a:buNone/>
            </a:pPr>
            <a:endParaRPr lang="en-GB" dirty="0"/>
          </a:p>
          <a:p>
            <a:pPr marL="0" indent="0">
              <a:buNone/>
            </a:pPr>
            <a:r>
              <a:rPr lang="en-GB" dirty="0"/>
              <a:t>3. Overhead costs – all costs other than material and labour costs,</a:t>
            </a:r>
          </a:p>
          <a:p>
            <a:pPr marL="0" indent="0">
              <a:buNone/>
            </a:pPr>
            <a:r>
              <a:rPr lang="en-GB" dirty="0"/>
              <a:t>for example rent, rates, insurance, depreciation, repairs, printing</a:t>
            </a:r>
          </a:p>
          <a:p>
            <a:pPr marL="0" indent="0">
              <a:buNone/>
            </a:pPr>
            <a:r>
              <a:rPr lang="en-GB" dirty="0"/>
              <a:t>and stationery, china and glassware, and capital equipment.</a:t>
            </a:r>
          </a:p>
          <a:p>
            <a:endParaRPr lang="en-GB" dirty="0"/>
          </a:p>
          <a:p>
            <a:endParaRPr lang="en-US" dirty="0"/>
          </a:p>
        </p:txBody>
      </p:sp>
    </p:spTree>
    <p:extLst>
      <p:ext uri="{BB962C8B-B14F-4D97-AF65-F5344CB8AC3E}">
        <p14:creationId xmlns:p14="http://schemas.microsoft.com/office/powerpoint/2010/main" xmlns="" val="1378956780"/>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E50F884-6334-9049-A53E-3BBC45CC18D4}"/>
              </a:ext>
            </a:extLst>
          </p:cNvPr>
          <p:cNvSpPr>
            <a:spLocks noGrp="1"/>
          </p:cNvSpPr>
          <p:nvPr>
            <p:ph type="title"/>
          </p:nvPr>
        </p:nvSpPr>
        <p:spPr>
          <a:xfrm>
            <a:off x="457200" y="274638"/>
            <a:ext cx="8229600" cy="712914"/>
          </a:xfrm>
        </p:spPr>
        <p:txBody>
          <a:bodyPr>
            <a:normAutofit/>
          </a:bodyPr>
          <a:lstStyle/>
          <a:p>
            <a:r>
              <a:rPr lang="en-US" sz="3200" b="1" dirty="0"/>
              <a:t>Types of Cost</a:t>
            </a:r>
          </a:p>
        </p:txBody>
      </p:sp>
      <p:sp>
        <p:nvSpPr>
          <p:cNvPr id="3" name="Content Placeholder 2">
            <a:extLst>
              <a:ext uri="{FF2B5EF4-FFF2-40B4-BE49-F238E27FC236}">
                <a16:creationId xmlns:a16="http://schemas.microsoft.com/office/drawing/2014/main" xmlns="" id="{2E97CD5C-656F-9743-9B5A-A7867A48AF66}"/>
              </a:ext>
            </a:extLst>
          </p:cNvPr>
          <p:cNvSpPr>
            <a:spLocks noGrp="1"/>
          </p:cNvSpPr>
          <p:nvPr>
            <p:ph idx="1"/>
          </p:nvPr>
        </p:nvSpPr>
        <p:spPr>
          <a:xfrm>
            <a:off x="457200" y="1194816"/>
            <a:ext cx="4224528" cy="5388546"/>
          </a:xfrm>
        </p:spPr>
        <p:txBody>
          <a:bodyPr>
            <a:normAutofit fontScale="55000" lnSpcReduction="20000"/>
          </a:bodyPr>
          <a:lstStyle/>
          <a:p>
            <a:pPr marL="0" indent="0">
              <a:buNone/>
            </a:pPr>
            <a:r>
              <a:rPr lang="en-GB" sz="3600" dirty="0"/>
              <a:t>1. Fixed costs : These are costs which remain fixed irrespective of the volume of sales, for example rent, rates, insurance, the management element of labour costs </a:t>
            </a:r>
          </a:p>
          <a:p>
            <a:pPr marL="0" indent="0">
              <a:buNone/>
            </a:pPr>
            <a:endParaRPr lang="en-GB" sz="3600" dirty="0"/>
          </a:p>
          <a:p>
            <a:pPr marL="0" indent="0">
              <a:buNone/>
            </a:pPr>
            <a:r>
              <a:rPr lang="en-GB" sz="3600" dirty="0"/>
              <a:t>2. Semi-fixed costs : These are costs which move in sympathy with, but not in direct proportion to the volume of sales. Semi-fixed costs contain a fixed and variable cost element</a:t>
            </a:r>
          </a:p>
          <a:p>
            <a:pPr marL="0" indent="0">
              <a:buNone/>
            </a:pPr>
            <a:endParaRPr lang="en-GB" sz="3600" dirty="0"/>
          </a:p>
          <a:p>
            <a:pPr marL="0" indent="0">
              <a:buNone/>
            </a:pPr>
            <a:r>
              <a:rPr lang="en-GB" sz="3600" dirty="0"/>
              <a:t>3. Variable costs : These are costs which vary in proportion to the volume of sales, for example food and beverage</a:t>
            </a:r>
          </a:p>
          <a:p>
            <a:pPr marL="0" indent="0">
              <a:buNone/>
            </a:pPr>
            <a:endParaRPr lang="en-GB" sz="3600" dirty="0"/>
          </a:p>
          <a:p>
            <a:pPr marL="0" indent="0">
              <a:buNone/>
            </a:pPr>
            <a:r>
              <a:rPr lang="en-GB" sz="3600" dirty="0"/>
              <a:t>4. Total costs : This is the sum of the fixed costs, semi-fixed costs and variable costs involved.</a:t>
            </a:r>
          </a:p>
          <a:p>
            <a:endParaRPr lang="en-US" dirty="0"/>
          </a:p>
        </p:txBody>
      </p:sp>
      <p:pic>
        <p:nvPicPr>
          <p:cNvPr id="4" name="Content Placeholder 3">
            <a:extLst>
              <a:ext uri="{FF2B5EF4-FFF2-40B4-BE49-F238E27FC236}">
                <a16:creationId xmlns:a16="http://schemas.microsoft.com/office/drawing/2014/main" xmlns="" id="{765201A5-40E9-4A4E-A401-B3DD896D7EA1}"/>
              </a:ext>
            </a:extLst>
          </p:cNvPr>
          <p:cNvPicPr>
            <a:picLocks noChangeAspect="1"/>
          </p:cNvPicPr>
          <p:nvPr/>
        </p:nvPicPr>
        <p:blipFill>
          <a:blip r:embed="rId2"/>
          <a:stretch>
            <a:fillRect/>
          </a:stretch>
        </p:blipFill>
        <p:spPr>
          <a:xfrm>
            <a:off x="4791456" y="2235550"/>
            <a:ext cx="4139184" cy="3008376"/>
          </a:xfrm>
          <a:prstGeom prst="rect">
            <a:avLst/>
          </a:prstGeom>
        </p:spPr>
      </p:pic>
      <p:sp>
        <p:nvSpPr>
          <p:cNvPr id="5" name="TextBox 4">
            <a:extLst>
              <a:ext uri="{FF2B5EF4-FFF2-40B4-BE49-F238E27FC236}">
                <a16:creationId xmlns:a16="http://schemas.microsoft.com/office/drawing/2014/main" xmlns="" id="{FAE7F417-DB8A-0149-824A-AB4B324AAA39}"/>
              </a:ext>
            </a:extLst>
          </p:cNvPr>
          <p:cNvSpPr txBox="1"/>
          <p:nvPr/>
        </p:nvSpPr>
        <p:spPr>
          <a:xfrm>
            <a:off x="4791456" y="5449824"/>
            <a:ext cx="3895344" cy="276999"/>
          </a:xfrm>
          <a:prstGeom prst="rect">
            <a:avLst/>
          </a:prstGeom>
          <a:noFill/>
        </p:spPr>
        <p:txBody>
          <a:bodyPr wrap="square" rtlCol="0">
            <a:spAutoFit/>
          </a:bodyPr>
          <a:lstStyle/>
          <a:p>
            <a:pPr algn="ctr"/>
            <a:r>
              <a:rPr lang="en-US" sz="1200" dirty="0"/>
              <a:t>Illustration of how sales impacts on costs</a:t>
            </a:r>
          </a:p>
        </p:txBody>
      </p:sp>
    </p:spTree>
    <p:extLst>
      <p:ext uri="{BB962C8B-B14F-4D97-AF65-F5344CB8AC3E}">
        <p14:creationId xmlns:p14="http://schemas.microsoft.com/office/powerpoint/2010/main" xmlns="" val="372427427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874D1477-4E1B-BF4A-B392-A4DB42CC1476}"/>
              </a:ext>
            </a:extLst>
          </p:cNvPr>
          <p:cNvSpPr>
            <a:spLocks noGrp="1"/>
          </p:cNvSpPr>
          <p:nvPr>
            <p:ph type="title"/>
          </p:nvPr>
        </p:nvSpPr>
        <p:spPr/>
        <p:txBody>
          <a:bodyPr>
            <a:normAutofit/>
          </a:bodyPr>
          <a:lstStyle/>
          <a:p>
            <a:r>
              <a:rPr lang="en-US" sz="3200" b="1" dirty="0"/>
              <a:t>Types of Profit</a:t>
            </a:r>
          </a:p>
        </p:txBody>
      </p:sp>
      <p:sp>
        <p:nvSpPr>
          <p:cNvPr id="3" name="Content Placeholder 2">
            <a:extLst>
              <a:ext uri="{FF2B5EF4-FFF2-40B4-BE49-F238E27FC236}">
                <a16:creationId xmlns:a16="http://schemas.microsoft.com/office/drawing/2014/main" xmlns="" id="{4F6EA746-4AFF-6144-A1F5-70189A88A6B5}"/>
              </a:ext>
            </a:extLst>
          </p:cNvPr>
          <p:cNvSpPr>
            <a:spLocks noGrp="1"/>
          </p:cNvSpPr>
          <p:nvPr>
            <p:ph idx="1"/>
          </p:nvPr>
        </p:nvSpPr>
        <p:spPr/>
        <p:txBody>
          <a:bodyPr>
            <a:normAutofit fontScale="85000" lnSpcReduction="20000"/>
          </a:bodyPr>
          <a:lstStyle/>
          <a:p>
            <a:pPr marL="0" indent="0">
              <a:buNone/>
            </a:pPr>
            <a:r>
              <a:rPr lang="en-GB" dirty="0"/>
              <a:t>There are three main kinds of profit in food and beverage operations:</a:t>
            </a:r>
          </a:p>
          <a:p>
            <a:pPr marL="0" indent="0">
              <a:buNone/>
            </a:pPr>
            <a:endParaRPr lang="en-GB" dirty="0"/>
          </a:p>
          <a:p>
            <a:pPr marL="0" indent="0">
              <a:buNone/>
            </a:pPr>
            <a:r>
              <a:rPr lang="en-GB" dirty="0"/>
              <a:t>1. Gross profit  total sales – cost of materials</a:t>
            </a:r>
          </a:p>
          <a:p>
            <a:pPr marL="0" indent="0">
              <a:buNone/>
            </a:pPr>
            <a:endParaRPr lang="en-GB" dirty="0"/>
          </a:p>
          <a:p>
            <a:pPr marL="0" indent="0">
              <a:buNone/>
            </a:pPr>
            <a:r>
              <a:rPr lang="en-GB" dirty="0"/>
              <a:t>2. After-wage profit (or net margin)  total sales – (material </a:t>
            </a:r>
          </a:p>
          <a:p>
            <a:pPr marL="0" indent="0">
              <a:buNone/>
            </a:pPr>
            <a:r>
              <a:rPr lang="en-GB" dirty="0"/>
              <a:t>&amp; labour costs).</a:t>
            </a:r>
          </a:p>
          <a:p>
            <a:pPr marL="0" indent="0">
              <a:buNone/>
            </a:pPr>
            <a:endParaRPr lang="en-GB" dirty="0"/>
          </a:p>
          <a:p>
            <a:pPr marL="0" indent="0">
              <a:buNone/>
            </a:pPr>
            <a:r>
              <a:rPr lang="en-GB" dirty="0"/>
              <a:t>3. Net profit  total sales – total costs (material, labour, overhead costs)</a:t>
            </a:r>
            <a:endParaRPr lang="en-US" dirty="0"/>
          </a:p>
        </p:txBody>
      </p:sp>
    </p:spTree>
    <p:extLst>
      <p:ext uri="{BB962C8B-B14F-4D97-AF65-F5344CB8AC3E}">
        <p14:creationId xmlns:p14="http://schemas.microsoft.com/office/powerpoint/2010/main" xmlns="" val="1353549255"/>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94B115A-8BDD-9D4D-9014-9867D648DA9C}"/>
              </a:ext>
            </a:extLst>
          </p:cNvPr>
          <p:cNvSpPr>
            <a:spLocks noGrp="1"/>
          </p:cNvSpPr>
          <p:nvPr>
            <p:ph type="title"/>
          </p:nvPr>
        </p:nvSpPr>
        <p:spPr>
          <a:xfrm>
            <a:off x="457200" y="274638"/>
            <a:ext cx="8229600" cy="871410"/>
          </a:xfrm>
        </p:spPr>
        <p:txBody>
          <a:bodyPr>
            <a:normAutofit/>
          </a:bodyPr>
          <a:lstStyle/>
          <a:p>
            <a:r>
              <a:rPr lang="en-US" sz="3200" b="1" dirty="0"/>
              <a:t>Break Even Analysis</a:t>
            </a:r>
          </a:p>
        </p:txBody>
      </p:sp>
      <p:sp>
        <p:nvSpPr>
          <p:cNvPr id="6" name="Content Placeholder 5">
            <a:extLst>
              <a:ext uri="{FF2B5EF4-FFF2-40B4-BE49-F238E27FC236}">
                <a16:creationId xmlns:a16="http://schemas.microsoft.com/office/drawing/2014/main" xmlns="" id="{B55C6B1E-3939-0A44-8B6A-4C5B265C8044}"/>
              </a:ext>
            </a:extLst>
          </p:cNvPr>
          <p:cNvSpPr>
            <a:spLocks noGrp="1"/>
          </p:cNvSpPr>
          <p:nvPr>
            <p:ph idx="1"/>
          </p:nvPr>
        </p:nvSpPr>
        <p:spPr>
          <a:xfrm>
            <a:off x="457200" y="1267968"/>
            <a:ext cx="8229600" cy="4858195"/>
          </a:xfrm>
        </p:spPr>
        <p:txBody>
          <a:bodyPr>
            <a:normAutofit fontScale="77500" lnSpcReduction="20000"/>
          </a:bodyPr>
          <a:lstStyle/>
          <a:p>
            <a:pPr marL="0" indent="0">
              <a:buNone/>
            </a:pPr>
            <a:r>
              <a:rPr lang="en-GB" sz="2800" dirty="0"/>
              <a:t>Break-even analysis is an important aspect of business management and budget setting. Break even helps the business determine the cost structures, and the sales that are needed in order to cover the costs or make a profit</a:t>
            </a:r>
            <a:endParaRPr lang="en-US" sz="2800" dirty="0"/>
          </a:p>
          <a:p>
            <a:pPr marL="0" indent="0">
              <a:buNone/>
            </a:pPr>
            <a:endParaRPr lang="en-US" sz="2800" dirty="0"/>
          </a:p>
          <a:p>
            <a:pPr marL="0" indent="0">
              <a:buNone/>
            </a:pPr>
            <a:r>
              <a:rPr lang="en-US" sz="2800" dirty="0"/>
              <a:t>The calculation for the break-even point can be done one of two ways:</a:t>
            </a:r>
          </a:p>
          <a:p>
            <a:pPr marL="0" indent="0">
              <a:buNone/>
            </a:pPr>
            <a:endParaRPr lang="en-US" sz="2800" dirty="0"/>
          </a:p>
          <a:p>
            <a:pPr marL="514350" indent="-514350">
              <a:buAutoNum type="arabicPeriod"/>
            </a:pPr>
            <a:r>
              <a:rPr lang="en-US" sz="2800" dirty="0"/>
              <a:t>determine the amount of units that need to be sold</a:t>
            </a:r>
            <a:r>
              <a:rPr lang="en-US" sz="2800" dirty="0">
                <a:sym typeface="Wingdings" pitchFamily="2" charset="2"/>
              </a:rPr>
              <a:t> (can be used for room sales)</a:t>
            </a:r>
            <a:endParaRPr lang="en-US" sz="2800" dirty="0"/>
          </a:p>
          <a:p>
            <a:pPr marL="0" indent="0">
              <a:buNone/>
            </a:pPr>
            <a:endParaRPr lang="en-US" sz="2800" dirty="0"/>
          </a:p>
          <a:p>
            <a:pPr marL="514350" indent="-514350">
              <a:buAutoNum type="arabicPeriod"/>
            </a:pPr>
            <a:r>
              <a:rPr lang="en-US" sz="2800" dirty="0"/>
              <a:t>calculate the amount of sales that are required ( the usual standard for food and beverage management)</a:t>
            </a:r>
          </a:p>
          <a:p>
            <a:pPr marL="514350" indent="-514350">
              <a:buAutoNum type="arabicPeriod"/>
            </a:pPr>
            <a:endParaRPr lang="en-US" sz="2800" dirty="0"/>
          </a:p>
          <a:p>
            <a:pPr marL="0" indent="0">
              <a:buNone/>
            </a:pPr>
            <a:r>
              <a:rPr lang="en-US" sz="2800" dirty="0"/>
              <a:t>The break-even point allows a company to know when it, or one of its products, will start to be profitable.</a:t>
            </a:r>
          </a:p>
          <a:p>
            <a:pPr marL="0" indent="0">
              <a:buNone/>
            </a:pPr>
            <a:endParaRPr lang="en-US" sz="2600" dirty="0"/>
          </a:p>
        </p:txBody>
      </p:sp>
    </p:spTree>
    <p:extLst>
      <p:ext uri="{BB962C8B-B14F-4D97-AF65-F5344CB8AC3E}">
        <p14:creationId xmlns:p14="http://schemas.microsoft.com/office/powerpoint/2010/main" xmlns="" val="931545288"/>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1682703-1B6D-0A4C-848A-0D4E5ADD5C41}"/>
              </a:ext>
            </a:extLst>
          </p:cNvPr>
          <p:cNvSpPr>
            <a:spLocks noGrp="1"/>
          </p:cNvSpPr>
          <p:nvPr>
            <p:ph type="title"/>
          </p:nvPr>
        </p:nvSpPr>
        <p:spPr>
          <a:xfrm>
            <a:off x="457200" y="274638"/>
            <a:ext cx="8229600" cy="773874"/>
          </a:xfrm>
        </p:spPr>
        <p:txBody>
          <a:bodyPr>
            <a:normAutofit/>
          </a:bodyPr>
          <a:lstStyle/>
          <a:p>
            <a:r>
              <a:rPr lang="en-US" sz="3200" b="1" dirty="0"/>
              <a:t>Pricing Considerations</a:t>
            </a:r>
          </a:p>
        </p:txBody>
      </p:sp>
      <p:sp>
        <p:nvSpPr>
          <p:cNvPr id="3" name="Content Placeholder 2">
            <a:extLst>
              <a:ext uri="{FF2B5EF4-FFF2-40B4-BE49-F238E27FC236}">
                <a16:creationId xmlns:a16="http://schemas.microsoft.com/office/drawing/2014/main" xmlns="" id="{759B9763-CAF2-3E4E-8E1A-3CEC06098FEA}"/>
              </a:ext>
            </a:extLst>
          </p:cNvPr>
          <p:cNvSpPr>
            <a:spLocks noGrp="1"/>
          </p:cNvSpPr>
          <p:nvPr>
            <p:ph idx="1"/>
          </p:nvPr>
        </p:nvSpPr>
        <p:spPr>
          <a:xfrm>
            <a:off x="457200" y="1219200"/>
            <a:ext cx="8229600" cy="4906963"/>
          </a:xfrm>
        </p:spPr>
        <p:txBody>
          <a:bodyPr>
            <a:normAutofit fontScale="85000" lnSpcReduction="20000"/>
          </a:bodyPr>
          <a:lstStyle/>
          <a:p>
            <a:pPr marL="0" indent="0">
              <a:buNone/>
            </a:pPr>
            <a:r>
              <a:rPr lang="en-US" sz="3100" dirty="0"/>
              <a:t>Menu pricing needs to fulfil two needs, the need to make adequate profits and for the and the need to satisfy customers wanting value for money. There are several different pricing models:</a:t>
            </a:r>
          </a:p>
          <a:p>
            <a:pPr marL="0" indent="0">
              <a:buNone/>
            </a:pPr>
            <a:endParaRPr lang="en-US" sz="2800" dirty="0"/>
          </a:p>
          <a:p>
            <a:pPr>
              <a:buFont typeface="Arial" panose="020B0604020202020204" pitchFamily="34" charset="0"/>
              <a:buChar char="•"/>
            </a:pPr>
            <a:r>
              <a:rPr lang="en-GB" sz="3100" dirty="0"/>
              <a:t>Cost plus pricing – which takes the ingredient or food cost element of a menu item and simply adds a predetermined multiplier or mark up.</a:t>
            </a:r>
          </a:p>
          <a:p>
            <a:pPr>
              <a:buFont typeface="Arial" panose="020B0604020202020204" pitchFamily="34" charset="0"/>
              <a:buChar char="•"/>
            </a:pPr>
            <a:endParaRPr lang="en-GB" sz="3100" dirty="0"/>
          </a:p>
          <a:p>
            <a:r>
              <a:rPr lang="en-GB" sz="3100" dirty="0"/>
              <a:t>Competition pricing - </a:t>
            </a:r>
            <a:r>
              <a:rPr lang="en-GB" dirty="0"/>
              <a:t>copies the prices of competitors</a:t>
            </a:r>
          </a:p>
          <a:p>
            <a:pPr>
              <a:buFont typeface="Arial" panose="020B0604020202020204" pitchFamily="34" charset="0"/>
              <a:buChar char="•"/>
            </a:pPr>
            <a:endParaRPr lang="en-GB" sz="3100" dirty="0"/>
          </a:p>
          <a:p>
            <a:pPr>
              <a:buFont typeface="Arial" panose="020B0604020202020204" pitchFamily="34" charset="0"/>
              <a:buChar char="•"/>
            </a:pPr>
            <a:r>
              <a:rPr lang="en-GB" sz="3100" dirty="0"/>
              <a:t>Rate of return pricing – which attempts to establish a break-even matrix based on predicted costs and sales.</a:t>
            </a:r>
          </a:p>
          <a:p>
            <a:pPr marL="0" indent="0">
              <a:buNone/>
            </a:pPr>
            <a:endParaRPr lang="en-GB" dirty="0"/>
          </a:p>
          <a:p>
            <a:pPr marL="0" indent="0">
              <a:buNone/>
            </a:pPr>
            <a:endParaRPr lang="en-US" sz="2800" dirty="0"/>
          </a:p>
          <a:p>
            <a:pPr marL="0" indent="0">
              <a:buNone/>
            </a:pPr>
            <a:endParaRPr lang="en-US" sz="2800" dirty="0"/>
          </a:p>
          <a:p>
            <a:pPr marL="0" indent="0">
              <a:buNone/>
            </a:pPr>
            <a:endParaRPr lang="en-US" sz="2800" dirty="0"/>
          </a:p>
        </p:txBody>
      </p:sp>
    </p:spTree>
    <p:extLst>
      <p:ext uri="{BB962C8B-B14F-4D97-AF65-F5344CB8AC3E}">
        <p14:creationId xmlns:p14="http://schemas.microsoft.com/office/powerpoint/2010/main" xmlns="" val="295326809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1682703-1B6D-0A4C-848A-0D4E5ADD5C41}"/>
              </a:ext>
            </a:extLst>
          </p:cNvPr>
          <p:cNvSpPr>
            <a:spLocks noGrp="1"/>
          </p:cNvSpPr>
          <p:nvPr>
            <p:ph type="title"/>
          </p:nvPr>
        </p:nvSpPr>
        <p:spPr>
          <a:xfrm>
            <a:off x="457200" y="274638"/>
            <a:ext cx="8229600" cy="773874"/>
          </a:xfrm>
        </p:spPr>
        <p:txBody>
          <a:bodyPr>
            <a:normAutofit/>
          </a:bodyPr>
          <a:lstStyle/>
          <a:p>
            <a:r>
              <a:rPr lang="en-US" sz="3200" b="1" dirty="0"/>
              <a:t>Pricing Considerations</a:t>
            </a:r>
          </a:p>
        </p:txBody>
      </p:sp>
      <p:sp>
        <p:nvSpPr>
          <p:cNvPr id="3" name="Content Placeholder 2">
            <a:extLst>
              <a:ext uri="{FF2B5EF4-FFF2-40B4-BE49-F238E27FC236}">
                <a16:creationId xmlns:a16="http://schemas.microsoft.com/office/drawing/2014/main" xmlns="" id="{759B9763-CAF2-3E4E-8E1A-3CEC06098FEA}"/>
              </a:ext>
            </a:extLst>
          </p:cNvPr>
          <p:cNvSpPr>
            <a:spLocks noGrp="1"/>
          </p:cNvSpPr>
          <p:nvPr>
            <p:ph idx="1"/>
          </p:nvPr>
        </p:nvSpPr>
        <p:spPr>
          <a:xfrm>
            <a:off x="457200" y="1219200"/>
            <a:ext cx="8229600" cy="4906963"/>
          </a:xfrm>
        </p:spPr>
        <p:txBody>
          <a:bodyPr>
            <a:normAutofit fontScale="70000" lnSpcReduction="20000"/>
          </a:bodyPr>
          <a:lstStyle/>
          <a:p>
            <a:pPr>
              <a:buFont typeface="Arial" panose="020B0604020202020204" pitchFamily="34" charset="0"/>
              <a:buChar char="•"/>
            </a:pPr>
            <a:r>
              <a:rPr lang="en-GB" sz="3100" dirty="0"/>
              <a:t>Elasticity pricing – which considers the market and its sensitivity to price change.</a:t>
            </a:r>
          </a:p>
          <a:p>
            <a:pPr>
              <a:buFont typeface="Arial" panose="020B0604020202020204" pitchFamily="34" charset="0"/>
              <a:buChar char="•"/>
            </a:pPr>
            <a:endParaRPr lang="en-GB" sz="3100" dirty="0"/>
          </a:p>
          <a:p>
            <a:pPr>
              <a:buFont typeface="Arial" panose="020B0604020202020204" pitchFamily="34" charset="0"/>
              <a:buChar char="•"/>
            </a:pPr>
            <a:r>
              <a:rPr lang="en-GB" sz="3100" dirty="0"/>
              <a:t>Backward pricing – which considers what the customer or market will bear in terms of price.</a:t>
            </a:r>
          </a:p>
          <a:p>
            <a:pPr>
              <a:buFont typeface="Arial" panose="020B0604020202020204" pitchFamily="34" charset="0"/>
              <a:buChar char="•"/>
            </a:pPr>
            <a:endParaRPr lang="en-GB" sz="3100" dirty="0"/>
          </a:p>
          <a:p>
            <a:pPr>
              <a:buFont typeface="Arial" panose="020B0604020202020204" pitchFamily="34" charset="0"/>
              <a:buChar char="•"/>
            </a:pPr>
            <a:r>
              <a:rPr lang="en-GB" sz="3100" dirty="0"/>
              <a:t>Prime cost – which attempts to calculate labour cost in addition to food cost and actual cost attempts to include overheads.</a:t>
            </a:r>
          </a:p>
          <a:p>
            <a:pPr>
              <a:buFont typeface="Arial" panose="020B0604020202020204" pitchFamily="34" charset="0"/>
              <a:buChar char="•"/>
            </a:pPr>
            <a:endParaRPr lang="en-GB" sz="3100" dirty="0"/>
          </a:p>
          <a:p>
            <a:pPr>
              <a:buFont typeface="Arial" panose="020B0604020202020204" pitchFamily="34" charset="0"/>
              <a:buChar char="•"/>
            </a:pPr>
            <a:r>
              <a:rPr lang="en-GB" sz="3100" dirty="0"/>
              <a:t>Departmental profit margins – where different profit margins are applied to different departments</a:t>
            </a:r>
          </a:p>
          <a:p>
            <a:pPr>
              <a:buFont typeface="Arial" panose="020B0604020202020204" pitchFamily="34" charset="0"/>
              <a:buChar char="•"/>
            </a:pPr>
            <a:endParaRPr lang="en-GB" sz="3100" dirty="0"/>
          </a:p>
          <a:p>
            <a:pPr>
              <a:buFont typeface="Arial" panose="020B0604020202020204" pitchFamily="34" charset="0"/>
              <a:buChar char="•"/>
            </a:pPr>
            <a:r>
              <a:rPr lang="en-GB" sz="3100" dirty="0"/>
              <a:t>Differential profit margins – where different profit margins are applied to different food and drink items</a:t>
            </a:r>
          </a:p>
          <a:p>
            <a:pPr marL="0" indent="0">
              <a:buNone/>
            </a:pPr>
            <a:endParaRPr lang="en-GB" dirty="0"/>
          </a:p>
          <a:p>
            <a:pPr marL="0" indent="0">
              <a:buNone/>
            </a:pPr>
            <a:endParaRPr lang="en-US" sz="2800" dirty="0"/>
          </a:p>
          <a:p>
            <a:pPr marL="0" indent="0">
              <a:buNone/>
            </a:pPr>
            <a:endParaRPr lang="en-US" sz="2800" dirty="0"/>
          </a:p>
          <a:p>
            <a:pPr marL="0" indent="0">
              <a:buNone/>
            </a:pPr>
            <a:endParaRPr lang="en-US" sz="2800" dirty="0"/>
          </a:p>
        </p:txBody>
      </p:sp>
    </p:spTree>
    <p:extLst>
      <p:ext uri="{BB962C8B-B14F-4D97-AF65-F5344CB8AC3E}">
        <p14:creationId xmlns:p14="http://schemas.microsoft.com/office/powerpoint/2010/main" xmlns="" val="392030978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5E35945-A5AC-EF4E-A278-E9B1494D4640}"/>
              </a:ext>
            </a:extLst>
          </p:cNvPr>
          <p:cNvSpPr>
            <a:spLocks noGrp="1"/>
          </p:cNvSpPr>
          <p:nvPr>
            <p:ph type="title"/>
          </p:nvPr>
        </p:nvSpPr>
        <p:spPr>
          <a:xfrm>
            <a:off x="457200" y="274638"/>
            <a:ext cx="8229600" cy="871410"/>
          </a:xfrm>
        </p:spPr>
        <p:txBody>
          <a:bodyPr>
            <a:normAutofit/>
          </a:bodyPr>
          <a:lstStyle/>
          <a:p>
            <a:r>
              <a:rPr lang="en-US" sz="3200" b="1" dirty="0"/>
              <a:t>Other Considerations</a:t>
            </a:r>
          </a:p>
        </p:txBody>
      </p:sp>
      <p:sp>
        <p:nvSpPr>
          <p:cNvPr id="3" name="Content Placeholder 2">
            <a:extLst>
              <a:ext uri="{FF2B5EF4-FFF2-40B4-BE49-F238E27FC236}">
                <a16:creationId xmlns:a16="http://schemas.microsoft.com/office/drawing/2014/main" xmlns="" id="{E0D78BBB-2116-F747-BB50-B5A80285E4E3}"/>
              </a:ext>
            </a:extLst>
          </p:cNvPr>
          <p:cNvSpPr>
            <a:spLocks noGrp="1"/>
          </p:cNvSpPr>
          <p:nvPr>
            <p:ph idx="1"/>
          </p:nvPr>
        </p:nvSpPr>
        <p:spPr>
          <a:xfrm>
            <a:off x="457200" y="1146048"/>
            <a:ext cx="8229600" cy="4980115"/>
          </a:xfrm>
        </p:spPr>
        <p:txBody>
          <a:bodyPr>
            <a:normAutofit/>
          </a:bodyPr>
          <a:lstStyle/>
          <a:p>
            <a:pPr marL="0" indent="0">
              <a:buNone/>
            </a:pPr>
            <a:r>
              <a:rPr lang="en-GB" sz="2800" dirty="0"/>
              <a:t>When pricing items or menus, the following also ned to be taken into consideration and added where appropriate.</a:t>
            </a:r>
          </a:p>
          <a:p>
            <a:endParaRPr lang="en-GB" sz="2800" dirty="0"/>
          </a:p>
          <a:p>
            <a:r>
              <a:rPr lang="en-GB" sz="2800" dirty="0"/>
              <a:t>Sales tax </a:t>
            </a:r>
          </a:p>
          <a:p>
            <a:r>
              <a:rPr lang="en-GB" sz="2800" dirty="0"/>
              <a:t>Service charge</a:t>
            </a:r>
          </a:p>
          <a:p>
            <a:r>
              <a:rPr lang="en-GB" sz="2800" dirty="0"/>
              <a:t>Cover charge</a:t>
            </a:r>
          </a:p>
          <a:p>
            <a:r>
              <a:rPr lang="en-GB" sz="2800" dirty="0"/>
              <a:t>Minimum charge</a:t>
            </a:r>
          </a:p>
          <a:p>
            <a:endParaRPr lang="en-GB" dirty="0"/>
          </a:p>
          <a:p>
            <a:endParaRPr lang="en-GB" dirty="0"/>
          </a:p>
          <a:p>
            <a:endParaRPr lang="en-US" dirty="0"/>
          </a:p>
        </p:txBody>
      </p:sp>
    </p:spTree>
    <p:extLst>
      <p:ext uri="{BB962C8B-B14F-4D97-AF65-F5344CB8AC3E}">
        <p14:creationId xmlns:p14="http://schemas.microsoft.com/office/powerpoint/2010/main" xmlns="" val="4023590819"/>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8" name="Rectangle 44">
            <a:extLst>
              <a:ext uri="{FF2B5EF4-FFF2-40B4-BE49-F238E27FC236}">
                <a16:creationId xmlns:a16="http://schemas.microsoft.com/office/drawing/2014/main" xmlns="" id="{4D51AB52-5ADD-4688-83DB-8A2EB1F26B9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9143998" cy="685800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xmlns="" id="{EB8FE4E9-FA03-B946-95E8-4D67C7C24435}"/>
              </a:ext>
            </a:extLst>
          </p:cNvPr>
          <p:cNvSpPr>
            <a:spLocks noGrp="1"/>
          </p:cNvSpPr>
          <p:nvPr>
            <p:ph type="title"/>
          </p:nvPr>
        </p:nvSpPr>
        <p:spPr>
          <a:xfrm>
            <a:off x="445770" y="461001"/>
            <a:ext cx="3827879" cy="1907457"/>
          </a:xfrm>
        </p:spPr>
        <p:txBody>
          <a:bodyPr vert="horz" lIns="91440" tIns="45720" rIns="91440" bIns="45720" rtlCol="0" anchor="ctr">
            <a:normAutofit/>
          </a:bodyPr>
          <a:lstStyle/>
          <a:p>
            <a:pPr algn="l" defTabSz="914400">
              <a:lnSpc>
                <a:spcPct val="90000"/>
              </a:lnSpc>
            </a:pPr>
            <a:r>
              <a:rPr lang="en-US" b="1" dirty="0">
                <a:solidFill>
                  <a:schemeClr val="bg1"/>
                </a:solidFill>
              </a:rPr>
              <a:t>7.Purchasing</a:t>
            </a:r>
          </a:p>
        </p:txBody>
      </p:sp>
      <p:grpSp>
        <p:nvGrpSpPr>
          <p:cNvPr id="70" name="Group 46">
            <a:extLst>
              <a:ext uri="{FF2B5EF4-FFF2-40B4-BE49-F238E27FC236}">
                <a16:creationId xmlns:a16="http://schemas.microsoft.com/office/drawing/2014/main" xmlns="" id="{2B860207-ACE2-4B37-A2C2-9AAE0EEBA8BF}"/>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42125" y="737776"/>
            <a:ext cx="181579" cy="1340860"/>
            <a:chOff x="56167" y="899960"/>
            <a:chExt cx="242107" cy="1340860"/>
          </a:xfrm>
        </p:grpSpPr>
        <p:sp>
          <p:nvSpPr>
            <p:cNvPr id="48" name="Rectangle 2">
              <a:extLst>
                <a:ext uri="{FF2B5EF4-FFF2-40B4-BE49-F238E27FC236}">
                  <a16:creationId xmlns:a16="http://schemas.microsoft.com/office/drawing/2014/main" xmlns="" id="{E8A59B16-7B5E-439A-AABE-6F43ADBEDA8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237744" y="146971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2" name="Rectangle 59">
              <a:extLst>
                <a:ext uri="{FF2B5EF4-FFF2-40B4-BE49-F238E27FC236}">
                  <a16:creationId xmlns:a16="http://schemas.microsoft.com/office/drawing/2014/main" xmlns="" id="{38682BC1-12A9-49A6-B07D-32C0E52874F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54864" y="146971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0" name="Rectangle 2">
              <a:extLst>
                <a:ext uri="{FF2B5EF4-FFF2-40B4-BE49-F238E27FC236}">
                  <a16:creationId xmlns:a16="http://schemas.microsoft.com/office/drawing/2014/main" xmlns="" id="{929740E6-43AC-43B8-A959-7FA88DA43EF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237744" y="132760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1" name="Rectangle 59">
              <a:extLst>
                <a:ext uri="{FF2B5EF4-FFF2-40B4-BE49-F238E27FC236}">
                  <a16:creationId xmlns:a16="http://schemas.microsoft.com/office/drawing/2014/main" xmlns="" id="{96E21AC4-82E7-4B8E-BE4D-06F7B3884D6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54864" y="132760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2" name="Rectangle 2">
              <a:extLst>
                <a:ext uri="{FF2B5EF4-FFF2-40B4-BE49-F238E27FC236}">
                  <a16:creationId xmlns:a16="http://schemas.microsoft.com/office/drawing/2014/main" xmlns="" id="{C921A779-B023-4EB0-B665-D0212F00909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237744" y="118549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3" name="Rectangle 59">
              <a:extLst>
                <a:ext uri="{FF2B5EF4-FFF2-40B4-BE49-F238E27FC236}">
                  <a16:creationId xmlns:a16="http://schemas.microsoft.com/office/drawing/2014/main" xmlns="" id="{3E26D187-6A2A-4FCB-AB53-925262F7226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54864" y="118549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4" name="Rectangle 2">
              <a:extLst>
                <a:ext uri="{FF2B5EF4-FFF2-40B4-BE49-F238E27FC236}">
                  <a16:creationId xmlns:a16="http://schemas.microsoft.com/office/drawing/2014/main" xmlns="" id="{ADC5C21D-9525-4C09-96AC-CD411777520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237744" y="104337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5" name="Rectangle 59">
              <a:extLst>
                <a:ext uri="{FF2B5EF4-FFF2-40B4-BE49-F238E27FC236}">
                  <a16:creationId xmlns:a16="http://schemas.microsoft.com/office/drawing/2014/main" xmlns="" id="{E55B79D7-B509-440B-BB0A-C932B288C2D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54864" y="104337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6" name="Rectangle 2">
              <a:extLst>
                <a:ext uri="{FF2B5EF4-FFF2-40B4-BE49-F238E27FC236}">
                  <a16:creationId xmlns:a16="http://schemas.microsoft.com/office/drawing/2014/main" xmlns="" id="{2EB10EB7-F925-4AB7-9B6B-FAFCA6F00821}"/>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237744" y="90126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7" name="Rectangle 59">
              <a:extLst>
                <a:ext uri="{FF2B5EF4-FFF2-40B4-BE49-F238E27FC236}">
                  <a16:creationId xmlns:a16="http://schemas.microsoft.com/office/drawing/2014/main" xmlns="" id="{4BDE1226-55F7-4E78-8946-97C0D7FDD38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54864" y="90126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8" name="Rectangle 2">
              <a:extLst>
                <a:ext uri="{FF2B5EF4-FFF2-40B4-BE49-F238E27FC236}">
                  <a16:creationId xmlns:a16="http://schemas.microsoft.com/office/drawing/2014/main" xmlns="" id="{4FECC137-11B4-48FD-A1AA-610D2138DE81}"/>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237744" y="218028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9" name="Rectangle 59">
              <a:extLst>
                <a:ext uri="{FF2B5EF4-FFF2-40B4-BE49-F238E27FC236}">
                  <a16:creationId xmlns:a16="http://schemas.microsoft.com/office/drawing/2014/main" xmlns="" id="{180C0DD7-6CE4-486B-916C-C3C87C81807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54864" y="218028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0" name="Rectangle 2">
              <a:extLst>
                <a:ext uri="{FF2B5EF4-FFF2-40B4-BE49-F238E27FC236}">
                  <a16:creationId xmlns:a16="http://schemas.microsoft.com/office/drawing/2014/main" xmlns="" id="{810AE7F9-4396-41FB-94F9-8154D4DC2C9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237744" y="203817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1" name="Rectangle 59">
              <a:extLst>
                <a:ext uri="{FF2B5EF4-FFF2-40B4-BE49-F238E27FC236}">
                  <a16:creationId xmlns:a16="http://schemas.microsoft.com/office/drawing/2014/main" xmlns="" id="{446068F4-9B70-4DC6-82E3-6A636680911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54864" y="203817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2" name="Rectangle 2">
              <a:extLst>
                <a:ext uri="{FF2B5EF4-FFF2-40B4-BE49-F238E27FC236}">
                  <a16:creationId xmlns:a16="http://schemas.microsoft.com/office/drawing/2014/main" xmlns="" id="{ACCF2A15-7704-4CCF-AB0A-20BE623E7AE2}"/>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237744" y="189606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3" name="Rectangle 59">
              <a:extLst>
                <a:ext uri="{FF2B5EF4-FFF2-40B4-BE49-F238E27FC236}">
                  <a16:creationId xmlns:a16="http://schemas.microsoft.com/office/drawing/2014/main" xmlns="" id="{8DF7B9FB-BF19-4609-9AF1-45D94DCB2FD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54864" y="189606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4" name="Rectangle 2">
              <a:extLst>
                <a:ext uri="{FF2B5EF4-FFF2-40B4-BE49-F238E27FC236}">
                  <a16:creationId xmlns:a16="http://schemas.microsoft.com/office/drawing/2014/main" xmlns="" id="{03EE7F2A-8C41-44E1-A5C5-F9D7A87E476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237744" y="175394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5" name="Rectangle 59">
              <a:extLst>
                <a:ext uri="{FF2B5EF4-FFF2-40B4-BE49-F238E27FC236}">
                  <a16:creationId xmlns:a16="http://schemas.microsoft.com/office/drawing/2014/main" xmlns="" id="{689CADC4-9D26-4B82-9B11-1E2140D1DCA1}"/>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54864" y="175394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6" name="Rectangle 2">
              <a:extLst>
                <a:ext uri="{FF2B5EF4-FFF2-40B4-BE49-F238E27FC236}">
                  <a16:creationId xmlns:a16="http://schemas.microsoft.com/office/drawing/2014/main" xmlns="" id="{707BC2C3-A51F-45C0-8BEC-31CC1E9AD5E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237744" y="161183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7" name="Rectangle 59">
              <a:extLst>
                <a:ext uri="{FF2B5EF4-FFF2-40B4-BE49-F238E27FC236}">
                  <a16:creationId xmlns:a16="http://schemas.microsoft.com/office/drawing/2014/main" xmlns="" id="{9ECFCC9B-5EAD-4BEC-A4C5-28A4766FCB6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54864" y="161183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6" name="Picture 5" descr="A dining room table&#10;&#10;Description automatically generated">
            <a:extLst>
              <a:ext uri="{FF2B5EF4-FFF2-40B4-BE49-F238E27FC236}">
                <a16:creationId xmlns:a16="http://schemas.microsoft.com/office/drawing/2014/main" xmlns="" id="{62600A09-1FE8-4B43-9044-9E8725A9C17A}"/>
              </a:ext>
            </a:extLst>
          </p:cNvPr>
          <p:cNvPicPr>
            <a:picLocks noChangeAspect="1"/>
          </p:cNvPicPr>
          <p:nvPr/>
        </p:nvPicPr>
        <p:blipFill rotWithShape="1">
          <a:blip r:embed="rId2">
            <a:extLst>
              <a:ext uri="{837473B0-CC2E-450A-ABE3-18F120FF3D39}">
                <a1611:picAttrSrcUrl xmlns:a1611="http://schemas.microsoft.com/office/drawing/2016/11/main" xmlns="" r:id="rId3"/>
              </a:ext>
            </a:extLst>
          </a:blip>
          <a:srcRect l="20535" r="34227" b="-1"/>
          <a:stretch/>
        </p:blipFill>
        <p:spPr>
          <a:xfrm>
            <a:off x="4496305" y="10"/>
            <a:ext cx="4647695" cy="6857990"/>
          </a:xfrm>
          <a:prstGeom prst="rect">
            <a:avLst/>
          </a:prstGeom>
        </p:spPr>
      </p:pic>
      <p:sp>
        <p:nvSpPr>
          <p:cNvPr id="69" name="Rectangle 68">
            <a:extLst>
              <a:ext uri="{FF2B5EF4-FFF2-40B4-BE49-F238E27FC236}">
                <a16:creationId xmlns:a16="http://schemas.microsoft.com/office/drawing/2014/main" xmlns="" id="{2BBA6F99-C2E7-4A60-BF6F-95A24075681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2825032"/>
            <a:ext cx="4750392" cy="403296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1" name="Rectangle 70">
            <a:extLst>
              <a:ext uri="{FF2B5EF4-FFF2-40B4-BE49-F238E27FC236}">
                <a16:creationId xmlns:a16="http://schemas.microsoft.com/office/drawing/2014/main" xmlns="" id="{E3E51905-F374-4E1A-97CF-B741584B74D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6501384"/>
            <a:ext cx="4937759" cy="3566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a:extLst>
              <a:ext uri="{FF2B5EF4-FFF2-40B4-BE49-F238E27FC236}">
                <a16:creationId xmlns:a16="http://schemas.microsoft.com/office/drawing/2014/main" xmlns="" id="{2EF15FD1-F59B-0B42-9E2C-C59641BB2EE5}"/>
              </a:ext>
            </a:extLst>
          </p:cNvPr>
          <p:cNvSpPr txBox="1"/>
          <p:nvPr/>
        </p:nvSpPr>
        <p:spPr>
          <a:xfrm>
            <a:off x="6836958" y="6657943"/>
            <a:ext cx="2307042" cy="200055"/>
          </a:xfrm>
          <a:prstGeom prst="rect">
            <a:avLst/>
          </a:prstGeom>
          <a:solidFill>
            <a:srgbClr val="000000"/>
          </a:solidFill>
        </p:spPr>
        <p:txBody>
          <a:bodyPr wrap="none" rtlCol="0">
            <a:spAutoFit/>
          </a:bodyPr>
          <a:lstStyle/>
          <a:p>
            <a:pPr algn="r">
              <a:spcAft>
                <a:spcPts val="600"/>
              </a:spcAft>
            </a:pPr>
            <a:r>
              <a:rPr lang="en-US" sz="700" dirty="0">
                <a:solidFill>
                  <a:srgbClr val="FFFFFF"/>
                </a:solidFill>
                <a:hlinkClick r:id="rId3" tooltip="https://en.wikipedia.org/wiki/List_of_Michelin_starred_restaurants_in_Scotland">
                  <a:extLst>
                    <a:ext uri="{A12FA001-AC4F-418D-AE19-62706E023703}">
                      <ahyp:hlinkClr xmlns:ahyp="http://schemas.microsoft.com/office/drawing/2018/hyperlinkcolor" xmlns="" val="tx"/>
                    </a:ext>
                  </a:extLst>
                </a:hlinkClick>
              </a:rPr>
              <a:t>This Photo</a:t>
            </a:r>
            <a:r>
              <a:rPr lang="en-US" sz="700" dirty="0">
                <a:solidFill>
                  <a:srgbClr val="FFFFFF"/>
                </a:solidFill>
              </a:rPr>
              <a:t> by Unknown Author is licensed under </a:t>
            </a:r>
            <a:r>
              <a:rPr lang="en-US" sz="700" dirty="0">
                <a:solidFill>
                  <a:srgbClr val="FFFFFF"/>
                </a:solidFill>
                <a:hlinkClick r:id="rId4" tooltip="https://creativecommons.org/licenses/by-sa/3.0/">
                  <a:extLst>
                    <a:ext uri="{A12FA001-AC4F-418D-AE19-62706E023703}">
                      <ahyp:hlinkClr xmlns:ahyp="http://schemas.microsoft.com/office/drawing/2018/hyperlinkcolor" xmlns="" val="tx"/>
                    </a:ext>
                  </a:extLst>
                </a:hlinkClick>
              </a:rPr>
              <a:t>CC BY-SA</a:t>
            </a:r>
            <a:endParaRPr lang="en-US" sz="700" dirty="0">
              <a:solidFill>
                <a:srgbClr val="FFFFFF"/>
              </a:solidFill>
            </a:endParaRPr>
          </a:p>
        </p:txBody>
      </p:sp>
    </p:spTree>
    <p:extLst>
      <p:ext uri="{BB962C8B-B14F-4D97-AF65-F5344CB8AC3E}">
        <p14:creationId xmlns:p14="http://schemas.microsoft.com/office/powerpoint/2010/main" xmlns="" val="309859577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70088C2A-137E-6B4F-8454-8935B629CB42}"/>
              </a:ext>
            </a:extLst>
          </p:cNvPr>
          <p:cNvSpPr>
            <a:spLocks noGrp="1"/>
          </p:cNvSpPr>
          <p:nvPr>
            <p:ph type="title"/>
          </p:nvPr>
        </p:nvSpPr>
        <p:spPr/>
        <p:txBody>
          <a:bodyPr>
            <a:normAutofit/>
          </a:bodyPr>
          <a:lstStyle/>
          <a:p>
            <a:r>
              <a:rPr lang="en-US" sz="3200" b="1" dirty="0"/>
              <a:t>What is purchasing?</a:t>
            </a:r>
          </a:p>
        </p:txBody>
      </p:sp>
      <p:sp>
        <p:nvSpPr>
          <p:cNvPr id="3" name="Content Placeholder 2">
            <a:extLst>
              <a:ext uri="{FF2B5EF4-FFF2-40B4-BE49-F238E27FC236}">
                <a16:creationId xmlns:a16="http://schemas.microsoft.com/office/drawing/2014/main" xmlns="" id="{7FA9F408-7EEF-564A-8490-67EE5665C2A7}"/>
              </a:ext>
            </a:extLst>
          </p:cNvPr>
          <p:cNvSpPr>
            <a:spLocks noGrp="1"/>
          </p:cNvSpPr>
          <p:nvPr>
            <p:ph idx="1"/>
          </p:nvPr>
        </p:nvSpPr>
        <p:spPr/>
        <p:txBody>
          <a:bodyPr>
            <a:normAutofit lnSpcReduction="10000"/>
          </a:bodyPr>
          <a:lstStyle/>
          <a:p>
            <a:pPr marL="0" indent="0" algn="ctr">
              <a:buNone/>
            </a:pPr>
            <a:r>
              <a:rPr lang="en-GB" sz="2800" dirty="0"/>
              <a:t>Purchasing can be defined as ‘a function concerned with the search, selection, purchase, receipt, storage and final use of a commodity in accordance with the catering policy of the establishment’</a:t>
            </a:r>
          </a:p>
          <a:p>
            <a:pPr marL="0" indent="0" algn="ctr">
              <a:buNone/>
            </a:pPr>
            <a:endParaRPr lang="en-GB" sz="2800" dirty="0"/>
          </a:p>
          <a:p>
            <a:pPr marL="0" indent="0" algn="ctr">
              <a:buNone/>
            </a:pPr>
            <a:r>
              <a:rPr lang="en-GB" sz="2800" dirty="0"/>
              <a:t>The purchasing function as is vitally important in the control cycle. Should it be managed inefficiently it creates problems that often result in an unsatisfactory level of both costs and profit for the establishment and dissatisfied customers.</a:t>
            </a:r>
          </a:p>
          <a:p>
            <a:pPr marL="0" indent="0" algn="ctr">
              <a:buNone/>
            </a:pPr>
            <a:endParaRPr lang="en-GB" sz="2800" dirty="0"/>
          </a:p>
          <a:p>
            <a:pPr marL="0" indent="0">
              <a:buNone/>
            </a:pPr>
            <a:endParaRPr lang="en-GB" dirty="0"/>
          </a:p>
          <a:p>
            <a:endParaRPr lang="en-US" dirty="0"/>
          </a:p>
        </p:txBody>
      </p:sp>
    </p:spTree>
    <p:extLst>
      <p:ext uri="{BB962C8B-B14F-4D97-AF65-F5344CB8AC3E}">
        <p14:creationId xmlns:p14="http://schemas.microsoft.com/office/powerpoint/2010/main" xmlns="" val="835754359"/>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48B38FA-1F35-7C44-AAEB-2BE682986C5D}"/>
              </a:ext>
            </a:extLst>
          </p:cNvPr>
          <p:cNvSpPr>
            <a:spLocks noGrp="1"/>
          </p:cNvSpPr>
          <p:nvPr>
            <p:ph type="title"/>
          </p:nvPr>
        </p:nvSpPr>
        <p:spPr>
          <a:xfrm>
            <a:off x="2763078" y="2925073"/>
            <a:ext cx="4114800" cy="745779"/>
          </a:xfrm>
        </p:spPr>
        <p:txBody>
          <a:bodyPr>
            <a:normAutofit/>
          </a:bodyPr>
          <a:lstStyle/>
          <a:p>
            <a:r>
              <a:rPr lang="en-US" sz="2000" b="1" dirty="0"/>
              <a:t>The Purchasing Function/Procedure</a:t>
            </a:r>
          </a:p>
        </p:txBody>
      </p:sp>
      <p:graphicFrame>
        <p:nvGraphicFramePr>
          <p:cNvPr id="4" name="Content Placeholder 3">
            <a:extLst>
              <a:ext uri="{FF2B5EF4-FFF2-40B4-BE49-F238E27FC236}">
                <a16:creationId xmlns:a16="http://schemas.microsoft.com/office/drawing/2014/main" xmlns="" id="{289F2BFC-3977-F34B-BDCA-0540FF7C2B40}"/>
              </a:ext>
            </a:extLst>
          </p:cNvPr>
          <p:cNvGraphicFramePr>
            <a:graphicFrameLocks noGrp="1"/>
          </p:cNvGraphicFramePr>
          <p:nvPr>
            <p:ph idx="1"/>
            <p:extLst>
              <p:ext uri="{D42A27DB-BD31-4B8C-83A1-F6EECF244321}">
                <p14:modId xmlns:p14="http://schemas.microsoft.com/office/powerpoint/2010/main" xmlns="" val="132221017"/>
              </p:ext>
            </p:extLst>
          </p:nvPr>
        </p:nvGraphicFramePr>
        <p:xfrm>
          <a:off x="410817" y="225287"/>
          <a:ext cx="8613913" cy="652007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xmlns="" val="1279586147"/>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E4A8168-2B02-8F4B-8ECC-60C2F26952C0}"/>
              </a:ext>
            </a:extLst>
          </p:cNvPr>
          <p:cNvSpPr>
            <a:spLocks noGrp="1"/>
          </p:cNvSpPr>
          <p:nvPr>
            <p:ph type="title"/>
          </p:nvPr>
        </p:nvSpPr>
        <p:spPr>
          <a:xfrm>
            <a:off x="457200" y="160337"/>
            <a:ext cx="8229600" cy="754063"/>
          </a:xfrm>
        </p:spPr>
        <p:txBody>
          <a:bodyPr>
            <a:normAutofit/>
          </a:bodyPr>
          <a:lstStyle/>
          <a:p>
            <a:r>
              <a:rPr lang="en-US" sz="3200" b="1" dirty="0"/>
              <a:t>Duties of the purchasing manager</a:t>
            </a:r>
          </a:p>
        </p:txBody>
      </p:sp>
      <p:sp>
        <p:nvSpPr>
          <p:cNvPr id="3" name="Content Placeholder 2">
            <a:extLst>
              <a:ext uri="{FF2B5EF4-FFF2-40B4-BE49-F238E27FC236}">
                <a16:creationId xmlns:a16="http://schemas.microsoft.com/office/drawing/2014/main" xmlns="" id="{103D2958-8716-2D45-8556-8F068A6E1048}"/>
              </a:ext>
            </a:extLst>
          </p:cNvPr>
          <p:cNvSpPr>
            <a:spLocks noGrp="1"/>
          </p:cNvSpPr>
          <p:nvPr>
            <p:ph idx="1"/>
          </p:nvPr>
        </p:nvSpPr>
        <p:spPr>
          <a:xfrm>
            <a:off x="291549" y="914400"/>
            <a:ext cx="8613912" cy="5783263"/>
          </a:xfrm>
        </p:spPr>
        <p:txBody>
          <a:bodyPr>
            <a:normAutofit fontScale="70000" lnSpcReduction="20000"/>
          </a:bodyPr>
          <a:lstStyle/>
          <a:p>
            <a:endParaRPr lang="en-US" sz="3600" dirty="0"/>
          </a:p>
          <a:p>
            <a:r>
              <a:rPr lang="en-US" sz="3600" dirty="0"/>
              <a:t>Responsibility for the management of purchasing/ procurement and keeping purchasing records, recording the receiving and correct storage of goods.</a:t>
            </a:r>
          </a:p>
          <a:p>
            <a:endParaRPr lang="en-US" sz="3600" dirty="0"/>
          </a:p>
          <a:p>
            <a:r>
              <a:rPr lang="en-US" sz="3600" dirty="0"/>
              <a:t>The purchasing of all commodities within their responsibility.</a:t>
            </a:r>
          </a:p>
          <a:p>
            <a:endParaRPr lang="en-US" sz="3600" dirty="0"/>
          </a:p>
          <a:p>
            <a:r>
              <a:rPr lang="en-US" sz="3600" dirty="0"/>
              <a:t>Ensuring continuity of supply of those items to user or departments.</a:t>
            </a:r>
          </a:p>
          <a:p>
            <a:endParaRPr lang="en-US" sz="3600" dirty="0"/>
          </a:p>
          <a:p>
            <a:r>
              <a:rPr lang="en-US" sz="3600" dirty="0"/>
              <a:t>Finding cheaper (for same quality) and more efficient sources of supply where this forms part of the job role.</a:t>
            </a:r>
          </a:p>
          <a:p>
            <a:endParaRPr lang="en-US" sz="3600" dirty="0"/>
          </a:p>
          <a:p>
            <a:r>
              <a:rPr lang="en-US" sz="3600" dirty="0"/>
              <a:t>Keeping up to date with all the markets being dealt with and evaluating new products.</a:t>
            </a:r>
          </a:p>
          <a:p>
            <a:pPr marL="0" indent="0">
              <a:buNone/>
            </a:pPr>
            <a:endParaRPr lang="en-US" sz="3600" dirty="0"/>
          </a:p>
        </p:txBody>
      </p:sp>
    </p:spTree>
    <p:extLst>
      <p:ext uri="{BB962C8B-B14F-4D97-AF65-F5344CB8AC3E}">
        <p14:creationId xmlns:p14="http://schemas.microsoft.com/office/powerpoint/2010/main" xmlns="" val="1479075672"/>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30C5C4E-91BD-6344-956A-FDB58EC4D77F}"/>
              </a:ext>
            </a:extLst>
          </p:cNvPr>
          <p:cNvSpPr>
            <a:spLocks noGrp="1"/>
          </p:cNvSpPr>
          <p:nvPr>
            <p:ph type="title"/>
          </p:nvPr>
        </p:nvSpPr>
        <p:spPr/>
        <p:txBody>
          <a:bodyPr>
            <a:normAutofit/>
          </a:bodyPr>
          <a:lstStyle/>
          <a:p>
            <a:r>
              <a:rPr lang="en-US" sz="3200" b="1" dirty="0"/>
              <a:t>Duties of the purchasing manager cont…</a:t>
            </a:r>
            <a:endParaRPr lang="en-US" sz="3200" dirty="0"/>
          </a:p>
        </p:txBody>
      </p:sp>
      <p:sp>
        <p:nvSpPr>
          <p:cNvPr id="3" name="Content Placeholder 2">
            <a:extLst>
              <a:ext uri="{FF2B5EF4-FFF2-40B4-BE49-F238E27FC236}">
                <a16:creationId xmlns:a16="http://schemas.microsoft.com/office/drawing/2014/main" xmlns="" id="{708DAE37-D78D-E34E-B639-7B4AA6C5DFDC}"/>
              </a:ext>
            </a:extLst>
          </p:cNvPr>
          <p:cNvSpPr>
            <a:spLocks noGrp="1"/>
          </p:cNvSpPr>
          <p:nvPr>
            <p:ph idx="1"/>
          </p:nvPr>
        </p:nvSpPr>
        <p:spPr/>
        <p:txBody>
          <a:bodyPr>
            <a:normAutofit fontScale="85000" lnSpcReduction="20000"/>
          </a:bodyPr>
          <a:lstStyle/>
          <a:p>
            <a:pPr>
              <a:buFont typeface="Arial" panose="020B0604020202020204" pitchFamily="34" charset="0"/>
              <a:buChar char="•"/>
            </a:pPr>
            <a:r>
              <a:rPr lang="en-US" dirty="0"/>
              <a:t>Research into products, markets, price trends, etc.</a:t>
            </a:r>
          </a:p>
          <a:p>
            <a:pPr>
              <a:buFont typeface="Arial" panose="020B0604020202020204" pitchFamily="34" charset="0"/>
              <a:buChar char="•"/>
            </a:pPr>
            <a:endParaRPr lang="en-US" dirty="0"/>
          </a:p>
          <a:p>
            <a:pPr>
              <a:buFont typeface="Arial" panose="020B0604020202020204" pitchFamily="34" charset="0"/>
              <a:buChar char="•"/>
            </a:pPr>
            <a:r>
              <a:rPr lang="en-US" dirty="0"/>
              <a:t>Co-ordinating with production departments to standardise commodities and therefore reduce stock levels.</a:t>
            </a:r>
          </a:p>
          <a:p>
            <a:pPr>
              <a:buFont typeface="Arial" panose="020B0604020202020204" pitchFamily="34" charset="0"/>
              <a:buChar char="•"/>
            </a:pPr>
            <a:endParaRPr lang="en-US" dirty="0"/>
          </a:p>
          <a:p>
            <a:pPr>
              <a:buFont typeface="Arial" panose="020B0604020202020204" pitchFamily="34" charset="0"/>
              <a:buChar char="•"/>
            </a:pPr>
            <a:r>
              <a:rPr lang="en-US" dirty="0"/>
              <a:t>Liaising with production, control, accounts and marketing departments.</a:t>
            </a:r>
          </a:p>
          <a:p>
            <a:pPr>
              <a:buFont typeface="Arial" panose="020B0604020202020204" pitchFamily="34" charset="0"/>
              <a:buChar char="•"/>
            </a:pPr>
            <a:endParaRPr lang="en-US" dirty="0"/>
          </a:p>
          <a:p>
            <a:pPr>
              <a:buFont typeface="Arial" panose="020B0604020202020204" pitchFamily="34" charset="0"/>
              <a:buChar char="•"/>
            </a:pPr>
            <a:r>
              <a:rPr lang="en-US" dirty="0"/>
              <a:t>Reporting to senior management usually through establish communication channels.</a:t>
            </a:r>
          </a:p>
          <a:p>
            <a:pPr marL="0" indent="0">
              <a:buNone/>
            </a:pPr>
            <a:endParaRPr lang="en-US" dirty="0"/>
          </a:p>
        </p:txBody>
      </p:sp>
    </p:spTree>
    <p:extLst>
      <p:ext uri="{BB962C8B-B14F-4D97-AF65-F5344CB8AC3E}">
        <p14:creationId xmlns:p14="http://schemas.microsoft.com/office/powerpoint/2010/main" xmlns="" val="3156747275"/>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BEFF45E-5102-4E4A-80BE-AEB5A792048A}"/>
              </a:ext>
            </a:extLst>
          </p:cNvPr>
          <p:cNvSpPr>
            <a:spLocks noGrp="1"/>
          </p:cNvSpPr>
          <p:nvPr>
            <p:ph type="title"/>
          </p:nvPr>
        </p:nvSpPr>
        <p:spPr/>
        <p:txBody>
          <a:bodyPr>
            <a:normAutofit fontScale="90000"/>
          </a:bodyPr>
          <a:lstStyle/>
          <a:p>
            <a:r>
              <a:rPr lang="en-GB" sz="3600" b="1" dirty="0"/>
              <a:t>The selection of a supplier</a:t>
            </a:r>
            <a:r>
              <a:rPr lang="en-GB" dirty="0"/>
              <a:t/>
            </a:r>
            <a:br>
              <a:rPr lang="en-GB" dirty="0"/>
            </a:br>
            <a:endParaRPr lang="en-US" dirty="0"/>
          </a:p>
        </p:txBody>
      </p:sp>
      <p:sp>
        <p:nvSpPr>
          <p:cNvPr id="3" name="Content Placeholder 2">
            <a:extLst>
              <a:ext uri="{FF2B5EF4-FFF2-40B4-BE49-F238E27FC236}">
                <a16:creationId xmlns:a16="http://schemas.microsoft.com/office/drawing/2014/main" xmlns="" id="{A57224E9-0545-5B45-8E54-6B130895CA65}"/>
              </a:ext>
            </a:extLst>
          </p:cNvPr>
          <p:cNvSpPr>
            <a:spLocks noGrp="1"/>
          </p:cNvSpPr>
          <p:nvPr>
            <p:ph idx="1"/>
          </p:nvPr>
        </p:nvSpPr>
        <p:spPr>
          <a:xfrm>
            <a:off x="457200" y="1417638"/>
            <a:ext cx="8229600" cy="4525963"/>
          </a:xfrm>
        </p:spPr>
        <p:txBody>
          <a:bodyPr>
            <a:normAutofit fontScale="77500" lnSpcReduction="20000"/>
          </a:bodyPr>
          <a:lstStyle/>
          <a:p>
            <a:pPr marL="0" indent="0" algn="ctr">
              <a:buNone/>
            </a:pPr>
            <a:r>
              <a:rPr lang="en-GB" dirty="0"/>
              <a:t>With global markets and competitive pricing selecting a supplier should be given careful consideration. </a:t>
            </a:r>
          </a:p>
          <a:p>
            <a:pPr marL="0" indent="0" algn="ctr">
              <a:buNone/>
            </a:pPr>
            <a:endParaRPr lang="en-GB" dirty="0"/>
          </a:p>
          <a:p>
            <a:pPr marL="0" indent="0" algn="ctr">
              <a:buNone/>
            </a:pPr>
            <a:r>
              <a:rPr lang="en-GB" dirty="0"/>
              <a:t>Seeking a new supplier requires caution and detailed enquiries need to be made in at least the following areas:</a:t>
            </a:r>
          </a:p>
          <a:p>
            <a:pPr marL="0" indent="0">
              <a:buNone/>
            </a:pPr>
            <a:endParaRPr lang="en-GB" dirty="0"/>
          </a:p>
          <a:p>
            <a:pPr algn="ctr"/>
            <a:r>
              <a:rPr lang="en-GB" dirty="0"/>
              <a:t>Full details of the firm and the range of items they are selling</a:t>
            </a:r>
          </a:p>
          <a:p>
            <a:pPr algn="ctr"/>
            <a:r>
              <a:rPr lang="en-GB" dirty="0"/>
              <a:t>A copy of recent prices lists</a:t>
            </a:r>
          </a:p>
          <a:p>
            <a:pPr algn="ctr"/>
            <a:r>
              <a:rPr lang="en-GB" dirty="0"/>
              <a:t>Details of trading terms</a:t>
            </a:r>
          </a:p>
          <a:p>
            <a:pPr algn="ctr"/>
            <a:r>
              <a:rPr lang="en-GB" dirty="0"/>
              <a:t>Details of other customers</a:t>
            </a:r>
          </a:p>
          <a:p>
            <a:pPr algn="ctr"/>
            <a:r>
              <a:rPr lang="en-GB" dirty="0"/>
              <a:t>Samples of products.</a:t>
            </a:r>
          </a:p>
          <a:p>
            <a:endParaRPr lang="en-US" dirty="0"/>
          </a:p>
        </p:txBody>
      </p:sp>
    </p:spTree>
    <p:extLst>
      <p:ext uri="{BB962C8B-B14F-4D97-AF65-F5344CB8AC3E}">
        <p14:creationId xmlns:p14="http://schemas.microsoft.com/office/powerpoint/2010/main" xmlns="" val="2016669379"/>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811CAC7-3031-9C42-BA69-AD39A2D9AC89}"/>
              </a:ext>
            </a:extLst>
          </p:cNvPr>
          <p:cNvSpPr>
            <a:spLocks noGrp="1"/>
          </p:cNvSpPr>
          <p:nvPr>
            <p:ph type="title"/>
          </p:nvPr>
        </p:nvSpPr>
        <p:spPr>
          <a:xfrm>
            <a:off x="457200" y="208377"/>
            <a:ext cx="8229600" cy="666266"/>
          </a:xfrm>
        </p:spPr>
        <p:txBody>
          <a:bodyPr>
            <a:normAutofit/>
          </a:bodyPr>
          <a:lstStyle/>
          <a:p>
            <a:r>
              <a:rPr lang="en-US" sz="2400" b="1" dirty="0"/>
              <a:t>Aids to purchasing</a:t>
            </a:r>
          </a:p>
        </p:txBody>
      </p:sp>
      <p:sp>
        <p:nvSpPr>
          <p:cNvPr id="3" name="Content Placeholder 2">
            <a:extLst>
              <a:ext uri="{FF2B5EF4-FFF2-40B4-BE49-F238E27FC236}">
                <a16:creationId xmlns:a16="http://schemas.microsoft.com/office/drawing/2014/main" xmlns="" id="{17DFE81B-8560-BB4A-8D17-236063A9985F}"/>
              </a:ext>
            </a:extLst>
          </p:cNvPr>
          <p:cNvSpPr>
            <a:spLocks noGrp="1"/>
          </p:cNvSpPr>
          <p:nvPr>
            <p:ph idx="1"/>
          </p:nvPr>
        </p:nvSpPr>
        <p:spPr>
          <a:xfrm>
            <a:off x="457200" y="1003852"/>
            <a:ext cx="8541026" cy="5384756"/>
          </a:xfrm>
        </p:spPr>
        <p:txBody>
          <a:bodyPr>
            <a:noAutofit/>
          </a:bodyPr>
          <a:lstStyle/>
          <a:p>
            <a:pPr>
              <a:buFont typeface="Arial" panose="020B0604020202020204" pitchFamily="34" charset="0"/>
              <a:buChar char="•"/>
            </a:pPr>
            <a:r>
              <a:rPr lang="en-GB" sz="1600" dirty="0"/>
              <a:t>The supply trade press : published weekly and cover most of the commodities to be purchased. </a:t>
            </a:r>
          </a:p>
          <a:p>
            <a:pPr marL="0" indent="0">
              <a:buNone/>
            </a:pPr>
            <a:endParaRPr lang="en-GB" sz="1600" dirty="0"/>
          </a:p>
          <a:p>
            <a:pPr>
              <a:buFont typeface="Arial" panose="020B0604020202020204" pitchFamily="34" charset="0"/>
              <a:buChar char="•"/>
            </a:pPr>
            <a:r>
              <a:rPr lang="en-GB" sz="1600" dirty="0"/>
              <a:t>The commodity trade organisations : provide information to caterers about a particular commodity, such as the types available, how they should be stored and names of local and national suppliers.</a:t>
            </a:r>
          </a:p>
          <a:p>
            <a:pPr marL="0" indent="0">
              <a:buNone/>
            </a:pPr>
            <a:endParaRPr lang="en-GB" sz="1600" dirty="0"/>
          </a:p>
          <a:p>
            <a:pPr>
              <a:buFont typeface="Arial" panose="020B0604020202020204" pitchFamily="34" charset="0"/>
              <a:buChar char="•"/>
            </a:pPr>
            <a:r>
              <a:rPr lang="en-GB" sz="1600" dirty="0"/>
              <a:t> The catering trade press : these contain items of commodity news and information of present and future prices.</a:t>
            </a:r>
          </a:p>
          <a:p>
            <a:pPr>
              <a:buFont typeface="Arial" panose="020B0604020202020204" pitchFamily="34" charset="0"/>
              <a:buChar char="•"/>
            </a:pPr>
            <a:endParaRPr lang="en-GB" sz="1600" dirty="0"/>
          </a:p>
          <a:p>
            <a:pPr>
              <a:buFont typeface="Arial" panose="020B0604020202020204" pitchFamily="34" charset="0"/>
              <a:buChar char="•"/>
            </a:pPr>
            <a:r>
              <a:rPr lang="en-GB" sz="1600" dirty="0"/>
              <a:t>The national press : publish commodity market news with details of the range of prices being paid in certain markets.</a:t>
            </a:r>
          </a:p>
          <a:p>
            <a:pPr>
              <a:buFont typeface="Arial" panose="020B0604020202020204" pitchFamily="34" charset="0"/>
              <a:buChar char="•"/>
            </a:pPr>
            <a:endParaRPr lang="en-GB" sz="1600" dirty="0"/>
          </a:p>
          <a:p>
            <a:pPr>
              <a:buFont typeface="Arial" panose="020B0604020202020204" pitchFamily="34" charset="0"/>
              <a:buChar char="•"/>
            </a:pPr>
            <a:r>
              <a:rPr lang="en-US" sz="1600" dirty="0"/>
              <a:t>Government publications : available from agricultural departments giving a variety of information including availability of specific commodities and current food legislation.</a:t>
            </a:r>
          </a:p>
          <a:p>
            <a:pPr>
              <a:buFont typeface="Arial" panose="020B0604020202020204" pitchFamily="34" charset="0"/>
              <a:buChar char="•"/>
            </a:pPr>
            <a:endParaRPr lang="en-US" sz="1600" dirty="0"/>
          </a:p>
          <a:p>
            <a:pPr>
              <a:buFont typeface="Arial" panose="020B0604020202020204" pitchFamily="34" charset="0"/>
              <a:buChar char="•"/>
            </a:pPr>
            <a:r>
              <a:rPr lang="en-US" sz="1600" dirty="0"/>
              <a:t>Published price indexes : produced by government departments, consumer associations and by trade journals. These monitor the change in prices from that initial period, also recording changes on a yearly and monthly basis. </a:t>
            </a:r>
          </a:p>
        </p:txBody>
      </p:sp>
    </p:spTree>
    <p:extLst>
      <p:ext uri="{BB962C8B-B14F-4D97-AF65-F5344CB8AC3E}">
        <p14:creationId xmlns:p14="http://schemas.microsoft.com/office/powerpoint/2010/main" xmlns="" val="2167172984"/>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1287ED8-B7C7-194D-9CBD-B259D798A3A2}"/>
              </a:ext>
            </a:extLst>
          </p:cNvPr>
          <p:cNvSpPr>
            <a:spLocks noGrp="1"/>
          </p:cNvSpPr>
          <p:nvPr>
            <p:ph type="title"/>
          </p:nvPr>
        </p:nvSpPr>
        <p:spPr>
          <a:xfrm>
            <a:off x="457200" y="274638"/>
            <a:ext cx="8229600" cy="573501"/>
          </a:xfrm>
        </p:spPr>
        <p:txBody>
          <a:bodyPr>
            <a:noAutofit/>
          </a:bodyPr>
          <a:lstStyle/>
          <a:p>
            <a:r>
              <a:rPr lang="en-US" sz="3200" b="1" dirty="0"/>
              <a:t>Purchasing of foods</a:t>
            </a:r>
          </a:p>
        </p:txBody>
      </p:sp>
      <p:sp>
        <p:nvSpPr>
          <p:cNvPr id="3" name="Content Placeholder 2">
            <a:extLst>
              <a:ext uri="{FF2B5EF4-FFF2-40B4-BE49-F238E27FC236}">
                <a16:creationId xmlns:a16="http://schemas.microsoft.com/office/drawing/2014/main" xmlns="" id="{8916261E-ECB9-5440-9C67-FDC023EC7D3D}"/>
              </a:ext>
            </a:extLst>
          </p:cNvPr>
          <p:cNvSpPr>
            <a:spLocks noGrp="1"/>
          </p:cNvSpPr>
          <p:nvPr>
            <p:ph idx="1"/>
          </p:nvPr>
        </p:nvSpPr>
        <p:spPr>
          <a:xfrm>
            <a:off x="457200" y="1073426"/>
            <a:ext cx="8229600" cy="5314123"/>
          </a:xfrm>
        </p:spPr>
        <p:txBody>
          <a:bodyPr>
            <a:normAutofit/>
          </a:bodyPr>
          <a:lstStyle/>
          <a:p>
            <a:pPr marL="0" indent="0" algn="ctr">
              <a:buNone/>
            </a:pPr>
            <a:r>
              <a:rPr lang="en-US" sz="2400" dirty="0"/>
              <a:t>There are seven main buying methods that may be used for purchasing foods. </a:t>
            </a:r>
          </a:p>
          <a:p>
            <a:pPr marL="0" indent="0" algn="ctr">
              <a:buNone/>
            </a:pPr>
            <a:endParaRPr lang="en-US" sz="2400" dirty="0"/>
          </a:p>
          <a:p>
            <a:pPr marL="0" indent="0" algn="ctr">
              <a:buNone/>
            </a:pPr>
            <a:r>
              <a:rPr lang="en-US" sz="2400" dirty="0"/>
              <a:t>The method chosen often depends on the location of the establishment, the type and size of the business, its purchasing power and the type of food being purchased.</a:t>
            </a:r>
          </a:p>
          <a:p>
            <a:pPr marL="0" indent="0" algn="ctr">
              <a:buNone/>
            </a:pPr>
            <a:endParaRPr lang="en-US" sz="2400" dirty="0"/>
          </a:p>
          <a:p>
            <a:r>
              <a:rPr lang="en-US" sz="2400" dirty="0"/>
              <a:t>Purchasing by contract or tender: This relates specifically to large scale catering operations. </a:t>
            </a:r>
          </a:p>
          <a:p>
            <a:endParaRPr lang="en-US" sz="2400" dirty="0"/>
          </a:p>
          <a:p>
            <a:pPr marL="0" indent="0">
              <a:buNone/>
            </a:pPr>
            <a:r>
              <a:rPr lang="en-US" sz="2400" dirty="0"/>
              <a:t>     The organisation will advertise the tender in the trade press.</a:t>
            </a:r>
          </a:p>
        </p:txBody>
      </p:sp>
    </p:spTree>
    <p:extLst>
      <p:ext uri="{BB962C8B-B14F-4D97-AF65-F5344CB8AC3E}">
        <p14:creationId xmlns:p14="http://schemas.microsoft.com/office/powerpoint/2010/main" xmlns="" val="3651023345"/>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D8D6CDE0-8E0C-524C-84CC-64378CF54DBA}"/>
              </a:ext>
            </a:extLst>
          </p:cNvPr>
          <p:cNvSpPr>
            <a:spLocks noGrp="1"/>
          </p:cNvSpPr>
          <p:nvPr>
            <p:ph idx="1"/>
          </p:nvPr>
        </p:nvSpPr>
        <p:spPr>
          <a:xfrm>
            <a:off x="457200" y="384314"/>
            <a:ext cx="8229600" cy="5741850"/>
          </a:xfrm>
        </p:spPr>
        <p:txBody>
          <a:bodyPr>
            <a:normAutofit fontScale="92500" lnSpcReduction="10000"/>
          </a:bodyPr>
          <a:lstStyle/>
          <a:p>
            <a:pPr marL="0" indent="0">
              <a:buNone/>
            </a:pPr>
            <a:r>
              <a:rPr lang="en-US" dirty="0"/>
              <a:t>There are two common types of contract used:</a:t>
            </a:r>
          </a:p>
          <a:p>
            <a:pPr marL="0" indent="0">
              <a:buNone/>
            </a:pPr>
            <a:endParaRPr lang="en-US" dirty="0"/>
          </a:p>
          <a:p>
            <a:pPr marL="0" indent="0">
              <a:buNone/>
            </a:pPr>
            <a:r>
              <a:rPr lang="en-US" dirty="0"/>
              <a:t>1. </a:t>
            </a:r>
            <a:r>
              <a:rPr lang="en-US" i="1" dirty="0"/>
              <a:t>The specific period contract: </a:t>
            </a:r>
            <a:r>
              <a:rPr lang="en-US" dirty="0"/>
              <a:t>that aims at determining the source of supply and the price of goods for a stated period. Items with a stable price, such as milk, cream, bread, etc. can be contracted in this way.</a:t>
            </a:r>
          </a:p>
          <a:p>
            <a:pPr marL="0" indent="0">
              <a:buNone/>
            </a:pPr>
            <a:endParaRPr lang="en-US" dirty="0"/>
          </a:p>
          <a:p>
            <a:pPr marL="0" indent="0">
              <a:buNone/>
            </a:pPr>
            <a:r>
              <a:rPr lang="en-US" dirty="0"/>
              <a:t>2. </a:t>
            </a:r>
            <a:r>
              <a:rPr lang="en-US" i="1" dirty="0"/>
              <a:t>The quantity contract:  </a:t>
            </a:r>
            <a:r>
              <a:rPr lang="en-US" dirty="0"/>
              <a:t>that aims at ensuring continuity of supply of a given quantity of an essential item at an agreed price over a particular trading period. </a:t>
            </a:r>
          </a:p>
        </p:txBody>
      </p:sp>
    </p:spTree>
    <p:extLst>
      <p:ext uri="{BB962C8B-B14F-4D97-AF65-F5344CB8AC3E}">
        <p14:creationId xmlns:p14="http://schemas.microsoft.com/office/powerpoint/2010/main" xmlns="" val="194476867"/>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1B6BD0F-3B82-3747-8CC2-83A5B205F406}"/>
              </a:ext>
            </a:extLst>
          </p:cNvPr>
          <p:cNvSpPr>
            <a:spLocks noGrp="1"/>
          </p:cNvSpPr>
          <p:nvPr>
            <p:ph type="title"/>
          </p:nvPr>
        </p:nvSpPr>
        <p:spPr>
          <a:xfrm>
            <a:off x="457200" y="274638"/>
            <a:ext cx="8229600" cy="600005"/>
          </a:xfrm>
        </p:spPr>
        <p:txBody>
          <a:bodyPr>
            <a:normAutofit/>
          </a:bodyPr>
          <a:lstStyle/>
          <a:p>
            <a:r>
              <a:rPr lang="en-US" sz="3200" b="1" dirty="0"/>
              <a:t>Other purchasing methods</a:t>
            </a:r>
          </a:p>
        </p:txBody>
      </p:sp>
      <p:sp>
        <p:nvSpPr>
          <p:cNvPr id="3" name="Content Placeholder 2">
            <a:extLst>
              <a:ext uri="{FF2B5EF4-FFF2-40B4-BE49-F238E27FC236}">
                <a16:creationId xmlns:a16="http://schemas.microsoft.com/office/drawing/2014/main" xmlns="" id="{49A18E63-2051-544D-BF02-D27D0C80A694}"/>
              </a:ext>
            </a:extLst>
          </p:cNvPr>
          <p:cNvSpPr>
            <a:spLocks noGrp="1"/>
          </p:cNvSpPr>
          <p:nvPr>
            <p:ph idx="1"/>
          </p:nvPr>
        </p:nvSpPr>
        <p:spPr>
          <a:xfrm>
            <a:off x="457200" y="1000195"/>
            <a:ext cx="8229600" cy="4525963"/>
          </a:xfrm>
        </p:spPr>
        <p:txBody>
          <a:bodyPr>
            <a:normAutofit fontScale="77500" lnSpcReduction="20000"/>
          </a:bodyPr>
          <a:lstStyle/>
          <a:p>
            <a:r>
              <a:rPr lang="en-GB" i="1" dirty="0"/>
              <a:t>Purchasing by cash and carry: </a:t>
            </a:r>
            <a:r>
              <a:rPr lang="en-GB" dirty="0"/>
              <a:t>This method is of particular interest to the medium and small establishments whose orders are often not large enough to be able to get regular deliveries from wholesalers and food manufacturers.</a:t>
            </a:r>
          </a:p>
          <a:p>
            <a:pPr marL="0" indent="0">
              <a:buNone/>
            </a:pPr>
            <a:endParaRPr lang="en-GB" dirty="0"/>
          </a:p>
          <a:p>
            <a:r>
              <a:rPr lang="en-GB" i="1" dirty="0"/>
              <a:t>Purchasing by paid reserve</a:t>
            </a:r>
            <a:r>
              <a:rPr lang="en-GB" dirty="0"/>
              <a:t>: this method is used when it is necessary to ensure the continuity of supply of an item for the menu. Large catering companies may purchase the entire output from one supplier or group of suppliers.</a:t>
            </a:r>
          </a:p>
          <a:p>
            <a:endParaRPr lang="en-GB" dirty="0"/>
          </a:p>
          <a:p>
            <a:r>
              <a:rPr lang="en-GB" i="1" dirty="0"/>
              <a:t>Total supply: </a:t>
            </a:r>
            <a:r>
              <a:rPr lang="en-GB" dirty="0"/>
              <a:t>is a method offered only by a few major suppliers who can offer a full supply service of all commodities to caterers.</a:t>
            </a:r>
          </a:p>
          <a:p>
            <a:endParaRPr lang="en-GB" dirty="0"/>
          </a:p>
          <a:p>
            <a:endParaRPr lang="en-US" dirty="0"/>
          </a:p>
        </p:txBody>
      </p:sp>
    </p:spTree>
    <p:extLst>
      <p:ext uri="{BB962C8B-B14F-4D97-AF65-F5344CB8AC3E}">
        <p14:creationId xmlns:p14="http://schemas.microsoft.com/office/powerpoint/2010/main" xmlns="" val="161954009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96113E0-AD8D-3943-85E2-6518462D1E25}"/>
              </a:ext>
            </a:extLst>
          </p:cNvPr>
          <p:cNvSpPr>
            <a:spLocks noGrp="1"/>
          </p:cNvSpPr>
          <p:nvPr>
            <p:ph type="title"/>
          </p:nvPr>
        </p:nvSpPr>
        <p:spPr>
          <a:xfrm>
            <a:off x="457200" y="168621"/>
            <a:ext cx="8229600" cy="560249"/>
          </a:xfrm>
        </p:spPr>
        <p:txBody>
          <a:bodyPr>
            <a:normAutofit fontScale="90000"/>
          </a:bodyPr>
          <a:lstStyle/>
          <a:p>
            <a:r>
              <a:rPr lang="en-US" sz="3200" b="1" dirty="0"/>
              <a:t>Purchasing beverages</a:t>
            </a:r>
          </a:p>
        </p:txBody>
      </p:sp>
      <p:sp>
        <p:nvSpPr>
          <p:cNvPr id="3" name="Content Placeholder 2">
            <a:extLst>
              <a:ext uri="{FF2B5EF4-FFF2-40B4-BE49-F238E27FC236}">
                <a16:creationId xmlns:a16="http://schemas.microsoft.com/office/drawing/2014/main" xmlns="" id="{03CF6FD7-7406-5440-AF36-3DB4FD38AABD}"/>
              </a:ext>
            </a:extLst>
          </p:cNvPr>
          <p:cNvSpPr>
            <a:spLocks noGrp="1"/>
          </p:cNvSpPr>
          <p:nvPr>
            <p:ph idx="1"/>
          </p:nvPr>
        </p:nvSpPr>
        <p:spPr>
          <a:xfrm>
            <a:off x="278295" y="1073427"/>
            <a:ext cx="8772939" cy="5433391"/>
          </a:xfrm>
        </p:spPr>
        <p:txBody>
          <a:bodyPr>
            <a:normAutofit fontScale="25000" lnSpcReduction="20000"/>
          </a:bodyPr>
          <a:lstStyle/>
          <a:p>
            <a:pPr marL="0" indent="0">
              <a:buNone/>
            </a:pPr>
            <a:r>
              <a:rPr lang="en-GB" sz="8000" dirty="0"/>
              <a:t>Purchasing beverages is not the same as purchasing food. </a:t>
            </a:r>
          </a:p>
          <a:p>
            <a:pPr marL="0" indent="0">
              <a:buNone/>
            </a:pPr>
            <a:endParaRPr lang="en-GB" sz="9600" dirty="0"/>
          </a:p>
          <a:p>
            <a:pPr marL="0" indent="0">
              <a:buNone/>
            </a:pPr>
            <a:r>
              <a:rPr lang="en-US" sz="8000" dirty="0"/>
              <a:t>1. There are fewer and often restricted sources of supply.</a:t>
            </a:r>
          </a:p>
          <a:p>
            <a:endParaRPr lang="en-US" sz="8000" dirty="0"/>
          </a:p>
          <a:p>
            <a:pPr marL="0" indent="0">
              <a:buNone/>
            </a:pPr>
            <a:r>
              <a:rPr lang="en-US" sz="8000" dirty="0"/>
              <a:t>2. The high value of beverage purchases so consideration of stock holding size,     value/cost and security are important issues. </a:t>
            </a:r>
          </a:p>
          <a:p>
            <a:pPr marL="0" indent="0">
              <a:buNone/>
            </a:pPr>
            <a:endParaRPr lang="en-US" sz="8000" dirty="0"/>
          </a:p>
          <a:p>
            <a:pPr marL="0" indent="0">
              <a:buNone/>
            </a:pPr>
            <a:r>
              <a:rPr lang="en-GB" sz="8000" dirty="0"/>
              <a:t>3. Quality factors are difficult to evaluate and require special training to identify them.</a:t>
            </a:r>
          </a:p>
          <a:p>
            <a:endParaRPr lang="en-GB" sz="8000" dirty="0"/>
          </a:p>
          <a:p>
            <a:pPr marL="0" indent="0">
              <a:buNone/>
            </a:pPr>
            <a:r>
              <a:rPr lang="en-GB" sz="8000" dirty="0"/>
              <a:t>4. There are fewer standard purchasing units which makes pricing and stock control more straightforward.</a:t>
            </a:r>
          </a:p>
          <a:p>
            <a:endParaRPr lang="en-GB" sz="8000" dirty="0"/>
          </a:p>
          <a:p>
            <a:pPr marL="0" indent="0">
              <a:buNone/>
            </a:pPr>
            <a:r>
              <a:rPr lang="en-GB" sz="8000" dirty="0"/>
              <a:t>5. There is an established standard of product</a:t>
            </a:r>
          </a:p>
          <a:p>
            <a:pPr marL="0" indent="0">
              <a:buNone/>
            </a:pPr>
            <a:endParaRPr lang="en-GB" sz="8000" dirty="0"/>
          </a:p>
          <a:p>
            <a:pPr marL="0" indent="0">
              <a:buNone/>
            </a:pPr>
            <a:r>
              <a:rPr lang="en-GB" sz="8000" dirty="0"/>
              <a:t>6. The prices of alcoholic beverages do not fluctuate to the extent that food prices do.</a:t>
            </a:r>
          </a:p>
          <a:p>
            <a:endParaRPr lang="en-US" dirty="0"/>
          </a:p>
        </p:txBody>
      </p:sp>
    </p:spTree>
    <p:extLst>
      <p:ext uri="{BB962C8B-B14F-4D97-AF65-F5344CB8AC3E}">
        <p14:creationId xmlns:p14="http://schemas.microsoft.com/office/powerpoint/2010/main" xmlns="" val="2721398395"/>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71EB7D1-8F5F-E345-91ED-949E6302DAAF}"/>
              </a:ext>
            </a:extLst>
          </p:cNvPr>
          <p:cNvSpPr>
            <a:spLocks noGrp="1"/>
          </p:cNvSpPr>
          <p:nvPr>
            <p:ph type="title"/>
          </p:nvPr>
        </p:nvSpPr>
        <p:spPr>
          <a:xfrm>
            <a:off x="457200" y="221630"/>
            <a:ext cx="8229600" cy="679519"/>
          </a:xfrm>
        </p:spPr>
        <p:txBody>
          <a:bodyPr/>
          <a:lstStyle/>
          <a:p>
            <a:r>
              <a:rPr lang="en-US" sz="3200" b="1" dirty="0"/>
              <a:t>Purchasing specifications</a:t>
            </a:r>
          </a:p>
        </p:txBody>
      </p:sp>
      <p:sp>
        <p:nvSpPr>
          <p:cNvPr id="3" name="Content Placeholder 2">
            <a:extLst>
              <a:ext uri="{FF2B5EF4-FFF2-40B4-BE49-F238E27FC236}">
                <a16:creationId xmlns:a16="http://schemas.microsoft.com/office/drawing/2014/main" xmlns="" id="{4CFE46BF-CB40-2E43-8E81-3393863B4CB6}"/>
              </a:ext>
            </a:extLst>
          </p:cNvPr>
          <p:cNvSpPr>
            <a:spLocks noGrp="1"/>
          </p:cNvSpPr>
          <p:nvPr>
            <p:ph idx="1"/>
          </p:nvPr>
        </p:nvSpPr>
        <p:spPr>
          <a:xfrm>
            <a:off x="457200" y="1166018"/>
            <a:ext cx="8229600" cy="4525963"/>
          </a:xfrm>
        </p:spPr>
        <p:txBody>
          <a:bodyPr>
            <a:normAutofit/>
          </a:bodyPr>
          <a:lstStyle/>
          <a:p>
            <a:pPr marL="0" indent="0" algn="ctr">
              <a:buNone/>
            </a:pPr>
            <a:r>
              <a:rPr lang="en-GB" sz="2400" dirty="0"/>
              <a:t>A purchase specification is a concise description of the quality, size and weight (or count) required for a particular item. </a:t>
            </a:r>
          </a:p>
          <a:p>
            <a:pPr marL="0" indent="0" algn="ctr">
              <a:buNone/>
            </a:pPr>
            <a:endParaRPr lang="en-GB" sz="2400" dirty="0"/>
          </a:p>
          <a:p>
            <a:pPr marL="0" indent="0" algn="ctr">
              <a:buNone/>
            </a:pPr>
            <a:r>
              <a:rPr lang="en-GB" sz="2400" dirty="0"/>
              <a:t>Each specification would be particular to an establishment and would have been determined by members of the management and purchasing teams with reference to the catering policy, the menu requirements and its price range.</a:t>
            </a:r>
          </a:p>
          <a:p>
            <a:endParaRPr lang="en-US" dirty="0"/>
          </a:p>
        </p:txBody>
      </p:sp>
    </p:spTree>
    <p:extLst>
      <p:ext uri="{BB962C8B-B14F-4D97-AF65-F5344CB8AC3E}">
        <p14:creationId xmlns:p14="http://schemas.microsoft.com/office/powerpoint/2010/main" xmlns="" val="4186054900"/>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609FDE7A-79DF-E94C-BEA0-56D532AAAEA2}"/>
              </a:ext>
            </a:extLst>
          </p:cNvPr>
          <p:cNvSpPr>
            <a:spLocks noGrp="1"/>
          </p:cNvSpPr>
          <p:nvPr>
            <p:ph idx="1"/>
          </p:nvPr>
        </p:nvSpPr>
        <p:spPr>
          <a:xfrm>
            <a:off x="457200" y="407504"/>
            <a:ext cx="8229600" cy="6072809"/>
          </a:xfrm>
        </p:spPr>
        <p:txBody>
          <a:bodyPr>
            <a:normAutofit fontScale="62500" lnSpcReduction="20000"/>
          </a:bodyPr>
          <a:lstStyle/>
          <a:p>
            <a:pPr marL="0" indent="0">
              <a:buNone/>
            </a:pPr>
            <a:r>
              <a:rPr lang="en-GB" sz="4000" dirty="0"/>
              <a:t>The reasons for preparing specifications are:</a:t>
            </a:r>
          </a:p>
          <a:p>
            <a:pPr marL="0" indent="0">
              <a:buNone/>
            </a:pPr>
            <a:endParaRPr lang="en-GB" sz="4000" dirty="0"/>
          </a:p>
          <a:p>
            <a:pPr marL="0" indent="0">
              <a:buNone/>
            </a:pPr>
            <a:r>
              <a:rPr lang="en-GB" sz="4000" dirty="0"/>
              <a:t>1. They establish a buying standard of a commodity so that a standard product is available for the kitchen and restaurant to prepare for the customer.</a:t>
            </a:r>
          </a:p>
          <a:p>
            <a:pPr marL="0" indent="0">
              <a:buNone/>
            </a:pPr>
            <a:endParaRPr lang="en-GB" sz="4000" dirty="0"/>
          </a:p>
          <a:p>
            <a:pPr marL="0" indent="0">
              <a:buNone/>
            </a:pPr>
            <a:r>
              <a:rPr lang="en-GB" sz="4000" dirty="0"/>
              <a:t>2. They inform the supplier in writing precisely what is required, and it assists the supplier in being competitive with pricing.</a:t>
            </a:r>
          </a:p>
          <a:p>
            <a:pPr marL="0" indent="0">
              <a:buNone/>
            </a:pPr>
            <a:endParaRPr lang="en-GB" sz="4000" dirty="0"/>
          </a:p>
          <a:p>
            <a:pPr marL="0" indent="0">
              <a:buNone/>
            </a:pPr>
            <a:r>
              <a:rPr lang="en-GB" sz="4000" dirty="0"/>
              <a:t>3. They provide detailed information to the goods received clerk and the storeman as to the standard of the foods to accept.</a:t>
            </a:r>
          </a:p>
          <a:p>
            <a:pPr marL="0" indent="0">
              <a:buNone/>
            </a:pPr>
            <a:endParaRPr lang="en-GB" sz="4000" dirty="0"/>
          </a:p>
          <a:p>
            <a:pPr marL="0" indent="0">
              <a:buNone/>
            </a:pPr>
            <a:r>
              <a:rPr lang="en-GB" sz="4000" dirty="0"/>
              <a:t>4. They make staff aware of the differences that can occur in produce, for example, size, weight, quality, quantity, etc.</a:t>
            </a:r>
          </a:p>
          <a:p>
            <a:endParaRPr lang="en-US" dirty="0"/>
          </a:p>
        </p:txBody>
      </p:sp>
    </p:spTree>
    <p:extLst>
      <p:ext uri="{BB962C8B-B14F-4D97-AF65-F5344CB8AC3E}">
        <p14:creationId xmlns:p14="http://schemas.microsoft.com/office/powerpoint/2010/main" xmlns="" val="292013700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B764940-BCD0-AE4F-BD11-A91CCF717975}"/>
              </a:ext>
            </a:extLst>
          </p:cNvPr>
          <p:cNvSpPr>
            <a:spLocks noGrp="1"/>
          </p:cNvSpPr>
          <p:nvPr>
            <p:ph type="title"/>
          </p:nvPr>
        </p:nvSpPr>
        <p:spPr/>
        <p:txBody>
          <a:bodyPr/>
          <a:lstStyle/>
          <a:p>
            <a:r>
              <a:rPr lang="en-US" dirty="0"/>
              <a:t>Activity</a:t>
            </a:r>
          </a:p>
        </p:txBody>
      </p:sp>
      <p:sp>
        <p:nvSpPr>
          <p:cNvPr id="3" name="Content Placeholder 2">
            <a:extLst>
              <a:ext uri="{FF2B5EF4-FFF2-40B4-BE49-F238E27FC236}">
                <a16:creationId xmlns:a16="http://schemas.microsoft.com/office/drawing/2014/main" xmlns="" id="{A68CAAED-A615-1C4F-824B-BF30C9162220}"/>
              </a:ext>
            </a:extLst>
          </p:cNvPr>
          <p:cNvSpPr>
            <a:spLocks noGrp="1"/>
          </p:cNvSpPr>
          <p:nvPr>
            <p:ph idx="1"/>
          </p:nvPr>
        </p:nvSpPr>
        <p:spPr>
          <a:xfrm>
            <a:off x="576469" y="2057399"/>
            <a:ext cx="8229600" cy="4525963"/>
          </a:xfrm>
        </p:spPr>
        <p:txBody>
          <a:bodyPr>
            <a:normAutofit/>
          </a:bodyPr>
          <a:lstStyle/>
          <a:p>
            <a:r>
              <a:rPr lang="en-GB" sz="2400" dirty="0"/>
              <a:t>Consider an item of meat, fish or cheese that you wish to buy on a regular basis. </a:t>
            </a:r>
          </a:p>
          <a:p>
            <a:endParaRPr lang="en-GB" sz="2400" dirty="0"/>
          </a:p>
          <a:p>
            <a:r>
              <a:rPr lang="en-GB" sz="2400" dirty="0"/>
              <a:t>Write a purchase specification for that item. </a:t>
            </a:r>
          </a:p>
          <a:p>
            <a:endParaRPr lang="en-GB" sz="2400" dirty="0"/>
          </a:p>
          <a:p>
            <a:r>
              <a:rPr lang="en-GB" sz="2400" dirty="0"/>
              <a:t>Give this specification to another member of your class and ask them if they feel confident of buying the right item.</a:t>
            </a:r>
          </a:p>
          <a:p>
            <a:endParaRPr lang="en-US" dirty="0"/>
          </a:p>
        </p:txBody>
      </p:sp>
      <mc:AlternateContent xmlns:mc="http://schemas.openxmlformats.org/markup-compatibility/2006">
        <mc:Choice xmlns:am3d="http://schemas.microsoft.com/office/drawing/2017/model3d" xmlns="" Requires="am3d">
          <p:graphicFrame>
            <p:nvGraphicFramePr>
              <p:cNvPr id="4" name="3D Model 3" descr="Gears">
                <a:extLst>
                  <a:ext uri="{FF2B5EF4-FFF2-40B4-BE49-F238E27FC236}">
                    <a16:creationId xmlns:a16="http://schemas.microsoft.com/office/drawing/2014/main" id="{D023C955-D139-304C-95A1-C29D48094F42}"/>
                  </a:ext>
                </a:extLst>
              </p:cNvPr>
              <p:cNvGraphicFramePr>
                <a:graphicFrameLocks noChangeAspect="1"/>
              </p:cNvGraphicFramePr>
              <p:nvPr>
                <p:extLst>
                  <p:ext uri="{D42A27DB-BD31-4B8C-83A1-F6EECF244321}">
                    <p14:modId xmlns:p14="http://schemas.microsoft.com/office/powerpoint/2010/main" val="2167265654"/>
                  </p:ext>
                </p:extLst>
              </p:nvPr>
            </p:nvGraphicFramePr>
            <p:xfrm>
              <a:off x="0" y="25711"/>
              <a:ext cx="2445025" cy="1888433"/>
            </p:xfrm>
            <a:graphic>
              <a:graphicData uri="http://schemas.microsoft.com/office/drawing/2017/model3d">
                <am3d:model3d r:embed="rId2">
                  <am3d:spPr>
                    <a:xfrm>
                      <a:off x="0" y="0"/>
                      <a:ext cx="2445025" cy="1888433"/>
                    </a:xfrm>
                    <a:prstGeom prst="rect">
                      <a:avLst/>
                    </a:prstGeom>
                  </am3d:spPr>
                  <am3d:camera>
                    <am3d:pos x="0" y="0" z="60106359"/>
                    <am3d:up dx="0" dy="36000000" dz="0"/>
                    <am3d:lookAt x="0" y="0" z="0"/>
                    <am3d:perspective fov="2700000"/>
                  </am3d:camera>
                  <am3d:trans>
                    <am3d:meterPerModelUnit n="1907604" d="1000000"/>
                    <am3d:preTrans dx="718081" dy="-13902428" dz="156387"/>
                    <am3d:scale>
                      <am3d:sx n="1000000" d="1000000"/>
                      <am3d:sy n="1000000" d="1000000"/>
                      <am3d:sz n="1000000" d="1000000"/>
                    </am3d:scale>
                    <am3d:rot/>
                    <am3d:postTrans dx="0" dy="0" dz="0"/>
                  </am3d:trans>
                  <am3d:raster rName="Office3DRenderer" rVer="16.0.8326">
                    <am3d:blip r:embed="rId3"/>
                  </am3d:raster>
                  <am3d:objViewport viewportSz="3188577"/>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4" name="3D Model 3" descr="Gears">
                <a:extLst>
                  <a:ext uri="{FF2B5EF4-FFF2-40B4-BE49-F238E27FC236}">
                    <a16:creationId xmlns:a16="http://schemas.microsoft.com/office/drawing/2014/main" xmlns="" id="{D023C955-D139-304C-95A1-C29D48094F42}"/>
                  </a:ext>
                </a:extLst>
              </p:cNvPr>
              <p:cNvPicPr>
                <a:picLocks noGrp="1" noRot="1" noChangeAspect="1" noMove="1" noResize="1" noEditPoints="1" noAdjustHandles="1" noChangeArrowheads="1" noChangeShapeType="1" noCrop="1"/>
              </p:cNvPicPr>
              <p:nvPr/>
            </p:nvPicPr>
            <p:blipFill>
              <a:blip r:embed="rId4"/>
              <a:stretch>
                <a:fillRect/>
              </a:stretch>
            </p:blipFill>
            <p:spPr>
              <a:xfrm>
                <a:off x="0" y="25711"/>
                <a:ext cx="2445025" cy="1888433"/>
              </a:xfrm>
              <a:prstGeom prst="rect">
                <a:avLst/>
              </a:prstGeom>
            </p:spPr>
          </p:pic>
        </mc:Fallback>
      </mc:AlternateContent>
    </p:spTree>
    <p:extLst>
      <p:ext uri="{BB962C8B-B14F-4D97-AF65-F5344CB8AC3E}">
        <p14:creationId xmlns:p14="http://schemas.microsoft.com/office/powerpoint/2010/main" xmlns="" val="861445730"/>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8" name="Rectangle 44">
            <a:extLst>
              <a:ext uri="{FF2B5EF4-FFF2-40B4-BE49-F238E27FC236}">
                <a16:creationId xmlns:a16="http://schemas.microsoft.com/office/drawing/2014/main" xmlns="" id="{4D51AB52-5ADD-4688-83DB-8A2EB1F26B9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9143998" cy="685800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xmlns="" id="{EB8FE4E9-FA03-B946-95E8-4D67C7C24435}"/>
              </a:ext>
            </a:extLst>
          </p:cNvPr>
          <p:cNvSpPr>
            <a:spLocks noGrp="1"/>
          </p:cNvSpPr>
          <p:nvPr>
            <p:ph type="title"/>
          </p:nvPr>
        </p:nvSpPr>
        <p:spPr>
          <a:xfrm>
            <a:off x="445770" y="461001"/>
            <a:ext cx="3827879" cy="1907457"/>
          </a:xfrm>
        </p:spPr>
        <p:txBody>
          <a:bodyPr vert="horz" lIns="91440" tIns="45720" rIns="91440" bIns="45720" rtlCol="0" anchor="ctr">
            <a:normAutofit/>
          </a:bodyPr>
          <a:lstStyle/>
          <a:p>
            <a:pPr algn="l" defTabSz="914400">
              <a:lnSpc>
                <a:spcPct val="90000"/>
              </a:lnSpc>
            </a:pPr>
            <a:r>
              <a:rPr lang="en-US" b="1" dirty="0">
                <a:solidFill>
                  <a:schemeClr val="bg1"/>
                </a:solidFill>
              </a:rPr>
              <a:t>8.Receiving, Sorting and Issuing</a:t>
            </a:r>
          </a:p>
        </p:txBody>
      </p:sp>
      <p:grpSp>
        <p:nvGrpSpPr>
          <p:cNvPr id="70" name="Group 46">
            <a:extLst>
              <a:ext uri="{FF2B5EF4-FFF2-40B4-BE49-F238E27FC236}">
                <a16:creationId xmlns:a16="http://schemas.microsoft.com/office/drawing/2014/main" xmlns="" id="{2B860207-ACE2-4B37-A2C2-9AAE0EEBA8BF}"/>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42125" y="737776"/>
            <a:ext cx="181579" cy="1340860"/>
            <a:chOff x="56167" y="899960"/>
            <a:chExt cx="242107" cy="1340860"/>
          </a:xfrm>
        </p:grpSpPr>
        <p:sp>
          <p:nvSpPr>
            <p:cNvPr id="48" name="Rectangle 2">
              <a:extLst>
                <a:ext uri="{FF2B5EF4-FFF2-40B4-BE49-F238E27FC236}">
                  <a16:creationId xmlns:a16="http://schemas.microsoft.com/office/drawing/2014/main" xmlns="" id="{E8A59B16-7B5E-439A-AABE-6F43ADBEDA8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237744" y="146971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2" name="Rectangle 59">
              <a:extLst>
                <a:ext uri="{FF2B5EF4-FFF2-40B4-BE49-F238E27FC236}">
                  <a16:creationId xmlns:a16="http://schemas.microsoft.com/office/drawing/2014/main" xmlns="" id="{38682BC1-12A9-49A6-B07D-32C0E52874F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54864" y="146971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0" name="Rectangle 2">
              <a:extLst>
                <a:ext uri="{FF2B5EF4-FFF2-40B4-BE49-F238E27FC236}">
                  <a16:creationId xmlns:a16="http://schemas.microsoft.com/office/drawing/2014/main" xmlns="" id="{929740E6-43AC-43B8-A959-7FA88DA43EF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237744" y="132760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1" name="Rectangle 59">
              <a:extLst>
                <a:ext uri="{FF2B5EF4-FFF2-40B4-BE49-F238E27FC236}">
                  <a16:creationId xmlns:a16="http://schemas.microsoft.com/office/drawing/2014/main" xmlns="" id="{96E21AC4-82E7-4B8E-BE4D-06F7B3884D6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54864" y="132760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2" name="Rectangle 2">
              <a:extLst>
                <a:ext uri="{FF2B5EF4-FFF2-40B4-BE49-F238E27FC236}">
                  <a16:creationId xmlns:a16="http://schemas.microsoft.com/office/drawing/2014/main" xmlns="" id="{C921A779-B023-4EB0-B665-D0212F00909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237744" y="118549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3" name="Rectangle 59">
              <a:extLst>
                <a:ext uri="{FF2B5EF4-FFF2-40B4-BE49-F238E27FC236}">
                  <a16:creationId xmlns:a16="http://schemas.microsoft.com/office/drawing/2014/main" xmlns="" id="{3E26D187-6A2A-4FCB-AB53-925262F7226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54864" y="118549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4" name="Rectangle 2">
              <a:extLst>
                <a:ext uri="{FF2B5EF4-FFF2-40B4-BE49-F238E27FC236}">
                  <a16:creationId xmlns:a16="http://schemas.microsoft.com/office/drawing/2014/main" xmlns="" id="{ADC5C21D-9525-4C09-96AC-CD411777520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237744" y="104337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5" name="Rectangle 59">
              <a:extLst>
                <a:ext uri="{FF2B5EF4-FFF2-40B4-BE49-F238E27FC236}">
                  <a16:creationId xmlns:a16="http://schemas.microsoft.com/office/drawing/2014/main" xmlns="" id="{E55B79D7-B509-440B-BB0A-C932B288C2D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54864" y="104337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6" name="Rectangle 2">
              <a:extLst>
                <a:ext uri="{FF2B5EF4-FFF2-40B4-BE49-F238E27FC236}">
                  <a16:creationId xmlns:a16="http://schemas.microsoft.com/office/drawing/2014/main" xmlns="" id="{2EB10EB7-F925-4AB7-9B6B-FAFCA6F00821}"/>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237744" y="90126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7" name="Rectangle 59">
              <a:extLst>
                <a:ext uri="{FF2B5EF4-FFF2-40B4-BE49-F238E27FC236}">
                  <a16:creationId xmlns:a16="http://schemas.microsoft.com/office/drawing/2014/main" xmlns="" id="{4BDE1226-55F7-4E78-8946-97C0D7FDD38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54864" y="90126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8" name="Rectangle 2">
              <a:extLst>
                <a:ext uri="{FF2B5EF4-FFF2-40B4-BE49-F238E27FC236}">
                  <a16:creationId xmlns:a16="http://schemas.microsoft.com/office/drawing/2014/main" xmlns="" id="{4FECC137-11B4-48FD-A1AA-610D2138DE81}"/>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237744" y="218028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9" name="Rectangle 59">
              <a:extLst>
                <a:ext uri="{FF2B5EF4-FFF2-40B4-BE49-F238E27FC236}">
                  <a16:creationId xmlns:a16="http://schemas.microsoft.com/office/drawing/2014/main" xmlns="" id="{180C0DD7-6CE4-486B-916C-C3C87C81807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54864" y="218028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0" name="Rectangle 2">
              <a:extLst>
                <a:ext uri="{FF2B5EF4-FFF2-40B4-BE49-F238E27FC236}">
                  <a16:creationId xmlns:a16="http://schemas.microsoft.com/office/drawing/2014/main" xmlns="" id="{810AE7F9-4396-41FB-94F9-8154D4DC2C9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237744" y="203817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1" name="Rectangle 59">
              <a:extLst>
                <a:ext uri="{FF2B5EF4-FFF2-40B4-BE49-F238E27FC236}">
                  <a16:creationId xmlns:a16="http://schemas.microsoft.com/office/drawing/2014/main" xmlns="" id="{446068F4-9B70-4DC6-82E3-6A636680911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54864" y="203817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2" name="Rectangle 2">
              <a:extLst>
                <a:ext uri="{FF2B5EF4-FFF2-40B4-BE49-F238E27FC236}">
                  <a16:creationId xmlns:a16="http://schemas.microsoft.com/office/drawing/2014/main" xmlns="" id="{ACCF2A15-7704-4CCF-AB0A-20BE623E7AE2}"/>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237744" y="189606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3" name="Rectangle 59">
              <a:extLst>
                <a:ext uri="{FF2B5EF4-FFF2-40B4-BE49-F238E27FC236}">
                  <a16:creationId xmlns:a16="http://schemas.microsoft.com/office/drawing/2014/main" xmlns="" id="{8DF7B9FB-BF19-4609-9AF1-45D94DCB2FD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54864" y="189606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4" name="Rectangle 2">
              <a:extLst>
                <a:ext uri="{FF2B5EF4-FFF2-40B4-BE49-F238E27FC236}">
                  <a16:creationId xmlns:a16="http://schemas.microsoft.com/office/drawing/2014/main" xmlns="" id="{03EE7F2A-8C41-44E1-A5C5-F9D7A87E476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237744" y="175394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5" name="Rectangle 59">
              <a:extLst>
                <a:ext uri="{FF2B5EF4-FFF2-40B4-BE49-F238E27FC236}">
                  <a16:creationId xmlns:a16="http://schemas.microsoft.com/office/drawing/2014/main" xmlns="" id="{689CADC4-9D26-4B82-9B11-1E2140D1DCA1}"/>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54864" y="175394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6" name="Rectangle 2">
              <a:extLst>
                <a:ext uri="{FF2B5EF4-FFF2-40B4-BE49-F238E27FC236}">
                  <a16:creationId xmlns:a16="http://schemas.microsoft.com/office/drawing/2014/main" xmlns="" id="{707BC2C3-A51F-45C0-8BEC-31CC1E9AD5E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237744" y="161183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7" name="Rectangle 59">
              <a:extLst>
                <a:ext uri="{FF2B5EF4-FFF2-40B4-BE49-F238E27FC236}">
                  <a16:creationId xmlns:a16="http://schemas.microsoft.com/office/drawing/2014/main" xmlns="" id="{9ECFCC9B-5EAD-4BEC-A4C5-28A4766FCB6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54864" y="161183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6" name="Picture 5" descr="A dining room table&#10;&#10;Description automatically generated">
            <a:extLst>
              <a:ext uri="{FF2B5EF4-FFF2-40B4-BE49-F238E27FC236}">
                <a16:creationId xmlns:a16="http://schemas.microsoft.com/office/drawing/2014/main" xmlns="" id="{62600A09-1FE8-4B43-9044-9E8725A9C17A}"/>
              </a:ext>
            </a:extLst>
          </p:cNvPr>
          <p:cNvPicPr>
            <a:picLocks noChangeAspect="1"/>
          </p:cNvPicPr>
          <p:nvPr/>
        </p:nvPicPr>
        <p:blipFill rotWithShape="1">
          <a:blip r:embed="rId2">
            <a:extLst>
              <a:ext uri="{837473B0-CC2E-450A-ABE3-18F120FF3D39}">
                <a1611:picAttrSrcUrl xmlns:a1611="http://schemas.microsoft.com/office/drawing/2016/11/main" xmlns="" r:id="rId3"/>
              </a:ext>
            </a:extLst>
          </a:blip>
          <a:srcRect l="20535" r="34227" b="-1"/>
          <a:stretch/>
        </p:blipFill>
        <p:spPr>
          <a:xfrm>
            <a:off x="4496305" y="10"/>
            <a:ext cx="4647695" cy="6857990"/>
          </a:xfrm>
          <a:prstGeom prst="rect">
            <a:avLst/>
          </a:prstGeom>
        </p:spPr>
      </p:pic>
      <p:sp>
        <p:nvSpPr>
          <p:cNvPr id="69" name="Rectangle 68">
            <a:extLst>
              <a:ext uri="{FF2B5EF4-FFF2-40B4-BE49-F238E27FC236}">
                <a16:creationId xmlns:a16="http://schemas.microsoft.com/office/drawing/2014/main" xmlns="" id="{2BBA6F99-C2E7-4A60-BF6F-95A24075681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2825032"/>
            <a:ext cx="4750392" cy="403296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1" name="Rectangle 70">
            <a:extLst>
              <a:ext uri="{FF2B5EF4-FFF2-40B4-BE49-F238E27FC236}">
                <a16:creationId xmlns:a16="http://schemas.microsoft.com/office/drawing/2014/main" xmlns="" id="{E3E51905-F374-4E1A-97CF-B741584B74D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6501384"/>
            <a:ext cx="4937759" cy="3566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a:extLst>
              <a:ext uri="{FF2B5EF4-FFF2-40B4-BE49-F238E27FC236}">
                <a16:creationId xmlns:a16="http://schemas.microsoft.com/office/drawing/2014/main" xmlns="" id="{2EF15FD1-F59B-0B42-9E2C-C59641BB2EE5}"/>
              </a:ext>
            </a:extLst>
          </p:cNvPr>
          <p:cNvSpPr txBox="1"/>
          <p:nvPr/>
        </p:nvSpPr>
        <p:spPr>
          <a:xfrm>
            <a:off x="6836958" y="6657943"/>
            <a:ext cx="2307042" cy="200055"/>
          </a:xfrm>
          <a:prstGeom prst="rect">
            <a:avLst/>
          </a:prstGeom>
          <a:solidFill>
            <a:srgbClr val="000000"/>
          </a:solidFill>
        </p:spPr>
        <p:txBody>
          <a:bodyPr wrap="none" rtlCol="0">
            <a:spAutoFit/>
          </a:bodyPr>
          <a:lstStyle/>
          <a:p>
            <a:pPr algn="r">
              <a:spcAft>
                <a:spcPts val="600"/>
              </a:spcAft>
            </a:pPr>
            <a:r>
              <a:rPr lang="en-US" sz="700" dirty="0">
                <a:solidFill>
                  <a:srgbClr val="FFFFFF"/>
                </a:solidFill>
                <a:hlinkClick r:id="rId3" tooltip="https://en.wikipedia.org/wiki/List_of_Michelin_starred_restaurants_in_Scotland">
                  <a:extLst>
                    <a:ext uri="{A12FA001-AC4F-418D-AE19-62706E023703}">
                      <ahyp:hlinkClr xmlns:ahyp="http://schemas.microsoft.com/office/drawing/2018/hyperlinkcolor" xmlns="" val="tx"/>
                    </a:ext>
                  </a:extLst>
                </a:hlinkClick>
              </a:rPr>
              <a:t>This Photo</a:t>
            </a:r>
            <a:r>
              <a:rPr lang="en-US" sz="700" dirty="0">
                <a:solidFill>
                  <a:srgbClr val="FFFFFF"/>
                </a:solidFill>
              </a:rPr>
              <a:t> by Unknown Author is licensed under </a:t>
            </a:r>
            <a:r>
              <a:rPr lang="en-US" sz="700" dirty="0">
                <a:solidFill>
                  <a:srgbClr val="FFFFFF"/>
                </a:solidFill>
                <a:hlinkClick r:id="rId4" tooltip="https://creativecommons.org/licenses/by-sa/3.0/">
                  <a:extLst>
                    <a:ext uri="{A12FA001-AC4F-418D-AE19-62706E023703}">
                      <ahyp:hlinkClr xmlns:ahyp="http://schemas.microsoft.com/office/drawing/2018/hyperlinkcolor" xmlns="" val="tx"/>
                    </a:ext>
                  </a:extLst>
                </a:hlinkClick>
              </a:rPr>
              <a:t>CC BY-SA</a:t>
            </a:r>
            <a:endParaRPr lang="en-US" sz="700" dirty="0">
              <a:solidFill>
                <a:srgbClr val="FFFFFF"/>
              </a:solidFill>
            </a:endParaRPr>
          </a:p>
        </p:txBody>
      </p:sp>
    </p:spTree>
    <p:extLst>
      <p:ext uri="{BB962C8B-B14F-4D97-AF65-F5344CB8AC3E}">
        <p14:creationId xmlns:p14="http://schemas.microsoft.com/office/powerpoint/2010/main" xmlns="" val="3684527200"/>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A7FDAAE6-FE7E-ED41-8B73-62738BF842D5}"/>
              </a:ext>
            </a:extLst>
          </p:cNvPr>
          <p:cNvSpPr>
            <a:spLocks noGrp="1"/>
          </p:cNvSpPr>
          <p:nvPr>
            <p:ph idx="1"/>
          </p:nvPr>
        </p:nvSpPr>
        <p:spPr>
          <a:xfrm>
            <a:off x="457200" y="593034"/>
            <a:ext cx="8229600" cy="5980044"/>
          </a:xfrm>
        </p:spPr>
        <p:txBody>
          <a:bodyPr>
            <a:normAutofit fontScale="62500" lnSpcReduction="20000"/>
          </a:bodyPr>
          <a:lstStyle/>
          <a:p>
            <a:pPr marL="0" indent="0">
              <a:buNone/>
            </a:pPr>
            <a:endParaRPr lang="en-GB" sz="3800" dirty="0"/>
          </a:p>
          <a:p>
            <a:r>
              <a:rPr lang="en-GB" sz="3800" dirty="0"/>
              <a:t>Unless the receiving department in a catering organisation operates efficiently, it becomes the weak link in the food control cycle and reverses all effort in the rest of the control cycle. </a:t>
            </a:r>
          </a:p>
          <a:p>
            <a:endParaRPr lang="en-GB" sz="3800" dirty="0"/>
          </a:p>
          <a:p>
            <a:r>
              <a:rPr lang="en-GB" sz="3800" dirty="0"/>
              <a:t>It may also pose problems in meeting the requirement of the organisations HACCP policy.</a:t>
            </a:r>
          </a:p>
          <a:p>
            <a:endParaRPr lang="en-GB" sz="3800" dirty="0"/>
          </a:p>
          <a:p>
            <a:r>
              <a:rPr lang="en-GB" sz="3800" dirty="0"/>
              <a:t>It is important to realise that all goods being received into an establishment have a monetary value and that it is essential to ensure that exactly this value in goods is properly accounted for and received. </a:t>
            </a:r>
          </a:p>
          <a:p>
            <a:pPr marL="0" indent="0">
              <a:buNone/>
            </a:pPr>
            <a:endParaRPr lang="en-GB" sz="3800" dirty="0"/>
          </a:p>
          <a:p>
            <a:r>
              <a:rPr lang="en-GB" sz="3800" dirty="0"/>
              <a:t>It is also important to remember that often these goods will have a selling value several times their original purchase in price in a matter of hours and most certainly come within the requirements of food temperature control regulations.</a:t>
            </a:r>
          </a:p>
          <a:p>
            <a:endParaRPr lang="en-US" dirty="0"/>
          </a:p>
        </p:txBody>
      </p:sp>
    </p:spTree>
    <p:extLst>
      <p:ext uri="{BB962C8B-B14F-4D97-AF65-F5344CB8AC3E}">
        <p14:creationId xmlns:p14="http://schemas.microsoft.com/office/powerpoint/2010/main" xmlns="" val="4003323456"/>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AF37ABC-9B0F-9242-B7E6-34EB597CE8F2}"/>
              </a:ext>
            </a:extLst>
          </p:cNvPr>
          <p:cNvSpPr>
            <a:spLocks noGrp="1"/>
          </p:cNvSpPr>
          <p:nvPr>
            <p:ph type="title"/>
          </p:nvPr>
        </p:nvSpPr>
        <p:spPr>
          <a:xfrm>
            <a:off x="457200" y="451711"/>
            <a:ext cx="8229600" cy="560249"/>
          </a:xfrm>
        </p:spPr>
        <p:txBody>
          <a:bodyPr>
            <a:normAutofit fontScale="90000"/>
          </a:bodyPr>
          <a:lstStyle/>
          <a:p>
            <a:r>
              <a:rPr lang="en-GB" sz="2700" dirty="0"/>
              <a:t>The receiving/good in department should ensure:</a:t>
            </a:r>
            <a:r>
              <a:rPr lang="en-GB" dirty="0"/>
              <a:t/>
            </a:r>
            <a:br>
              <a:rPr lang="en-GB" dirty="0"/>
            </a:br>
            <a:endParaRPr lang="en-US" dirty="0"/>
          </a:p>
        </p:txBody>
      </p:sp>
      <p:sp>
        <p:nvSpPr>
          <p:cNvPr id="3" name="Content Placeholder 2">
            <a:extLst>
              <a:ext uri="{FF2B5EF4-FFF2-40B4-BE49-F238E27FC236}">
                <a16:creationId xmlns:a16="http://schemas.microsoft.com/office/drawing/2014/main" xmlns="" id="{4CED10D8-A65F-E543-9B5F-BC24E254C51A}"/>
              </a:ext>
            </a:extLst>
          </p:cNvPr>
          <p:cNvSpPr>
            <a:spLocks noGrp="1"/>
          </p:cNvSpPr>
          <p:nvPr>
            <p:ph idx="1"/>
          </p:nvPr>
        </p:nvSpPr>
        <p:spPr>
          <a:xfrm>
            <a:off x="457200" y="808384"/>
            <a:ext cx="8229600" cy="5317780"/>
          </a:xfrm>
        </p:spPr>
        <p:txBody>
          <a:bodyPr>
            <a:noAutofit/>
          </a:bodyPr>
          <a:lstStyle/>
          <a:p>
            <a:pPr>
              <a:buFont typeface="Arial" panose="020B0604020202020204" pitchFamily="34" charset="0"/>
              <a:buChar char="•"/>
            </a:pPr>
            <a:r>
              <a:rPr lang="en-GB" sz="1800" dirty="0"/>
              <a:t>The quantity of goods delivered matches the quantity that has been ordered. This means weighing or counting.</a:t>
            </a:r>
          </a:p>
          <a:p>
            <a:pPr marL="0" indent="0">
              <a:buNone/>
            </a:pPr>
            <a:endParaRPr lang="en-GB" sz="1800" dirty="0"/>
          </a:p>
          <a:p>
            <a:pPr>
              <a:buFont typeface="Arial" panose="020B0604020202020204" pitchFamily="34" charset="0"/>
              <a:buChar char="•"/>
            </a:pPr>
            <a:r>
              <a:rPr lang="en-GB" sz="1800" dirty="0"/>
              <a:t> The quality of goods delivered is in accordance with the specification stated.</a:t>
            </a:r>
          </a:p>
          <a:p>
            <a:pPr>
              <a:buFont typeface="Arial" panose="020B0604020202020204" pitchFamily="34" charset="0"/>
              <a:buChar char="•"/>
            </a:pPr>
            <a:endParaRPr lang="en-GB" sz="1800" dirty="0"/>
          </a:p>
          <a:p>
            <a:pPr>
              <a:buFont typeface="Arial" panose="020B0604020202020204" pitchFamily="34" charset="0"/>
              <a:buChar char="•"/>
            </a:pPr>
            <a:r>
              <a:rPr lang="en-GB" sz="1800" dirty="0"/>
              <a:t>The prices where stated are correct.</a:t>
            </a:r>
          </a:p>
          <a:p>
            <a:pPr>
              <a:buFont typeface="Arial" panose="020B0604020202020204" pitchFamily="34" charset="0"/>
              <a:buChar char="•"/>
            </a:pPr>
            <a:endParaRPr lang="en-GB" sz="1800" dirty="0"/>
          </a:p>
          <a:p>
            <a:pPr>
              <a:buFont typeface="Arial" panose="020B0604020202020204" pitchFamily="34" charset="0"/>
              <a:buChar char="•"/>
            </a:pPr>
            <a:r>
              <a:rPr lang="en-GB" sz="1800" dirty="0"/>
              <a:t>When goods are not in accordance with the purchase order or an item is omitted from the order, a credit note is provided by the driver</a:t>
            </a:r>
          </a:p>
          <a:p>
            <a:pPr marL="0" indent="0">
              <a:buNone/>
            </a:pPr>
            <a:endParaRPr lang="en-GB" sz="1800" dirty="0"/>
          </a:p>
          <a:p>
            <a:pPr>
              <a:buFont typeface="Arial" panose="020B0604020202020204" pitchFamily="34" charset="0"/>
              <a:buChar char="•"/>
            </a:pPr>
            <a:r>
              <a:rPr lang="en-GB" sz="1800" dirty="0"/>
              <a:t>An accurate record is made on the delivery note of the delivery including temperature and condition of packaging.</a:t>
            </a:r>
          </a:p>
          <a:p>
            <a:pPr>
              <a:buFont typeface="Arial" panose="020B0604020202020204" pitchFamily="34" charset="0"/>
              <a:buChar char="•"/>
            </a:pPr>
            <a:endParaRPr lang="en-GB" sz="1800" dirty="0"/>
          </a:p>
          <a:p>
            <a:pPr>
              <a:buFont typeface="Arial" panose="020B0604020202020204" pitchFamily="34" charset="0"/>
              <a:buChar char="•"/>
            </a:pPr>
            <a:r>
              <a:rPr lang="en-GB" sz="1800" dirty="0"/>
              <a:t>Goods should be decanted into clean storage containers where appropriate.</a:t>
            </a:r>
          </a:p>
          <a:p>
            <a:pPr>
              <a:buFont typeface="Arial" panose="020B0604020202020204" pitchFamily="34" charset="0"/>
              <a:buChar char="•"/>
            </a:pPr>
            <a:endParaRPr lang="en-GB" sz="1800" dirty="0"/>
          </a:p>
          <a:p>
            <a:pPr>
              <a:buFont typeface="Arial" panose="020B0604020202020204" pitchFamily="34" charset="0"/>
              <a:buChar char="•"/>
            </a:pPr>
            <a:r>
              <a:rPr lang="en-GB" sz="1800" dirty="0"/>
              <a:t>Goods should be stored correctly</a:t>
            </a:r>
            <a:endParaRPr lang="en-US" sz="1800" dirty="0"/>
          </a:p>
        </p:txBody>
      </p:sp>
    </p:spTree>
    <p:extLst>
      <p:ext uri="{BB962C8B-B14F-4D97-AF65-F5344CB8AC3E}">
        <p14:creationId xmlns:p14="http://schemas.microsoft.com/office/powerpoint/2010/main" xmlns="" val="565343971"/>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8C0B1C1-66ED-FB4F-B037-9A6AA2AAEE75}"/>
              </a:ext>
            </a:extLst>
          </p:cNvPr>
          <p:cNvSpPr>
            <a:spLocks noGrp="1"/>
          </p:cNvSpPr>
          <p:nvPr>
            <p:ph type="title"/>
          </p:nvPr>
        </p:nvSpPr>
        <p:spPr>
          <a:xfrm>
            <a:off x="457200" y="274638"/>
            <a:ext cx="8229600" cy="706023"/>
          </a:xfrm>
        </p:spPr>
        <p:txBody>
          <a:bodyPr>
            <a:normAutofit/>
          </a:bodyPr>
          <a:lstStyle/>
          <a:p>
            <a:r>
              <a:rPr lang="en-US" sz="3200" dirty="0"/>
              <a:t>Storing and issuing</a:t>
            </a:r>
          </a:p>
        </p:txBody>
      </p:sp>
      <p:sp>
        <p:nvSpPr>
          <p:cNvPr id="3" name="Content Placeholder 2">
            <a:extLst>
              <a:ext uri="{FF2B5EF4-FFF2-40B4-BE49-F238E27FC236}">
                <a16:creationId xmlns:a16="http://schemas.microsoft.com/office/drawing/2014/main" xmlns="" id="{DD2786E6-C88C-934E-A5EB-E009D5D91C70}"/>
              </a:ext>
            </a:extLst>
          </p:cNvPr>
          <p:cNvSpPr>
            <a:spLocks noGrp="1"/>
          </p:cNvSpPr>
          <p:nvPr>
            <p:ph idx="1"/>
          </p:nvPr>
        </p:nvSpPr>
        <p:spPr>
          <a:xfrm>
            <a:off x="457200" y="1166018"/>
            <a:ext cx="8229600" cy="5075756"/>
          </a:xfrm>
        </p:spPr>
        <p:txBody>
          <a:bodyPr>
            <a:normAutofit fontScale="85000" lnSpcReduction="10000"/>
          </a:bodyPr>
          <a:lstStyle/>
          <a:p>
            <a:r>
              <a:rPr lang="en-GB" dirty="0"/>
              <a:t>The main objective of a food store is to ensure that an adequate supply of foods for the immediate needs of the establishment are always available. </a:t>
            </a:r>
          </a:p>
          <a:p>
            <a:endParaRPr lang="en-GB" dirty="0"/>
          </a:p>
          <a:p>
            <a:r>
              <a:rPr lang="en-GB" dirty="0"/>
              <a:t>Food storage comes under food safety. regulations and forms part of the organizations HACCP policy.</a:t>
            </a:r>
          </a:p>
          <a:p>
            <a:endParaRPr lang="en-GB" dirty="0"/>
          </a:p>
          <a:p>
            <a:r>
              <a:rPr lang="en-GB" dirty="0"/>
              <a:t>The basic goal of storage management is to prevent loss of merchandise due to: (1) theft, (2) pilferage and (3) spoilage.</a:t>
            </a:r>
          </a:p>
          <a:p>
            <a:pPr marL="0" indent="0">
              <a:buNone/>
            </a:pPr>
            <a:endParaRPr lang="en-GB" dirty="0"/>
          </a:p>
          <a:p>
            <a:r>
              <a:rPr lang="en-GB" dirty="0"/>
              <a:t>Issues may require a requisition note</a:t>
            </a:r>
          </a:p>
          <a:p>
            <a:endParaRPr lang="en-GB" dirty="0"/>
          </a:p>
          <a:p>
            <a:endParaRPr lang="en-GB" dirty="0"/>
          </a:p>
          <a:p>
            <a:endParaRPr lang="en-US" dirty="0"/>
          </a:p>
        </p:txBody>
      </p:sp>
    </p:spTree>
    <p:extLst>
      <p:ext uri="{BB962C8B-B14F-4D97-AF65-F5344CB8AC3E}">
        <p14:creationId xmlns:p14="http://schemas.microsoft.com/office/powerpoint/2010/main" xmlns="" val="1548989716"/>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92DDEACD-F8F4-0B4D-9623-63C469879981}"/>
              </a:ext>
            </a:extLst>
          </p:cNvPr>
          <p:cNvSpPr>
            <a:spLocks noGrp="1"/>
          </p:cNvSpPr>
          <p:nvPr>
            <p:ph type="title"/>
          </p:nvPr>
        </p:nvSpPr>
        <p:spPr>
          <a:xfrm>
            <a:off x="457200" y="274638"/>
            <a:ext cx="8229600" cy="560249"/>
          </a:xfrm>
        </p:spPr>
        <p:txBody>
          <a:bodyPr>
            <a:normAutofit fontScale="90000"/>
          </a:bodyPr>
          <a:lstStyle/>
          <a:p>
            <a:r>
              <a:rPr lang="en-US" sz="3200" dirty="0"/>
              <a:t>Storage</a:t>
            </a:r>
          </a:p>
        </p:txBody>
      </p:sp>
      <p:sp>
        <p:nvSpPr>
          <p:cNvPr id="3" name="Content Placeholder 2">
            <a:extLst>
              <a:ext uri="{FF2B5EF4-FFF2-40B4-BE49-F238E27FC236}">
                <a16:creationId xmlns:a16="http://schemas.microsoft.com/office/drawing/2014/main" xmlns="" id="{3CAECB2C-62C3-EC41-841D-9F8BFD1278CD}"/>
              </a:ext>
            </a:extLst>
          </p:cNvPr>
          <p:cNvSpPr>
            <a:spLocks noGrp="1"/>
          </p:cNvSpPr>
          <p:nvPr>
            <p:ph idx="1"/>
          </p:nvPr>
        </p:nvSpPr>
        <p:spPr>
          <a:xfrm>
            <a:off x="457200" y="1007165"/>
            <a:ext cx="8229600" cy="5446644"/>
          </a:xfrm>
        </p:spPr>
        <p:txBody>
          <a:bodyPr>
            <a:normAutofit fontScale="92500" lnSpcReduction="20000"/>
          </a:bodyPr>
          <a:lstStyle/>
          <a:p>
            <a:r>
              <a:rPr lang="en-GB" sz="2000" dirty="0"/>
              <a:t>Foods can be categorised as perishable and non-perishable items. </a:t>
            </a:r>
          </a:p>
          <a:p>
            <a:endParaRPr lang="en-GB" sz="2000" dirty="0"/>
          </a:p>
          <a:p>
            <a:r>
              <a:rPr lang="en-GB" sz="2000" dirty="0"/>
              <a:t>The perishable items  are stored in either refrigerators or cold rooms depending on the item. </a:t>
            </a:r>
          </a:p>
          <a:p>
            <a:endParaRPr lang="en-GB" sz="2000" dirty="0"/>
          </a:p>
          <a:p>
            <a:r>
              <a:rPr lang="en-GB" sz="2000" dirty="0"/>
              <a:t>Correct temperatures must always be maintained</a:t>
            </a:r>
          </a:p>
          <a:p>
            <a:endParaRPr lang="en-GB" sz="2000" dirty="0"/>
          </a:p>
          <a:p>
            <a:r>
              <a:rPr lang="en-GB" sz="2000" dirty="0"/>
              <a:t>Care must be taken to ensure that different foods are stored separately to reduce the risk of cross-contamination</a:t>
            </a:r>
          </a:p>
          <a:p>
            <a:endParaRPr lang="en-GB" sz="2000" dirty="0"/>
          </a:p>
          <a:p>
            <a:r>
              <a:rPr lang="en-GB" sz="2000" dirty="0"/>
              <a:t>In smaller establishments, where space is limited, separation can take place in fridges e.g. raw meat on bottom, cooked meats above</a:t>
            </a:r>
          </a:p>
          <a:p>
            <a:pPr marL="0" indent="0">
              <a:buNone/>
            </a:pPr>
            <a:endParaRPr lang="en-GB" sz="2000" dirty="0"/>
          </a:p>
          <a:p>
            <a:r>
              <a:rPr lang="en-GB" sz="2000" dirty="0"/>
              <a:t>non-perishable items e.g. canned foods go to a ‘dry’ food store to be  unpacked, checked for any damage and placed on racking. </a:t>
            </a:r>
          </a:p>
          <a:p>
            <a:endParaRPr lang="en-GB" sz="2000" dirty="0"/>
          </a:p>
          <a:p>
            <a:r>
              <a:rPr lang="en-GB" sz="2000" dirty="0"/>
              <a:t>The layout for the stores will vary between organisations but should facilitate ease of use and may include electronic stocktaking.</a:t>
            </a:r>
          </a:p>
          <a:p>
            <a:endParaRPr lang="en-US" sz="1800" dirty="0"/>
          </a:p>
        </p:txBody>
      </p:sp>
    </p:spTree>
    <p:extLst>
      <p:ext uri="{BB962C8B-B14F-4D97-AF65-F5344CB8AC3E}">
        <p14:creationId xmlns:p14="http://schemas.microsoft.com/office/powerpoint/2010/main" xmlns="" val="1343139374"/>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AB04DA7-A18C-C245-81FC-DBB53960164E}"/>
              </a:ext>
            </a:extLst>
          </p:cNvPr>
          <p:cNvSpPr>
            <a:spLocks noGrp="1"/>
          </p:cNvSpPr>
          <p:nvPr>
            <p:ph type="title"/>
          </p:nvPr>
        </p:nvSpPr>
        <p:spPr>
          <a:xfrm>
            <a:off x="324678" y="160337"/>
            <a:ext cx="8229600" cy="571500"/>
          </a:xfrm>
        </p:spPr>
        <p:txBody>
          <a:bodyPr>
            <a:normAutofit fontScale="90000"/>
          </a:bodyPr>
          <a:lstStyle/>
          <a:p>
            <a:r>
              <a:rPr lang="en-US" sz="3200" b="1" dirty="0"/>
              <a:t>Stocktaking</a:t>
            </a:r>
          </a:p>
        </p:txBody>
      </p:sp>
      <p:sp>
        <p:nvSpPr>
          <p:cNvPr id="3" name="Content Placeholder 2">
            <a:extLst>
              <a:ext uri="{FF2B5EF4-FFF2-40B4-BE49-F238E27FC236}">
                <a16:creationId xmlns:a16="http://schemas.microsoft.com/office/drawing/2014/main" xmlns="" id="{16CFA8A1-0277-A640-9F5B-53A253886ED5}"/>
              </a:ext>
            </a:extLst>
          </p:cNvPr>
          <p:cNvSpPr>
            <a:spLocks noGrp="1"/>
          </p:cNvSpPr>
          <p:nvPr>
            <p:ph idx="1"/>
          </p:nvPr>
        </p:nvSpPr>
        <p:spPr>
          <a:xfrm>
            <a:off x="457200" y="871330"/>
            <a:ext cx="8229600" cy="5502966"/>
          </a:xfrm>
        </p:spPr>
        <p:txBody>
          <a:bodyPr>
            <a:normAutofit fontScale="77500" lnSpcReduction="20000"/>
          </a:bodyPr>
          <a:lstStyle/>
          <a:p>
            <a:pPr marL="0" indent="0">
              <a:buNone/>
            </a:pPr>
            <a:r>
              <a:rPr lang="en-GB" dirty="0"/>
              <a:t>The main objectives of taking stock are:</a:t>
            </a:r>
          </a:p>
          <a:p>
            <a:pPr marL="0" indent="0">
              <a:buNone/>
            </a:pPr>
            <a:endParaRPr lang="en-GB" dirty="0"/>
          </a:p>
          <a:p>
            <a:r>
              <a:rPr lang="en-GB" dirty="0"/>
              <a:t>To determine the value of goods held in stock</a:t>
            </a:r>
          </a:p>
          <a:p>
            <a:endParaRPr lang="en-GB" dirty="0"/>
          </a:p>
          <a:p>
            <a:r>
              <a:rPr lang="en-US" dirty="0"/>
              <a:t>To compare the value of goods in the stores at a given time</a:t>
            </a:r>
          </a:p>
          <a:p>
            <a:endParaRPr lang="en-US" dirty="0"/>
          </a:p>
          <a:p>
            <a:r>
              <a:rPr lang="en-US" dirty="0"/>
              <a:t>To list slow moving items</a:t>
            </a:r>
          </a:p>
          <a:p>
            <a:endParaRPr lang="en-US" dirty="0"/>
          </a:p>
          <a:p>
            <a:r>
              <a:rPr lang="en-GB" dirty="0"/>
              <a:t>To compare the usage of food with food sales</a:t>
            </a:r>
          </a:p>
          <a:p>
            <a:endParaRPr lang="en-GB" dirty="0"/>
          </a:p>
          <a:p>
            <a:r>
              <a:rPr lang="en-GB" dirty="0"/>
              <a:t>As a deterrent against loss and pilferage</a:t>
            </a:r>
          </a:p>
          <a:p>
            <a:pPr marL="0" indent="0">
              <a:buNone/>
            </a:pPr>
            <a:endParaRPr lang="en-GB" dirty="0"/>
          </a:p>
          <a:p>
            <a:r>
              <a:rPr lang="en-US" dirty="0"/>
              <a:t>To determine the rate of stock turnover for different groups of foods.</a:t>
            </a:r>
          </a:p>
        </p:txBody>
      </p:sp>
    </p:spTree>
    <p:extLst>
      <p:ext uri="{BB962C8B-B14F-4D97-AF65-F5344CB8AC3E}">
        <p14:creationId xmlns:p14="http://schemas.microsoft.com/office/powerpoint/2010/main" xmlns="" val="373873174"/>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7B5731B-8380-8E4B-AEC0-0DFA9F569E6E}"/>
              </a:ext>
            </a:extLst>
          </p:cNvPr>
          <p:cNvSpPr>
            <a:spLocks noGrp="1"/>
          </p:cNvSpPr>
          <p:nvPr>
            <p:ph type="title"/>
          </p:nvPr>
        </p:nvSpPr>
        <p:spPr>
          <a:xfrm>
            <a:off x="457200" y="274638"/>
            <a:ext cx="8229600" cy="626510"/>
          </a:xfrm>
        </p:spPr>
        <p:txBody>
          <a:bodyPr>
            <a:normAutofit/>
          </a:bodyPr>
          <a:lstStyle/>
          <a:p>
            <a:r>
              <a:rPr lang="en-US" sz="3200" b="1" dirty="0"/>
              <a:t>Storing and issuing  beverages</a:t>
            </a:r>
          </a:p>
        </p:txBody>
      </p:sp>
      <p:sp>
        <p:nvSpPr>
          <p:cNvPr id="3" name="Content Placeholder 2">
            <a:extLst>
              <a:ext uri="{FF2B5EF4-FFF2-40B4-BE49-F238E27FC236}">
                <a16:creationId xmlns:a16="http://schemas.microsoft.com/office/drawing/2014/main" xmlns="" id="{52FFC9C4-DB5F-0143-8FA1-148255FD5ECD}"/>
              </a:ext>
            </a:extLst>
          </p:cNvPr>
          <p:cNvSpPr>
            <a:spLocks noGrp="1"/>
          </p:cNvSpPr>
          <p:nvPr>
            <p:ph idx="1"/>
          </p:nvPr>
        </p:nvSpPr>
        <p:spPr>
          <a:xfrm>
            <a:off x="457200" y="1086678"/>
            <a:ext cx="8229600" cy="5039485"/>
          </a:xfrm>
        </p:spPr>
        <p:txBody>
          <a:bodyPr>
            <a:normAutofit fontScale="40000" lnSpcReduction="20000"/>
          </a:bodyPr>
          <a:lstStyle/>
          <a:p>
            <a:pPr>
              <a:buFont typeface="Arial" panose="020B0604020202020204" pitchFamily="34" charset="0"/>
              <a:buChar char="•"/>
            </a:pPr>
            <a:r>
              <a:rPr lang="en-GB" sz="5100" dirty="0"/>
              <a:t>The cellar is usually the  main storage area for spirits and red wine</a:t>
            </a:r>
          </a:p>
          <a:p>
            <a:pPr>
              <a:buFont typeface="Arial" panose="020B0604020202020204" pitchFamily="34" charset="0"/>
              <a:buChar char="•"/>
            </a:pPr>
            <a:endParaRPr lang="en-GB" sz="5100" dirty="0"/>
          </a:p>
          <a:p>
            <a:pPr>
              <a:buFont typeface="Arial" panose="020B0604020202020204" pitchFamily="34" charset="0"/>
              <a:buChar char="•"/>
            </a:pPr>
            <a:r>
              <a:rPr lang="en-GB" sz="5100" dirty="0"/>
              <a:t>The cellar should be  dry and draught-free and hold a temperature of 55°F–60°F (13°C–16°C)</a:t>
            </a:r>
          </a:p>
          <a:p>
            <a:pPr>
              <a:buFont typeface="Arial" panose="020B0604020202020204" pitchFamily="34" charset="0"/>
              <a:buChar char="•"/>
            </a:pPr>
            <a:endParaRPr lang="en-GB" sz="5100" dirty="0"/>
          </a:p>
          <a:p>
            <a:pPr>
              <a:buFont typeface="Arial" panose="020B0604020202020204" pitchFamily="34" charset="0"/>
              <a:buChar char="•"/>
            </a:pPr>
            <a:r>
              <a:rPr lang="en-GB" sz="5100" dirty="0"/>
              <a:t>A refrigerated area of 50°F (10°C) for the storage of white and sparkling wines</a:t>
            </a:r>
          </a:p>
          <a:p>
            <a:pPr>
              <a:buFont typeface="Arial" panose="020B0604020202020204" pitchFamily="34" charset="0"/>
              <a:buChar char="•"/>
            </a:pPr>
            <a:endParaRPr lang="en-GB" sz="5100" dirty="0"/>
          </a:p>
          <a:p>
            <a:pPr>
              <a:buFont typeface="Arial" panose="020B0604020202020204" pitchFamily="34" charset="0"/>
              <a:buChar char="•"/>
            </a:pPr>
            <a:r>
              <a:rPr lang="en-GB" sz="5100" dirty="0"/>
              <a:t>A further refrigerated area of 43°–47°F (6°C–8°C)  is necessary only when the turnover of kegs is slow, otherwise they may be stored at 55°F–60°F (13°C–16°C)</a:t>
            </a:r>
          </a:p>
          <a:p>
            <a:pPr>
              <a:buFont typeface="Arial" panose="020B0604020202020204" pitchFamily="34" charset="0"/>
              <a:buChar char="•"/>
            </a:pPr>
            <a:endParaRPr lang="en-GB" sz="5100" dirty="0"/>
          </a:p>
          <a:p>
            <a:pPr>
              <a:buFont typeface="Arial" panose="020B0604020202020204" pitchFamily="34" charset="0"/>
              <a:buChar char="•"/>
            </a:pPr>
            <a:r>
              <a:rPr lang="en-GB" sz="5100" dirty="0"/>
              <a:t>An area held at a temperature of 55°F (13°C) for the storage of bottle beers and soft drinks</a:t>
            </a:r>
          </a:p>
          <a:p>
            <a:pPr>
              <a:buFont typeface="Arial" panose="020B0604020202020204" pitchFamily="34" charset="0"/>
              <a:buChar char="•"/>
            </a:pPr>
            <a:endParaRPr lang="en-GB" sz="5100" dirty="0"/>
          </a:p>
          <a:p>
            <a:pPr>
              <a:buFont typeface="Arial" panose="020B0604020202020204" pitchFamily="34" charset="0"/>
              <a:buChar char="•"/>
            </a:pPr>
            <a:r>
              <a:rPr lang="en-GB" sz="5100" dirty="0"/>
              <a:t>A totally separate area, from those above, for the storage of empty bottles, kegs and crates. </a:t>
            </a:r>
          </a:p>
          <a:p>
            <a:pPr marL="0" indent="0">
              <a:buNone/>
            </a:pPr>
            <a:endParaRPr lang="en-GB" dirty="0"/>
          </a:p>
          <a:p>
            <a:endParaRPr lang="en-GB" dirty="0"/>
          </a:p>
          <a:p>
            <a:endParaRPr lang="en-US" dirty="0"/>
          </a:p>
        </p:txBody>
      </p:sp>
    </p:spTree>
    <p:extLst>
      <p:ext uri="{BB962C8B-B14F-4D97-AF65-F5344CB8AC3E}">
        <p14:creationId xmlns:p14="http://schemas.microsoft.com/office/powerpoint/2010/main" xmlns="" val="3084800030"/>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C54E700B-F65F-3645-B908-4E841F951BD1}"/>
              </a:ext>
            </a:extLst>
          </p:cNvPr>
          <p:cNvSpPr>
            <a:spLocks noGrp="1"/>
          </p:cNvSpPr>
          <p:nvPr>
            <p:ph type="title"/>
          </p:nvPr>
        </p:nvSpPr>
        <p:spPr>
          <a:xfrm>
            <a:off x="457200" y="274638"/>
            <a:ext cx="8229600" cy="613258"/>
          </a:xfrm>
        </p:spPr>
        <p:txBody>
          <a:bodyPr>
            <a:normAutofit/>
          </a:bodyPr>
          <a:lstStyle/>
          <a:p>
            <a:r>
              <a:rPr lang="en-US" sz="3200" b="1" dirty="0"/>
              <a:t>Cellar records</a:t>
            </a:r>
          </a:p>
        </p:txBody>
      </p:sp>
      <p:sp>
        <p:nvSpPr>
          <p:cNvPr id="3" name="Content Placeholder 2">
            <a:extLst>
              <a:ext uri="{FF2B5EF4-FFF2-40B4-BE49-F238E27FC236}">
                <a16:creationId xmlns:a16="http://schemas.microsoft.com/office/drawing/2014/main" xmlns="" id="{EF1A5401-F5DC-E846-BECA-303AF011825F}"/>
              </a:ext>
            </a:extLst>
          </p:cNvPr>
          <p:cNvSpPr>
            <a:spLocks noGrp="1"/>
          </p:cNvSpPr>
          <p:nvPr>
            <p:ph idx="1"/>
          </p:nvPr>
        </p:nvSpPr>
        <p:spPr>
          <a:xfrm>
            <a:off x="457200" y="1268896"/>
            <a:ext cx="8229600" cy="4525963"/>
          </a:xfrm>
        </p:spPr>
        <p:txBody>
          <a:bodyPr/>
          <a:lstStyle/>
          <a:p>
            <a:r>
              <a:rPr lang="en-US" dirty="0"/>
              <a:t>Cellar records book</a:t>
            </a:r>
          </a:p>
          <a:p>
            <a:r>
              <a:rPr lang="en-US" dirty="0"/>
              <a:t>Bin cards</a:t>
            </a:r>
          </a:p>
          <a:p>
            <a:r>
              <a:rPr lang="en-US" dirty="0"/>
              <a:t>Cellar control book</a:t>
            </a:r>
          </a:p>
          <a:p>
            <a:r>
              <a:rPr lang="en-US" dirty="0"/>
              <a:t>Beverages perpetual inventory ledger</a:t>
            </a:r>
          </a:p>
          <a:p>
            <a:r>
              <a:rPr lang="en-US" dirty="0"/>
              <a:t>Ullages or breakages</a:t>
            </a:r>
          </a:p>
          <a:p>
            <a:r>
              <a:rPr lang="en-US" dirty="0"/>
              <a:t>Empties return book</a:t>
            </a:r>
          </a:p>
          <a:p>
            <a:r>
              <a:rPr lang="en-US" dirty="0"/>
              <a:t>Hospitality book</a:t>
            </a:r>
          </a:p>
        </p:txBody>
      </p:sp>
    </p:spTree>
    <p:extLst>
      <p:ext uri="{BB962C8B-B14F-4D97-AF65-F5344CB8AC3E}">
        <p14:creationId xmlns:p14="http://schemas.microsoft.com/office/powerpoint/2010/main" xmlns="" val="2992417860"/>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5BDACCA-9AEB-7344-B06C-26DF84018C32}"/>
              </a:ext>
            </a:extLst>
          </p:cNvPr>
          <p:cNvSpPr>
            <a:spLocks noGrp="1"/>
          </p:cNvSpPr>
          <p:nvPr>
            <p:ph type="title"/>
          </p:nvPr>
        </p:nvSpPr>
        <p:spPr/>
        <p:txBody>
          <a:bodyPr/>
          <a:lstStyle/>
          <a:p>
            <a:r>
              <a:rPr lang="en-US" dirty="0"/>
              <a:t>Activity</a:t>
            </a:r>
          </a:p>
        </p:txBody>
      </p:sp>
      <p:sp>
        <p:nvSpPr>
          <p:cNvPr id="3" name="Content Placeholder 2">
            <a:extLst>
              <a:ext uri="{FF2B5EF4-FFF2-40B4-BE49-F238E27FC236}">
                <a16:creationId xmlns:a16="http://schemas.microsoft.com/office/drawing/2014/main" xmlns="" id="{DFF63243-2345-414C-972C-8AD04FD76CB2}"/>
              </a:ext>
            </a:extLst>
          </p:cNvPr>
          <p:cNvSpPr>
            <a:spLocks noGrp="1"/>
          </p:cNvSpPr>
          <p:nvPr>
            <p:ph idx="1"/>
          </p:nvPr>
        </p:nvSpPr>
        <p:spPr>
          <a:xfrm>
            <a:off x="563217" y="2054190"/>
            <a:ext cx="8229600" cy="4525963"/>
          </a:xfrm>
        </p:spPr>
        <p:txBody>
          <a:bodyPr/>
          <a:lstStyle/>
          <a:p>
            <a:pPr marL="0" indent="0">
              <a:buNone/>
            </a:pPr>
            <a:endParaRPr lang="en-US" dirty="0"/>
          </a:p>
          <a:p>
            <a:pPr marL="0" indent="0">
              <a:buNone/>
            </a:pPr>
            <a:r>
              <a:rPr lang="en-US" dirty="0"/>
              <a:t>The different cellar records have been listed on the previous slide</a:t>
            </a:r>
          </a:p>
          <a:p>
            <a:pPr marL="0" indent="0">
              <a:buNone/>
            </a:pPr>
            <a:endParaRPr lang="en-US" dirty="0"/>
          </a:p>
          <a:p>
            <a:pPr marL="0" indent="0">
              <a:buNone/>
            </a:pPr>
            <a:r>
              <a:rPr lang="en-US" dirty="0"/>
              <a:t>Use the internet to research the purpose of each of these records.</a:t>
            </a:r>
          </a:p>
          <a:p>
            <a:endParaRPr lang="en-US" dirty="0"/>
          </a:p>
        </p:txBody>
      </p:sp>
      <mc:AlternateContent xmlns:mc="http://schemas.openxmlformats.org/markup-compatibility/2006">
        <mc:Choice xmlns:am3d="http://schemas.microsoft.com/office/drawing/2017/model3d" xmlns="" Requires="am3d">
          <p:graphicFrame>
            <p:nvGraphicFramePr>
              <p:cNvPr id="4" name="3D Model 3" descr="Gears">
                <a:extLst>
                  <a:ext uri="{FF2B5EF4-FFF2-40B4-BE49-F238E27FC236}">
                    <a16:creationId xmlns:a16="http://schemas.microsoft.com/office/drawing/2014/main" id="{22372A0F-8746-0347-95A9-57C4E11CF5B2}"/>
                  </a:ext>
                </a:extLst>
              </p:cNvPr>
              <p:cNvGraphicFramePr>
                <a:graphicFrameLocks noChangeAspect="1"/>
              </p:cNvGraphicFramePr>
              <p:nvPr>
                <p:extLst>
                  <p:ext uri="{D42A27DB-BD31-4B8C-83A1-F6EECF244321}">
                    <p14:modId xmlns:p14="http://schemas.microsoft.com/office/powerpoint/2010/main" val="874325499"/>
                  </p:ext>
                </p:extLst>
              </p:nvPr>
            </p:nvGraphicFramePr>
            <p:xfrm>
              <a:off x="0" y="25711"/>
              <a:ext cx="2445025" cy="1888433"/>
            </p:xfrm>
            <a:graphic>
              <a:graphicData uri="http://schemas.microsoft.com/office/drawing/2017/model3d">
                <am3d:model3d r:embed="rId2">
                  <am3d:spPr>
                    <a:xfrm>
                      <a:off x="0" y="0"/>
                      <a:ext cx="2445025" cy="1888433"/>
                    </a:xfrm>
                    <a:prstGeom prst="rect">
                      <a:avLst/>
                    </a:prstGeom>
                  </am3d:spPr>
                  <am3d:camera>
                    <am3d:pos x="0" y="0" z="60106359"/>
                    <am3d:up dx="0" dy="36000000" dz="0"/>
                    <am3d:lookAt x="0" y="0" z="0"/>
                    <am3d:perspective fov="2700000"/>
                  </am3d:camera>
                  <am3d:trans>
                    <am3d:meterPerModelUnit n="1907604" d="1000000"/>
                    <am3d:preTrans dx="718081" dy="-13902428" dz="156387"/>
                    <am3d:scale>
                      <am3d:sx n="1000000" d="1000000"/>
                      <am3d:sy n="1000000" d="1000000"/>
                      <am3d:sz n="1000000" d="1000000"/>
                    </am3d:scale>
                    <am3d:rot/>
                    <am3d:postTrans dx="0" dy="0" dz="0"/>
                  </am3d:trans>
                  <am3d:raster rName="Office3DRenderer" rVer="16.0.8326">
                    <am3d:blip r:embed="rId3"/>
                  </am3d:raster>
                  <am3d:objViewport viewportSz="3188577"/>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4" name="3D Model 3" descr="Gears">
                <a:extLst>
                  <a:ext uri="{FF2B5EF4-FFF2-40B4-BE49-F238E27FC236}">
                    <a16:creationId xmlns:a16="http://schemas.microsoft.com/office/drawing/2014/main" xmlns="" id="{22372A0F-8746-0347-95A9-57C4E11CF5B2}"/>
                  </a:ext>
                </a:extLst>
              </p:cNvPr>
              <p:cNvPicPr>
                <a:picLocks noGrp="1" noRot="1" noChangeAspect="1" noMove="1" noResize="1" noEditPoints="1" noAdjustHandles="1" noChangeArrowheads="1" noChangeShapeType="1" noCrop="1"/>
              </p:cNvPicPr>
              <p:nvPr/>
            </p:nvPicPr>
            <p:blipFill>
              <a:blip r:embed="rId3"/>
              <a:stretch>
                <a:fillRect/>
              </a:stretch>
            </p:blipFill>
            <p:spPr>
              <a:xfrm>
                <a:off x="0" y="25711"/>
                <a:ext cx="2445025" cy="1888433"/>
              </a:xfrm>
              <a:prstGeom prst="rect">
                <a:avLst/>
              </a:prstGeom>
            </p:spPr>
          </p:pic>
        </mc:Fallback>
      </mc:AlternateContent>
    </p:spTree>
    <p:extLst>
      <p:ext uri="{BB962C8B-B14F-4D97-AF65-F5344CB8AC3E}">
        <p14:creationId xmlns:p14="http://schemas.microsoft.com/office/powerpoint/2010/main" xmlns="" val="133446493"/>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8" name="Rectangle 44">
            <a:extLst>
              <a:ext uri="{FF2B5EF4-FFF2-40B4-BE49-F238E27FC236}">
                <a16:creationId xmlns:a16="http://schemas.microsoft.com/office/drawing/2014/main" xmlns="" id="{4D51AB52-5ADD-4688-83DB-8A2EB1F26B9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9143998" cy="685800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xmlns="" id="{EB8FE4E9-FA03-B946-95E8-4D67C7C24435}"/>
              </a:ext>
            </a:extLst>
          </p:cNvPr>
          <p:cNvSpPr>
            <a:spLocks noGrp="1"/>
          </p:cNvSpPr>
          <p:nvPr>
            <p:ph type="title"/>
          </p:nvPr>
        </p:nvSpPr>
        <p:spPr>
          <a:xfrm>
            <a:off x="445770" y="461001"/>
            <a:ext cx="3827879" cy="1907457"/>
          </a:xfrm>
        </p:spPr>
        <p:txBody>
          <a:bodyPr vert="horz" lIns="91440" tIns="45720" rIns="91440" bIns="45720" rtlCol="0" anchor="ctr">
            <a:normAutofit/>
          </a:bodyPr>
          <a:lstStyle/>
          <a:p>
            <a:pPr algn="l" defTabSz="914400">
              <a:lnSpc>
                <a:spcPct val="90000"/>
              </a:lnSpc>
            </a:pPr>
            <a:r>
              <a:rPr lang="en-US" b="1" dirty="0">
                <a:solidFill>
                  <a:schemeClr val="bg1"/>
                </a:solidFill>
              </a:rPr>
              <a:t>9. Food and Beverage Production</a:t>
            </a:r>
          </a:p>
        </p:txBody>
      </p:sp>
      <p:grpSp>
        <p:nvGrpSpPr>
          <p:cNvPr id="70" name="Group 46">
            <a:extLst>
              <a:ext uri="{FF2B5EF4-FFF2-40B4-BE49-F238E27FC236}">
                <a16:creationId xmlns:a16="http://schemas.microsoft.com/office/drawing/2014/main" xmlns="" id="{2B860207-ACE2-4B37-A2C2-9AAE0EEBA8BF}"/>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42125" y="737776"/>
            <a:ext cx="181579" cy="1340860"/>
            <a:chOff x="56167" y="899960"/>
            <a:chExt cx="242107" cy="1340860"/>
          </a:xfrm>
        </p:grpSpPr>
        <p:sp>
          <p:nvSpPr>
            <p:cNvPr id="48" name="Rectangle 2">
              <a:extLst>
                <a:ext uri="{FF2B5EF4-FFF2-40B4-BE49-F238E27FC236}">
                  <a16:creationId xmlns:a16="http://schemas.microsoft.com/office/drawing/2014/main" xmlns="" id="{E8A59B16-7B5E-439A-AABE-6F43ADBEDA8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237744" y="146971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2" name="Rectangle 59">
              <a:extLst>
                <a:ext uri="{FF2B5EF4-FFF2-40B4-BE49-F238E27FC236}">
                  <a16:creationId xmlns:a16="http://schemas.microsoft.com/office/drawing/2014/main" xmlns="" id="{38682BC1-12A9-49A6-B07D-32C0E52874F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54864" y="146971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0" name="Rectangle 2">
              <a:extLst>
                <a:ext uri="{FF2B5EF4-FFF2-40B4-BE49-F238E27FC236}">
                  <a16:creationId xmlns:a16="http://schemas.microsoft.com/office/drawing/2014/main" xmlns="" id="{929740E6-43AC-43B8-A959-7FA88DA43EF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237744" y="132760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1" name="Rectangle 59">
              <a:extLst>
                <a:ext uri="{FF2B5EF4-FFF2-40B4-BE49-F238E27FC236}">
                  <a16:creationId xmlns:a16="http://schemas.microsoft.com/office/drawing/2014/main" xmlns="" id="{96E21AC4-82E7-4B8E-BE4D-06F7B3884D6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54864" y="132760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2" name="Rectangle 2">
              <a:extLst>
                <a:ext uri="{FF2B5EF4-FFF2-40B4-BE49-F238E27FC236}">
                  <a16:creationId xmlns:a16="http://schemas.microsoft.com/office/drawing/2014/main" xmlns="" id="{C921A779-B023-4EB0-B665-D0212F00909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237744" y="118549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3" name="Rectangle 59">
              <a:extLst>
                <a:ext uri="{FF2B5EF4-FFF2-40B4-BE49-F238E27FC236}">
                  <a16:creationId xmlns:a16="http://schemas.microsoft.com/office/drawing/2014/main" xmlns="" id="{3E26D187-6A2A-4FCB-AB53-925262F7226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54864" y="118549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4" name="Rectangle 2">
              <a:extLst>
                <a:ext uri="{FF2B5EF4-FFF2-40B4-BE49-F238E27FC236}">
                  <a16:creationId xmlns:a16="http://schemas.microsoft.com/office/drawing/2014/main" xmlns="" id="{ADC5C21D-9525-4C09-96AC-CD411777520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237744" y="104337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5" name="Rectangle 59">
              <a:extLst>
                <a:ext uri="{FF2B5EF4-FFF2-40B4-BE49-F238E27FC236}">
                  <a16:creationId xmlns:a16="http://schemas.microsoft.com/office/drawing/2014/main" xmlns="" id="{E55B79D7-B509-440B-BB0A-C932B288C2D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54864" y="104337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6" name="Rectangle 2">
              <a:extLst>
                <a:ext uri="{FF2B5EF4-FFF2-40B4-BE49-F238E27FC236}">
                  <a16:creationId xmlns:a16="http://schemas.microsoft.com/office/drawing/2014/main" xmlns="" id="{2EB10EB7-F925-4AB7-9B6B-FAFCA6F00821}"/>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237744" y="90126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7" name="Rectangle 59">
              <a:extLst>
                <a:ext uri="{FF2B5EF4-FFF2-40B4-BE49-F238E27FC236}">
                  <a16:creationId xmlns:a16="http://schemas.microsoft.com/office/drawing/2014/main" xmlns="" id="{4BDE1226-55F7-4E78-8946-97C0D7FDD38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54864" y="90126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8" name="Rectangle 2">
              <a:extLst>
                <a:ext uri="{FF2B5EF4-FFF2-40B4-BE49-F238E27FC236}">
                  <a16:creationId xmlns:a16="http://schemas.microsoft.com/office/drawing/2014/main" xmlns="" id="{4FECC137-11B4-48FD-A1AA-610D2138DE81}"/>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237744" y="218028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9" name="Rectangle 59">
              <a:extLst>
                <a:ext uri="{FF2B5EF4-FFF2-40B4-BE49-F238E27FC236}">
                  <a16:creationId xmlns:a16="http://schemas.microsoft.com/office/drawing/2014/main" xmlns="" id="{180C0DD7-6CE4-486B-916C-C3C87C81807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54864" y="218028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0" name="Rectangle 2">
              <a:extLst>
                <a:ext uri="{FF2B5EF4-FFF2-40B4-BE49-F238E27FC236}">
                  <a16:creationId xmlns:a16="http://schemas.microsoft.com/office/drawing/2014/main" xmlns="" id="{810AE7F9-4396-41FB-94F9-8154D4DC2C9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237744" y="203817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1" name="Rectangle 59">
              <a:extLst>
                <a:ext uri="{FF2B5EF4-FFF2-40B4-BE49-F238E27FC236}">
                  <a16:creationId xmlns:a16="http://schemas.microsoft.com/office/drawing/2014/main" xmlns="" id="{446068F4-9B70-4DC6-82E3-6A636680911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54864" y="203817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2" name="Rectangle 2">
              <a:extLst>
                <a:ext uri="{FF2B5EF4-FFF2-40B4-BE49-F238E27FC236}">
                  <a16:creationId xmlns:a16="http://schemas.microsoft.com/office/drawing/2014/main" xmlns="" id="{ACCF2A15-7704-4CCF-AB0A-20BE623E7AE2}"/>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237744" y="189606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3" name="Rectangle 59">
              <a:extLst>
                <a:ext uri="{FF2B5EF4-FFF2-40B4-BE49-F238E27FC236}">
                  <a16:creationId xmlns:a16="http://schemas.microsoft.com/office/drawing/2014/main" xmlns="" id="{8DF7B9FB-BF19-4609-9AF1-45D94DCB2FD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54864" y="189606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4" name="Rectangle 2">
              <a:extLst>
                <a:ext uri="{FF2B5EF4-FFF2-40B4-BE49-F238E27FC236}">
                  <a16:creationId xmlns:a16="http://schemas.microsoft.com/office/drawing/2014/main" xmlns="" id="{03EE7F2A-8C41-44E1-A5C5-F9D7A87E476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237744" y="175394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5" name="Rectangle 59">
              <a:extLst>
                <a:ext uri="{FF2B5EF4-FFF2-40B4-BE49-F238E27FC236}">
                  <a16:creationId xmlns:a16="http://schemas.microsoft.com/office/drawing/2014/main" xmlns="" id="{689CADC4-9D26-4B82-9B11-1E2140D1DCA1}"/>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54864" y="175394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6" name="Rectangle 2">
              <a:extLst>
                <a:ext uri="{FF2B5EF4-FFF2-40B4-BE49-F238E27FC236}">
                  <a16:creationId xmlns:a16="http://schemas.microsoft.com/office/drawing/2014/main" xmlns="" id="{707BC2C3-A51F-45C0-8BEC-31CC1E9AD5E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237744" y="161183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7" name="Rectangle 59">
              <a:extLst>
                <a:ext uri="{FF2B5EF4-FFF2-40B4-BE49-F238E27FC236}">
                  <a16:creationId xmlns:a16="http://schemas.microsoft.com/office/drawing/2014/main" xmlns="" id="{9ECFCC9B-5EAD-4BEC-A4C5-28A4766FCB6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54864" y="161183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6" name="Picture 5" descr="A dining room table&#10;&#10;Description automatically generated">
            <a:extLst>
              <a:ext uri="{FF2B5EF4-FFF2-40B4-BE49-F238E27FC236}">
                <a16:creationId xmlns:a16="http://schemas.microsoft.com/office/drawing/2014/main" xmlns="" id="{62600A09-1FE8-4B43-9044-9E8725A9C17A}"/>
              </a:ext>
            </a:extLst>
          </p:cNvPr>
          <p:cNvPicPr>
            <a:picLocks noChangeAspect="1"/>
          </p:cNvPicPr>
          <p:nvPr/>
        </p:nvPicPr>
        <p:blipFill rotWithShape="1">
          <a:blip r:embed="rId2">
            <a:extLst>
              <a:ext uri="{837473B0-CC2E-450A-ABE3-18F120FF3D39}">
                <a1611:picAttrSrcUrl xmlns:a1611="http://schemas.microsoft.com/office/drawing/2016/11/main" xmlns="" r:id="rId3"/>
              </a:ext>
            </a:extLst>
          </a:blip>
          <a:srcRect l="20535" r="34227" b="-1"/>
          <a:stretch/>
        </p:blipFill>
        <p:spPr>
          <a:xfrm>
            <a:off x="4496305" y="10"/>
            <a:ext cx="4647695" cy="6857990"/>
          </a:xfrm>
          <a:prstGeom prst="rect">
            <a:avLst/>
          </a:prstGeom>
        </p:spPr>
      </p:pic>
      <p:sp>
        <p:nvSpPr>
          <p:cNvPr id="69" name="Rectangle 68">
            <a:extLst>
              <a:ext uri="{FF2B5EF4-FFF2-40B4-BE49-F238E27FC236}">
                <a16:creationId xmlns:a16="http://schemas.microsoft.com/office/drawing/2014/main" xmlns="" id="{2BBA6F99-C2E7-4A60-BF6F-95A24075681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2825032"/>
            <a:ext cx="4750392" cy="403296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1" name="Rectangle 70">
            <a:extLst>
              <a:ext uri="{FF2B5EF4-FFF2-40B4-BE49-F238E27FC236}">
                <a16:creationId xmlns:a16="http://schemas.microsoft.com/office/drawing/2014/main" xmlns="" id="{E3E51905-F374-4E1A-97CF-B741584B74D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6501384"/>
            <a:ext cx="4937759" cy="3566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a:extLst>
              <a:ext uri="{FF2B5EF4-FFF2-40B4-BE49-F238E27FC236}">
                <a16:creationId xmlns:a16="http://schemas.microsoft.com/office/drawing/2014/main" xmlns="" id="{2EF15FD1-F59B-0B42-9E2C-C59641BB2EE5}"/>
              </a:ext>
            </a:extLst>
          </p:cNvPr>
          <p:cNvSpPr txBox="1"/>
          <p:nvPr/>
        </p:nvSpPr>
        <p:spPr>
          <a:xfrm>
            <a:off x="6836958" y="6657943"/>
            <a:ext cx="2307042" cy="200055"/>
          </a:xfrm>
          <a:prstGeom prst="rect">
            <a:avLst/>
          </a:prstGeom>
          <a:solidFill>
            <a:srgbClr val="000000"/>
          </a:solidFill>
        </p:spPr>
        <p:txBody>
          <a:bodyPr wrap="none" rtlCol="0">
            <a:spAutoFit/>
          </a:bodyPr>
          <a:lstStyle/>
          <a:p>
            <a:pPr algn="r">
              <a:spcAft>
                <a:spcPts val="600"/>
              </a:spcAft>
            </a:pPr>
            <a:r>
              <a:rPr lang="en-US" sz="700" dirty="0">
                <a:solidFill>
                  <a:srgbClr val="FFFFFF"/>
                </a:solidFill>
                <a:hlinkClick r:id="rId3" tooltip="https://en.wikipedia.org/wiki/List_of_Michelin_starred_restaurants_in_Scotland">
                  <a:extLst>
                    <a:ext uri="{A12FA001-AC4F-418D-AE19-62706E023703}">
                      <ahyp:hlinkClr xmlns:ahyp="http://schemas.microsoft.com/office/drawing/2018/hyperlinkcolor" xmlns="" val="tx"/>
                    </a:ext>
                  </a:extLst>
                </a:hlinkClick>
              </a:rPr>
              <a:t>This Photo</a:t>
            </a:r>
            <a:r>
              <a:rPr lang="en-US" sz="700" dirty="0">
                <a:solidFill>
                  <a:srgbClr val="FFFFFF"/>
                </a:solidFill>
              </a:rPr>
              <a:t> by Unknown Author is licensed under </a:t>
            </a:r>
            <a:r>
              <a:rPr lang="en-US" sz="700" dirty="0">
                <a:solidFill>
                  <a:srgbClr val="FFFFFF"/>
                </a:solidFill>
                <a:hlinkClick r:id="rId4" tooltip="https://creativecommons.org/licenses/by-sa/3.0/">
                  <a:extLst>
                    <a:ext uri="{A12FA001-AC4F-418D-AE19-62706E023703}">
                      <ahyp:hlinkClr xmlns:ahyp="http://schemas.microsoft.com/office/drawing/2018/hyperlinkcolor" xmlns="" val="tx"/>
                    </a:ext>
                  </a:extLst>
                </a:hlinkClick>
              </a:rPr>
              <a:t>CC BY-SA</a:t>
            </a:r>
            <a:endParaRPr lang="en-US" sz="700" dirty="0">
              <a:solidFill>
                <a:srgbClr val="FFFFFF"/>
              </a:solidFill>
            </a:endParaRPr>
          </a:p>
        </p:txBody>
      </p:sp>
    </p:spTree>
    <p:extLst>
      <p:ext uri="{BB962C8B-B14F-4D97-AF65-F5344CB8AC3E}">
        <p14:creationId xmlns:p14="http://schemas.microsoft.com/office/powerpoint/2010/main" xmlns="" val="1223807519"/>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FD70F00-E98E-354A-8DCE-AFEA7D226ACF}"/>
              </a:ext>
            </a:extLst>
          </p:cNvPr>
          <p:cNvSpPr>
            <a:spLocks noGrp="1"/>
          </p:cNvSpPr>
          <p:nvPr>
            <p:ph type="title"/>
          </p:nvPr>
        </p:nvSpPr>
        <p:spPr>
          <a:xfrm>
            <a:off x="457200" y="274638"/>
            <a:ext cx="8229600" cy="626510"/>
          </a:xfrm>
        </p:spPr>
        <p:txBody>
          <a:bodyPr>
            <a:normAutofit/>
          </a:bodyPr>
          <a:lstStyle/>
          <a:p>
            <a:r>
              <a:rPr lang="en-US" sz="3200" b="1" dirty="0"/>
              <a:t>What is food production?</a:t>
            </a:r>
          </a:p>
        </p:txBody>
      </p:sp>
      <p:sp>
        <p:nvSpPr>
          <p:cNvPr id="3" name="Content Placeholder 2">
            <a:extLst>
              <a:ext uri="{FF2B5EF4-FFF2-40B4-BE49-F238E27FC236}">
                <a16:creationId xmlns:a16="http://schemas.microsoft.com/office/drawing/2014/main" xmlns="" id="{9A4EFDCB-FDA5-CC4B-A849-08D78ACFEBAB}"/>
              </a:ext>
            </a:extLst>
          </p:cNvPr>
          <p:cNvSpPr>
            <a:spLocks noGrp="1"/>
          </p:cNvSpPr>
          <p:nvPr>
            <p:ph idx="1"/>
          </p:nvPr>
        </p:nvSpPr>
        <p:spPr>
          <a:xfrm>
            <a:off x="457200" y="1166018"/>
            <a:ext cx="8229600" cy="4525963"/>
          </a:xfrm>
        </p:spPr>
        <p:txBody>
          <a:bodyPr>
            <a:normAutofit lnSpcReduction="10000"/>
          </a:bodyPr>
          <a:lstStyle/>
          <a:p>
            <a:pPr marL="0" indent="0" algn="ctr">
              <a:buNone/>
            </a:pPr>
            <a:r>
              <a:rPr lang="en-GB" dirty="0"/>
              <a:t>Food production may be defined as that phase of the food flow mainly concerned with the processing of raw, semi-prepared or prepared foodstuffs.</a:t>
            </a:r>
          </a:p>
          <a:p>
            <a:pPr marL="0" indent="0" algn="ctr">
              <a:buNone/>
            </a:pPr>
            <a:endParaRPr lang="en-GB" dirty="0"/>
          </a:p>
          <a:p>
            <a:pPr marL="0" indent="0" algn="ctr">
              <a:buNone/>
            </a:pPr>
            <a:r>
              <a:rPr lang="en-GB" dirty="0"/>
              <a:t>The resulting product may be in a ready-to serve state or it may undergo some form of preservation before being served to the customer.</a:t>
            </a:r>
          </a:p>
          <a:p>
            <a:endParaRPr lang="en-US" dirty="0"/>
          </a:p>
        </p:txBody>
      </p:sp>
    </p:spTree>
    <p:extLst>
      <p:ext uri="{BB962C8B-B14F-4D97-AF65-F5344CB8AC3E}">
        <p14:creationId xmlns:p14="http://schemas.microsoft.com/office/powerpoint/2010/main" xmlns="" val="1868763285"/>
      </p:ext>
    </p:extLst>
  </p:cSld>
  <p:clrMapOvr>
    <a:masterClrMapping/>
  </p:clrMapOvr>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F3312EF-356E-0F4A-A904-87719C94D2B6}"/>
              </a:ext>
            </a:extLst>
          </p:cNvPr>
          <p:cNvSpPr>
            <a:spLocks noGrp="1"/>
          </p:cNvSpPr>
          <p:nvPr>
            <p:ph type="title"/>
          </p:nvPr>
        </p:nvSpPr>
        <p:spPr>
          <a:xfrm>
            <a:off x="457200" y="274638"/>
            <a:ext cx="8229600" cy="613258"/>
          </a:xfrm>
        </p:spPr>
        <p:txBody>
          <a:bodyPr>
            <a:normAutofit fontScale="90000"/>
          </a:bodyPr>
          <a:lstStyle/>
          <a:p>
            <a:r>
              <a:rPr lang="en-US" sz="3200" dirty="0"/>
              <a:t>Planning of food production methods</a:t>
            </a:r>
            <a:br>
              <a:rPr lang="en-US" sz="3200" dirty="0"/>
            </a:br>
            <a:endParaRPr lang="en-US" sz="1800" dirty="0"/>
          </a:p>
        </p:txBody>
      </p:sp>
      <p:sp>
        <p:nvSpPr>
          <p:cNvPr id="3" name="Content Placeholder 2">
            <a:extLst>
              <a:ext uri="{FF2B5EF4-FFF2-40B4-BE49-F238E27FC236}">
                <a16:creationId xmlns:a16="http://schemas.microsoft.com/office/drawing/2014/main" xmlns="" id="{A06900B9-4667-DD41-A4D0-7590C765D977}"/>
              </a:ext>
            </a:extLst>
          </p:cNvPr>
          <p:cNvSpPr>
            <a:spLocks noGrp="1"/>
          </p:cNvSpPr>
          <p:nvPr>
            <p:ph idx="1"/>
          </p:nvPr>
        </p:nvSpPr>
        <p:spPr>
          <a:xfrm>
            <a:off x="304800" y="887896"/>
            <a:ext cx="8382000" cy="5238267"/>
          </a:xfrm>
        </p:spPr>
        <p:txBody>
          <a:bodyPr>
            <a:normAutofit/>
          </a:bodyPr>
          <a:lstStyle/>
          <a:p>
            <a:pPr marL="0" indent="0">
              <a:buNone/>
            </a:pPr>
            <a:r>
              <a:rPr lang="en-US" sz="2400" dirty="0"/>
              <a:t>The planning of food service and production facilities is more complex than many other types of planning projects. This is due to some of its unique characteristics, including the following:</a:t>
            </a:r>
          </a:p>
          <a:p>
            <a:pPr marL="0" indent="0">
              <a:buNone/>
            </a:pPr>
            <a:endParaRPr lang="en-GB" sz="2800" dirty="0"/>
          </a:p>
          <a:p>
            <a:pPr marL="0" indent="0">
              <a:lnSpc>
                <a:spcPct val="150000"/>
              </a:lnSpc>
              <a:buNone/>
            </a:pPr>
            <a:r>
              <a:rPr lang="en-GB" sz="2400" dirty="0"/>
              <a:t>1. The variety, choice and grades of raw materials available.</a:t>
            </a:r>
          </a:p>
          <a:p>
            <a:pPr marL="0" indent="0">
              <a:lnSpc>
                <a:spcPct val="150000"/>
              </a:lnSpc>
              <a:buNone/>
            </a:pPr>
            <a:r>
              <a:rPr lang="en-GB" sz="2400" dirty="0"/>
              <a:t>2. The high perishability of some raw materials.</a:t>
            </a:r>
          </a:p>
          <a:p>
            <a:pPr marL="0" indent="0">
              <a:lnSpc>
                <a:spcPct val="150000"/>
              </a:lnSpc>
              <a:buNone/>
            </a:pPr>
            <a:r>
              <a:rPr lang="en-GB" sz="2400" dirty="0"/>
              <a:t>3. The variety of semi-prepared and prepared products available.</a:t>
            </a:r>
          </a:p>
          <a:p>
            <a:pPr marL="0" indent="0">
              <a:lnSpc>
                <a:spcPct val="150000"/>
              </a:lnSpc>
              <a:buNone/>
            </a:pPr>
            <a:r>
              <a:rPr lang="en-GB" sz="2400" dirty="0"/>
              <a:t>4. The perishability of the end product.</a:t>
            </a:r>
          </a:p>
          <a:p>
            <a:pPr marL="0" indent="0">
              <a:lnSpc>
                <a:spcPct val="150000"/>
              </a:lnSpc>
              <a:buNone/>
            </a:pPr>
            <a:r>
              <a:rPr lang="en-GB" sz="2400" dirty="0"/>
              <a:t>5. The fast turnover of some foods.</a:t>
            </a:r>
          </a:p>
          <a:p>
            <a:pPr marL="0" indent="0">
              <a:buNone/>
            </a:pPr>
            <a:endParaRPr lang="en-US" dirty="0"/>
          </a:p>
        </p:txBody>
      </p:sp>
    </p:spTree>
    <p:extLst>
      <p:ext uri="{BB962C8B-B14F-4D97-AF65-F5344CB8AC3E}">
        <p14:creationId xmlns:p14="http://schemas.microsoft.com/office/powerpoint/2010/main" xmlns="" val="3395006063"/>
      </p:ext>
    </p:extLst>
  </p:cSld>
  <p:clrMapOvr>
    <a:masterClrMapping/>
  </p:clrMapOvr>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BF3312EF-356E-0F4A-A904-87719C94D2B6}"/>
              </a:ext>
            </a:extLst>
          </p:cNvPr>
          <p:cNvSpPr>
            <a:spLocks noGrp="1"/>
          </p:cNvSpPr>
          <p:nvPr>
            <p:ph type="title"/>
          </p:nvPr>
        </p:nvSpPr>
        <p:spPr>
          <a:xfrm>
            <a:off x="457200" y="274638"/>
            <a:ext cx="8229600" cy="613258"/>
          </a:xfrm>
        </p:spPr>
        <p:txBody>
          <a:bodyPr>
            <a:normAutofit fontScale="90000"/>
          </a:bodyPr>
          <a:lstStyle/>
          <a:p>
            <a:r>
              <a:rPr lang="en-US" sz="3200" b="1" dirty="0"/>
              <a:t>Planning of food production methods</a:t>
            </a:r>
            <a:r>
              <a:rPr lang="en-US" sz="3200" dirty="0"/>
              <a:t/>
            </a:r>
            <a:br>
              <a:rPr lang="en-US" sz="3200" dirty="0"/>
            </a:br>
            <a:endParaRPr lang="en-US" sz="1800" dirty="0"/>
          </a:p>
        </p:txBody>
      </p:sp>
      <p:sp>
        <p:nvSpPr>
          <p:cNvPr id="3" name="Content Placeholder 2">
            <a:extLst>
              <a:ext uri="{FF2B5EF4-FFF2-40B4-BE49-F238E27FC236}">
                <a16:creationId xmlns:a16="http://schemas.microsoft.com/office/drawing/2014/main" xmlns="" id="{A06900B9-4667-DD41-A4D0-7590C765D977}"/>
              </a:ext>
            </a:extLst>
          </p:cNvPr>
          <p:cNvSpPr>
            <a:spLocks noGrp="1"/>
          </p:cNvSpPr>
          <p:nvPr>
            <p:ph idx="1"/>
          </p:nvPr>
        </p:nvSpPr>
        <p:spPr>
          <a:xfrm>
            <a:off x="304800" y="887896"/>
            <a:ext cx="8382000" cy="5238267"/>
          </a:xfrm>
        </p:spPr>
        <p:txBody>
          <a:bodyPr>
            <a:normAutofit fontScale="92500" lnSpcReduction="20000"/>
          </a:bodyPr>
          <a:lstStyle/>
          <a:p>
            <a:pPr marL="0" indent="0">
              <a:lnSpc>
                <a:spcPct val="110000"/>
              </a:lnSpc>
              <a:buNone/>
            </a:pPr>
            <a:r>
              <a:rPr lang="en-GB" sz="2600" dirty="0"/>
              <a:t>6. The product is rarely taken to the customer, the customer must go to the product to purchase it, and consume it, usually on the premises.</a:t>
            </a:r>
          </a:p>
          <a:p>
            <a:pPr marL="0" indent="0">
              <a:lnSpc>
                <a:spcPct val="110000"/>
              </a:lnSpc>
              <a:buNone/>
            </a:pPr>
            <a:endParaRPr lang="en-GB" sz="2600" dirty="0"/>
          </a:p>
          <a:p>
            <a:pPr marL="0" indent="0">
              <a:lnSpc>
                <a:spcPct val="110000"/>
              </a:lnSpc>
              <a:buNone/>
            </a:pPr>
            <a:r>
              <a:rPr lang="en-GB" sz="2600" dirty="0"/>
              <a:t>7. The product cannot be stored for any length of time.</a:t>
            </a:r>
          </a:p>
          <a:p>
            <a:pPr marL="0" indent="0">
              <a:lnSpc>
                <a:spcPct val="110000"/>
              </a:lnSpc>
              <a:buNone/>
            </a:pPr>
            <a:endParaRPr lang="en-GB" sz="2600" dirty="0"/>
          </a:p>
          <a:p>
            <a:pPr marL="0" indent="0">
              <a:lnSpc>
                <a:spcPct val="110000"/>
              </a:lnSpc>
              <a:buNone/>
            </a:pPr>
            <a:r>
              <a:rPr lang="en-GB" sz="2600" dirty="0"/>
              <a:t>8. A wide variety of customers may be catered for within the same establishment.</a:t>
            </a:r>
          </a:p>
          <a:p>
            <a:pPr marL="0" indent="0">
              <a:lnSpc>
                <a:spcPct val="110000"/>
              </a:lnSpc>
              <a:buNone/>
            </a:pPr>
            <a:endParaRPr lang="en-GB" sz="2600" dirty="0"/>
          </a:p>
          <a:p>
            <a:pPr marL="0" indent="0">
              <a:lnSpc>
                <a:spcPct val="110000"/>
              </a:lnSpc>
              <a:buNone/>
            </a:pPr>
            <a:r>
              <a:rPr lang="en-GB" sz="2600" dirty="0"/>
              <a:t>9. There may be a variety of production and service methods in operation in any one outlet.</a:t>
            </a:r>
          </a:p>
          <a:p>
            <a:pPr marL="0" indent="0">
              <a:lnSpc>
                <a:spcPct val="110000"/>
              </a:lnSpc>
              <a:buNone/>
            </a:pPr>
            <a:endParaRPr lang="en-GB" sz="2600" dirty="0"/>
          </a:p>
          <a:p>
            <a:pPr marL="0" indent="0">
              <a:lnSpc>
                <a:spcPct val="110000"/>
              </a:lnSpc>
              <a:buNone/>
            </a:pPr>
            <a:r>
              <a:rPr lang="en-GB" sz="2600" dirty="0"/>
              <a:t>10. The process must comply with the HACCP policy</a:t>
            </a:r>
            <a:r>
              <a:rPr lang="en-GB" dirty="0"/>
              <a:t>.</a:t>
            </a:r>
          </a:p>
          <a:p>
            <a:endParaRPr lang="en-US" dirty="0"/>
          </a:p>
        </p:txBody>
      </p:sp>
    </p:spTree>
    <p:extLst>
      <p:ext uri="{BB962C8B-B14F-4D97-AF65-F5344CB8AC3E}">
        <p14:creationId xmlns:p14="http://schemas.microsoft.com/office/powerpoint/2010/main" xmlns="" val="3331834236"/>
      </p:ext>
    </p:extLst>
  </p:cSld>
  <p:clrMapOvr>
    <a:masterClrMapping/>
  </p:clrMapOvr>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E6010C9-2F65-464B-845D-ED20E2BD75C5}"/>
              </a:ext>
            </a:extLst>
          </p:cNvPr>
          <p:cNvSpPr>
            <a:spLocks noGrp="1"/>
          </p:cNvSpPr>
          <p:nvPr>
            <p:ph type="title"/>
          </p:nvPr>
        </p:nvSpPr>
        <p:spPr>
          <a:xfrm>
            <a:off x="457200" y="274638"/>
            <a:ext cx="8229600" cy="653014"/>
          </a:xfrm>
        </p:spPr>
        <p:txBody>
          <a:bodyPr>
            <a:normAutofit/>
          </a:bodyPr>
          <a:lstStyle/>
          <a:p>
            <a:r>
              <a:rPr lang="en-US" sz="3200" b="1" dirty="0"/>
              <a:t>Methods of food production</a:t>
            </a:r>
            <a:endParaRPr lang="en-US" sz="3200" dirty="0"/>
          </a:p>
        </p:txBody>
      </p:sp>
      <p:sp>
        <p:nvSpPr>
          <p:cNvPr id="3" name="Content Placeholder 2">
            <a:extLst>
              <a:ext uri="{FF2B5EF4-FFF2-40B4-BE49-F238E27FC236}">
                <a16:creationId xmlns:a16="http://schemas.microsoft.com/office/drawing/2014/main" xmlns="" id="{239085AB-98EF-B947-8BF6-F08998D430AD}"/>
              </a:ext>
            </a:extLst>
          </p:cNvPr>
          <p:cNvSpPr>
            <a:spLocks noGrp="1"/>
          </p:cNvSpPr>
          <p:nvPr>
            <p:ph idx="1"/>
          </p:nvPr>
        </p:nvSpPr>
        <p:spPr>
          <a:xfrm>
            <a:off x="457200" y="947186"/>
            <a:ext cx="8229600" cy="4525963"/>
          </a:xfrm>
        </p:spPr>
        <p:txBody>
          <a:bodyPr/>
          <a:lstStyle/>
          <a:p>
            <a:pPr marL="0" indent="0">
              <a:buNone/>
            </a:pPr>
            <a:endParaRPr lang="en-US" dirty="0"/>
          </a:p>
          <a:p>
            <a:r>
              <a:rPr lang="en-US" sz="2800" dirty="0"/>
              <a:t>Traditional partie method: in the main food is purchased raw and is processed for the various service sessions e.g. breakfast, lunch, dinner </a:t>
            </a:r>
          </a:p>
          <a:p>
            <a:endParaRPr lang="en-US" sz="2800" dirty="0"/>
          </a:p>
          <a:p>
            <a:r>
              <a:rPr lang="en-US" sz="2800" dirty="0"/>
              <a:t>Conventional production with convenience foods: the use of all or some convenience foods that are cooked to order</a:t>
            </a:r>
          </a:p>
        </p:txBody>
      </p:sp>
    </p:spTree>
    <p:extLst>
      <p:ext uri="{BB962C8B-B14F-4D97-AF65-F5344CB8AC3E}">
        <p14:creationId xmlns:p14="http://schemas.microsoft.com/office/powerpoint/2010/main" xmlns="" val="1351858970"/>
      </p:ext>
    </p:extLst>
  </p:cSld>
  <p:clrMapOvr>
    <a:masterClrMapping/>
  </p:clrMapOvr>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C0C3AF0-18BF-3C4D-8369-D6C992EC2522}"/>
              </a:ext>
            </a:extLst>
          </p:cNvPr>
          <p:cNvSpPr>
            <a:spLocks noGrp="1"/>
          </p:cNvSpPr>
          <p:nvPr>
            <p:ph type="title"/>
          </p:nvPr>
        </p:nvSpPr>
        <p:spPr>
          <a:xfrm>
            <a:off x="457200" y="274638"/>
            <a:ext cx="8229600" cy="457199"/>
          </a:xfrm>
        </p:spPr>
        <p:txBody>
          <a:bodyPr>
            <a:normAutofit fontScale="90000"/>
          </a:bodyPr>
          <a:lstStyle/>
          <a:p>
            <a:r>
              <a:rPr lang="en-US" sz="3200" b="1" dirty="0"/>
              <a:t>Methods of food production</a:t>
            </a:r>
          </a:p>
        </p:txBody>
      </p:sp>
      <p:sp>
        <p:nvSpPr>
          <p:cNvPr id="3" name="Content Placeholder 2">
            <a:extLst>
              <a:ext uri="{FF2B5EF4-FFF2-40B4-BE49-F238E27FC236}">
                <a16:creationId xmlns:a16="http://schemas.microsoft.com/office/drawing/2014/main" xmlns="" id="{97ADCE37-B88A-AC4B-99BE-D4B2B6782242}"/>
              </a:ext>
            </a:extLst>
          </p:cNvPr>
          <p:cNvSpPr>
            <a:spLocks noGrp="1"/>
          </p:cNvSpPr>
          <p:nvPr>
            <p:ph idx="1"/>
          </p:nvPr>
        </p:nvSpPr>
        <p:spPr>
          <a:xfrm>
            <a:off x="457200" y="901148"/>
            <a:ext cx="8229600" cy="5682214"/>
          </a:xfrm>
        </p:spPr>
        <p:txBody>
          <a:bodyPr>
            <a:normAutofit lnSpcReduction="10000"/>
          </a:bodyPr>
          <a:lstStyle/>
          <a:p>
            <a:r>
              <a:rPr lang="en-GB" sz="2600" b="1" dirty="0"/>
              <a:t>Centralised production: </a:t>
            </a:r>
            <a:r>
              <a:rPr lang="en-GB" sz="2600" dirty="0"/>
              <a:t>which involves the separation of the production and service components. Food that is centrally produced is either then distributed to the point of service in batches or is proportioned.  It may be transported in a ready-to-serve state or it may need some form of regeneration in a satellite or end-kitchen. </a:t>
            </a:r>
          </a:p>
          <a:p>
            <a:endParaRPr lang="en-GB" sz="2600" dirty="0"/>
          </a:p>
          <a:p>
            <a:r>
              <a:rPr lang="en-GB" sz="2600" b="1" dirty="0"/>
              <a:t>Cook-freeze: </a:t>
            </a:r>
            <a:r>
              <a:rPr lang="en-GB" sz="2600" dirty="0"/>
              <a:t>which is a system based on the full cooking of food followed by fast freezing, with storage at a temperature of  -18°C or below. Food is reheated prior to consumption.  Cook-freeze is a complete food production process from the initial raw food through to the final service of the product and is largely done by food manufacturing companies rather than by caterers</a:t>
            </a:r>
          </a:p>
          <a:p>
            <a:endParaRPr lang="en-GB" dirty="0"/>
          </a:p>
          <a:p>
            <a:endParaRPr lang="en-GB" dirty="0"/>
          </a:p>
          <a:p>
            <a:endParaRPr lang="en-US" dirty="0"/>
          </a:p>
        </p:txBody>
      </p:sp>
    </p:spTree>
    <p:extLst>
      <p:ext uri="{BB962C8B-B14F-4D97-AF65-F5344CB8AC3E}">
        <p14:creationId xmlns:p14="http://schemas.microsoft.com/office/powerpoint/2010/main" xmlns="" val="1715882497"/>
      </p:ext>
    </p:extLst>
  </p:cSld>
  <p:clrMapOvr>
    <a:masterClrMapping/>
  </p:clrMapOvr>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4633C64-D881-BC40-9E73-A1A7E37D565A}"/>
              </a:ext>
            </a:extLst>
          </p:cNvPr>
          <p:cNvSpPr>
            <a:spLocks noGrp="1"/>
          </p:cNvSpPr>
          <p:nvPr>
            <p:ph type="title"/>
          </p:nvPr>
        </p:nvSpPr>
        <p:spPr>
          <a:xfrm>
            <a:off x="457200" y="274638"/>
            <a:ext cx="8229600" cy="586753"/>
          </a:xfrm>
        </p:spPr>
        <p:txBody>
          <a:bodyPr>
            <a:normAutofit/>
          </a:bodyPr>
          <a:lstStyle/>
          <a:p>
            <a:r>
              <a:rPr lang="en-US" sz="3200" b="1" dirty="0"/>
              <a:t>Methods of food production</a:t>
            </a:r>
            <a:endParaRPr lang="en-US" sz="3200" dirty="0"/>
          </a:p>
        </p:txBody>
      </p:sp>
      <p:sp>
        <p:nvSpPr>
          <p:cNvPr id="3" name="Content Placeholder 2">
            <a:extLst>
              <a:ext uri="{FF2B5EF4-FFF2-40B4-BE49-F238E27FC236}">
                <a16:creationId xmlns:a16="http://schemas.microsoft.com/office/drawing/2014/main" xmlns="" id="{C7B871CF-3750-774F-B73A-7A6025B518D8}"/>
              </a:ext>
            </a:extLst>
          </p:cNvPr>
          <p:cNvSpPr>
            <a:spLocks noGrp="1"/>
          </p:cNvSpPr>
          <p:nvPr>
            <p:ph idx="1"/>
          </p:nvPr>
        </p:nvSpPr>
        <p:spPr>
          <a:xfrm>
            <a:off x="457200" y="1017104"/>
            <a:ext cx="8229600" cy="5410199"/>
          </a:xfrm>
        </p:spPr>
        <p:txBody>
          <a:bodyPr>
            <a:normAutofit fontScale="62500" lnSpcReduction="20000"/>
          </a:bodyPr>
          <a:lstStyle/>
          <a:p>
            <a:r>
              <a:rPr lang="en-GB" sz="4300" b="1" dirty="0"/>
              <a:t>Cook-chill: </a:t>
            </a:r>
            <a:r>
              <a:rPr lang="en-GB" sz="4300" dirty="0"/>
              <a:t>which is a catering system based on the full cooking of food followed by fast chilling, with storage between 0°C and 3°C. Food is reheated prior to consumption. It has a short shelf life compared to cook-freeze of up to five days including the day of production, distribution time and regeneration</a:t>
            </a:r>
          </a:p>
          <a:p>
            <a:pPr marL="0" indent="0">
              <a:buNone/>
            </a:pPr>
            <a:endParaRPr lang="en-GB" sz="4300" dirty="0"/>
          </a:p>
          <a:p>
            <a:r>
              <a:rPr lang="en-GB" sz="4300" b="1" dirty="0"/>
              <a:t>Sous-vide: </a:t>
            </a:r>
            <a:r>
              <a:rPr lang="en-GB" sz="4300" dirty="0"/>
              <a:t>this food processing technique was developed by the French in the late 1970s to reduce shrinkage in foods while maintaining the flavour. The system involves the preparation of quality raw foods, pre-cooking (e.g. browning) when necessary, putting the raw foods into special plastic bags or pouches, vacuum sealing the pouches and then steam cooking to pasteurization temperatures</a:t>
            </a:r>
            <a:r>
              <a:rPr lang="en-GB" sz="4400" dirty="0"/>
              <a:t>.</a:t>
            </a:r>
          </a:p>
          <a:p>
            <a:pPr marL="0" indent="0">
              <a:buNone/>
            </a:pPr>
            <a:endParaRPr lang="en-US" dirty="0"/>
          </a:p>
        </p:txBody>
      </p:sp>
    </p:spTree>
    <p:extLst>
      <p:ext uri="{BB962C8B-B14F-4D97-AF65-F5344CB8AC3E}">
        <p14:creationId xmlns:p14="http://schemas.microsoft.com/office/powerpoint/2010/main" xmlns="" val="2629873369"/>
      </p:ext>
    </p:extLst>
  </p:cSld>
  <p:clrMapOvr>
    <a:masterClrMapping/>
  </p:clrMapOvr>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13AB9B06-FDDD-614F-A82F-A21550B957A1}"/>
              </a:ext>
            </a:extLst>
          </p:cNvPr>
          <p:cNvSpPr>
            <a:spLocks noGrp="1"/>
          </p:cNvSpPr>
          <p:nvPr>
            <p:ph type="title"/>
          </p:nvPr>
        </p:nvSpPr>
        <p:spPr/>
        <p:txBody>
          <a:bodyPr/>
          <a:lstStyle/>
          <a:p>
            <a:r>
              <a:rPr lang="en-US" b="1" dirty="0"/>
              <a:t>Activity</a:t>
            </a:r>
          </a:p>
        </p:txBody>
      </p:sp>
      <p:sp>
        <p:nvSpPr>
          <p:cNvPr id="3" name="Content Placeholder 2">
            <a:extLst>
              <a:ext uri="{FF2B5EF4-FFF2-40B4-BE49-F238E27FC236}">
                <a16:creationId xmlns:a16="http://schemas.microsoft.com/office/drawing/2014/main" xmlns="" id="{925953B1-1F20-B44F-B417-AFF6D19CF16E}"/>
              </a:ext>
            </a:extLst>
          </p:cNvPr>
          <p:cNvSpPr>
            <a:spLocks noGrp="1"/>
          </p:cNvSpPr>
          <p:nvPr>
            <p:ph idx="1"/>
          </p:nvPr>
        </p:nvSpPr>
        <p:spPr>
          <a:xfrm>
            <a:off x="457200" y="2057399"/>
            <a:ext cx="8229600" cy="4525963"/>
          </a:xfrm>
        </p:spPr>
        <p:txBody>
          <a:bodyPr/>
          <a:lstStyle/>
          <a:p>
            <a:pPr marL="0" indent="0">
              <a:buNone/>
            </a:pPr>
            <a:r>
              <a:rPr lang="en-US" dirty="0"/>
              <a:t>The different methods of food production have been identified on the previous two slides.</a:t>
            </a:r>
          </a:p>
          <a:p>
            <a:pPr marL="0" indent="0">
              <a:buNone/>
            </a:pPr>
            <a:endParaRPr lang="en-US" dirty="0"/>
          </a:p>
          <a:p>
            <a:pPr marL="0" indent="0">
              <a:buNone/>
            </a:pPr>
            <a:r>
              <a:rPr lang="en-US" dirty="0"/>
              <a:t>Choose one of these systems and fully describe the processes employed and the advantages and disadvantages of the system.</a:t>
            </a:r>
          </a:p>
          <a:p>
            <a:pPr marL="0" indent="0">
              <a:buNone/>
            </a:pPr>
            <a:endParaRPr lang="en-US" dirty="0"/>
          </a:p>
        </p:txBody>
      </p:sp>
      <mc:AlternateContent xmlns:mc="http://schemas.openxmlformats.org/markup-compatibility/2006">
        <mc:Choice xmlns:am3d="http://schemas.microsoft.com/office/drawing/2017/model3d" xmlns="" Requires="am3d">
          <p:graphicFrame>
            <p:nvGraphicFramePr>
              <p:cNvPr id="4" name="3D Model 3" descr="Gears">
                <a:extLst>
                  <a:ext uri="{FF2B5EF4-FFF2-40B4-BE49-F238E27FC236}">
                    <a16:creationId xmlns:a16="http://schemas.microsoft.com/office/drawing/2014/main" id="{38D23436-CE7F-A243-BBC1-60D2D1F53264}"/>
                  </a:ext>
                </a:extLst>
              </p:cNvPr>
              <p:cNvGraphicFramePr>
                <a:graphicFrameLocks noChangeAspect="1"/>
              </p:cNvGraphicFramePr>
              <p:nvPr>
                <p:extLst>
                  <p:ext uri="{D42A27DB-BD31-4B8C-83A1-F6EECF244321}">
                    <p14:modId xmlns:p14="http://schemas.microsoft.com/office/powerpoint/2010/main" val="3291595809"/>
                  </p:ext>
                </p:extLst>
              </p:nvPr>
            </p:nvGraphicFramePr>
            <p:xfrm>
              <a:off x="0" y="25711"/>
              <a:ext cx="2445025" cy="1888433"/>
            </p:xfrm>
            <a:graphic>
              <a:graphicData uri="http://schemas.microsoft.com/office/drawing/2017/model3d">
                <am3d:model3d r:embed="rId2">
                  <am3d:spPr>
                    <a:xfrm>
                      <a:off x="0" y="0"/>
                      <a:ext cx="2445025" cy="1888433"/>
                    </a:xfrm>
                    <a:prstGeom prst="rect">
                      <a:avLst/>
                    </a:prstGeom>
                  </am3d:spPr>
                  <am3d:camera>
                    <am3d:pos x="0" y="0" z="60106359"/>
                    <am3d:up dx="0" dy="36000000" dz="0"/>
                    <am3d:lookAt x="0" y="0" z="0"/>
                    <am3d:perspective fov="2700000"/>
                  </am3d:camera>
                  <am3d:trans>
                    <am3d:meterPerModelUnit n="1907604" d="1000000"/>
                    <am3d:preTrans dx="718081" dy="-13902428" dz="156387"/>
                    <am3d:scale>
                      <am3d:sx n="1000000" d="1000000"/>
                      <am3d:sy n="1000000" d="1000000"/>
                      <am3d:sz n="1000000" d="1000000"/>
                    </am3d:scale>
                    <am3d:rot/>
                    <am3d:postTrans dx="0" dy="0" dz="0"/>
                  </am3d:trans>
                  <am3d:raster rName="Office3DRenderer" rVer="16.0.8326">
                    <am3d:blip r:embed="rId3"/>
                  </am3d:raster>
                  <am3d:objViewport viewportSz="3188577"/>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4" name="3D Model 3" descr="Gears">
                <a:extLst>
                  <a:ext uri="{FF2B5EF4-FFF2-40B4-BE49-F238E27FC236}">
                    <a16:creationId xmlns:a16="http://schemas.microsoft.com/office/drawing/2014/main" xmlns="" id="{38D23436-CE7F-A243-BBC1-60D2D1F53264}"/>
                  </a:ext>
                </a:extLst>
              </p:cNvPr>
              <p:cNvPicPr>
                <a:picLocks noGrp="1" noRot="1" noChangeAspect="1" noMove="1" noResize="1" noEditPoints="1" noAdjustHandles="1" noChangeArrowheads="1" noChangeShapeType="1" noCrop="1"/>
              </p:cNvPicPr>
              <p:nvPr/>
            </p:nvPicPr>
            <p:blipFill>
              <a:blip r:embed="rId3"/>
              <a:stretch>
                <a:fillRect/>
              </a:stretch>
            </p:blipFill>
            <p:spPr>
              <a:xfrm>
                <a:off x="0" y="25711"/>
                <a:ext cx="2445025" cy="1888433"/>
              </a:xfrm>
              <a:prstGeom prst="rect">
                <a:avLst/>
              </a:prstGeom>
            </p:spPr>
          </p:pic>
        </mc:Fallback>
      </mc:AlternateContent>
    </p:spTree>
    <p:extLst>
      <p:ext uri="{BB962C8B-B14F-4D97-AF65-F5344CB8AC3E}">
        <p14:creationId xmlns:p14="http://schemas.microsoft.com/office/powerpoint/2010/main" xmlns="" val="2283876838"/>
      </p:ext>
    </p:extLst>
  </p:cSld>
  <p:clrMapOvr>
    <a:masterClrMapping/>
  </p:clrMapOvr>
</p:sld>
</file>

<file path=ppt/slides/slide10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8" name="Rectangle 44">
            <a:extLst>
              <a:ext uri="{FF2B5EF4-FFF2-40B4-BE49-F238E27FC236}">
                <a16:creationId xmlns:a16="http://schemas.microsoft.com/office/drawing/2014/main" xmlns="" id="{4D51AB52-5ADD-4688-83DB-8A2EB1F26B9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9143998" cy="685800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xmlns="" id="{EB8FE4E9-FA03-B946-95E8-4D67C7C24435}"/>
              </a:ext>
            </a:extLst>
          </p:cNvPr>
          <p:cNvSpPr>
            <a:spLocks noGrp="1"/>
          </p:cNvSpPr>
          <p:nvPr>
            <p:ph type="title"/>
          </p:nvPr>
        </p:nvSpPr>
        <p:spPr>
          <a:xfrm>
            <a:off x="445770" y="461001"/>
            <a:ext cx="3827879" cy="1907457"/>
          </a:xfrm>
        </p:spPr>
        <p:txBody>
          <a:bodyPr vert="horz" lIns="91440" tIns="45720" rIns="91440" bIns="45720" rtlCol="0" anchor="ctr">
            <a:normAutofit fontScale="90000"/>
          </a:bodyPr>
          <a:lstStyle/>
          <a:p>
            <a:pPr algn="l" defTabSz="914400">
              <a:lnSpc>
                <a:spcPct val="90000"/>
              </a:lnSpc>
            </a:pPr>
            <a:r>
              <a:rPr lang="en-US" b="1" dirty="0">
                <a:solidFill>
                  <a:schemeClr val="bg1"/>
                </a:solidFill>
              </a:rPr>
              <a:t>10. Food and Beverage Service Methods</a:t>
            </a:r>
          </a:p>
        </p:txBody>
      </p:sp>
      <p:grpSp>
        <p:nvGrpSpPr>
          <p:cNvPr id="70" name="Group 46">
            <a:extLst>
              <a:ext uri="{FF2B5EF4-FFF2-40B4-BE49-F238E27FC236}">
                <a16:creationId xmlns:a16="http://schemas.microsoft.com/office/drawing/2014/main" xmlns="" id="{2B860207-ACE2-4B37-A2C2-9AAE0EEBA8BF}"/>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42125" y="737776"/>
            <a:ext cx="181579" cy="1340860"/>
            <a:chOff x="56167" y="899960"/>
            <a:chExt cx="242107" cy="1340860"/>
          </a:xfrm>
        </p:grpSpPr>
        <p:sp>
          <p:nvSpPr>
            <p:cNvPr id="48" name="Rectangle 2">
              <a:extLst>
                <a:ext uri="{FF2B5EF4-FFF2-40B4-BE49-F238E27FC236}">
                  <a16:creationId xmlns:a16="http://schemas.microsoft.com/office/drawing/2014/main" xmlns="" id="{E8A59B16-7B5E-439A-AABE-6F43ADBEDA8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237744" y="146971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2" name="Rectangle 59">
              <a:extLst>
                <a:ext uri="{FF2B5EF4-FFF2-40B4-BE49-F238E27FC236}">
                  <a16:creationId xmlns:a16="http://schemas.microsoft.com/office/drawing/2014/main" xmlns="" id="{38682BC1-12A9-49A6-B07D-32C0E52874F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54864" y="146971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0" name="Rectangle 2">
              <a:extLst>
                <a:ext uri="{FF2B5EF4-FFF2-40B4-BE49-F238E27FC236}">
                  <a16:creationId xmlns:a16="http://schemas.microsoft.com/office/drawing/2014/main" xmlns="" id="{929740E6-43AC-43B8-A959-7FA88DA43EF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237744" y="132760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1" name="Rectangle 59">
              <a:extLst>
                <a:ext uri="{FF2B5EF4-FFF2-40B4-BE49-F238E27FC236}">
                  <a16:creationId xmlns:a16="http://schemas.microsoft.com/office/drawing/2014/main" xmlns="" id="{96E21AC4-82E7-4B8E-BE4D-06F7B3884D6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54864" y="132760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2" name="Rectangle 2">
              <a:extLst>
                <a:ext uri="{FF2B5EF4-FFF2-40B4-BE49-F238E27FC236}">
                  <a16:creationId xmlns:a16="http://schemas.microsoft.com/office/drawing/2014/main" xmlns="" id="{C921A779-B023-4EB0-B665-D0212F00909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237744" y="118549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3" name="Rectangle 59">
              <a:extLst>
                <a:ext uri="{FF2B5EF4-FFF2-40B4-BE49-F238E27FC236}">
                  <a16:creationId xmlns:a16="http://schemas.microsoft.com/office/drawing/2014/main" xmlns="" id="{3E26D187-6A2A-4FCB-AB53-925262F7226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54864" y="118549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4" name="Rectangle 2">
              <a:extLst>
                <a:ext uri="{FF2B5EF4-FFF2-40B4-BE49-F238E27FC236}">
                  <a16:creationId xmlns:a16="http://schemas.microsoft.com/office/drawing/2014/main" xmlns="" id="{ADC5C21D-9525-4C09-96AC-CD411777520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237744" y="104337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5" name="Rectangle 59">
              <a:extLst>
                <a:ext uri="{FF2B5EF4-FFF2-40B4-BE49-F238E27FC236}">
                  <a16:creationId xmlns:a16="http://schemas.microsoft.com/office/drawing/2014/main" xmlns="" id="{E55B79D7-B509-440B-BB0A-C932B288C2D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54864" y="104337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6" name="Rectangle 2">
              <a:extLst>
                <a:ext uri="{FF2B5EF4-FFF2-40B4-BE49-F238E27FC236}">
                  <a16:creationId xmlns:a16="http://schemas.microsoft.com/office/drawing/2014/main" xmlns="" id="{2EB10EB7-F925-4AB7-9B6B-FAFCA6F00821}"/>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237744" y="90126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7" name="Rectangle 59">
              <a:extLst>
                <a:ext uri="{FF2B5EF4-FFF2-40B4-BE49-F238E27FC236}">
                  <a16:creationId xmlns:a16="http://schemas.microsoft.com/office/drawing/2014/main" xmlns="" id="{4BDE1226-55F7-4E78-8946-97C0D7FDD38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54864" y="90126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8" name="Rectangle 2">
              <a:extLst>
                <a:ext uri="{FF2B5EF4-FFF2-40B4-BE49-F238E27FC236}">
                  <a16:creationId xmlns:a16="http://schemas.microsoft.com/office/drawing/2014/main" xmlns="" id="{4FECC137-11B4-48FD-A1AA-610D2138DE81}"/>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237744" y="218028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9" name="Rectangle 59">
              <a:extLst>
                <a:ext uri="{FF2B5EF4-FFF2-40B4-BE49-F238E27FC236}">
                  <a16:creationId xmlns:a16="http://schemas.microsoft.com/office/drawing/2014/main" xmlns="" id="{180C0DD7-6CE4-486B-916C-C3C87C81807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54864" y="218028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0" name="Rectangle 2">
              <a:extLst>
                <a:ext uri="{FF2B5EF4-FFF2-40B4-BE49-F238E27FC236}">
                  <a16:creationId xmlns:a16="http://schemas.microsoft.com/office/drawing/2014/main" xmlns="" id="{810AE7F9-4396-41FB-94F9-8154D4DC2C9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237744" y="203817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1" name="Rectangle 59">
              <a:extLst>
                <a:ext uri="{FF2B5EF4-FFF2-40B4-BE49-F238E27FC236}">
                  <a16:creationId xmlns:a16="http://schemas.microsoft.com/office/drawing/2014/main" xmlns="" id="{446068F4-9B70-4DC6-82E3-6A636680911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54864" y="203817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2" name="Rectangle 2">
              <a:extLst>
                <a:ext uri="{FF2B5EF4-FFF2-40B4-BE49-F238E27FC236}">
                  <a16:creationId xmlns:a16="http://schemas.microsoft.com/office/drawing/2014/main" xmlns="" id="{ACCF2A15-7704-4CCF-AB0A-20BE623E7AE2}"/>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237744" y="189606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3" name="Rectangle 59">
              <a:extLst>
                <a:ext uri="{FF2B5EF4-FFF2-40B4-BE49-F238E27FC236}">
                  <a16:creationId xmlns:a16="http://schemas.microsoft.com/office/drawing/2014/main" xmlns="" id="{8DF7B9FB-BF19-4609-9AF1-45D94DCB2FD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54864" y="189606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4" name="Rectangle 2">
              <a:extLst>
                <a:ext uri="{FF2B5EF4-FFF2-40B4-BE49-F238E27FC236}">
                  <a16:creationId xmlns:a16="http://schemas.microsoft.com/office/drawing/2014/main" xmlns="" id="{03EE7F2A-8C41-44E1-A5C5-F9D7A87E476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237744" y="175394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5" name="Rectangle 59">
              <a:extLst>
                <a:ext uri="{FF2B5EF4-FFF2-40B4-BE49-F238E27FC236}">
                  <a16:creationId xmlns:a16="http://schemas.microsoft.com/office/drawing/2014/main" xmlns="" id="{689CADC4-9D26-4B82-9B11-1E2140D1DCA1}"/>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54864" y="175394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6" name="Rectangle 2">
              <a:extLst>
                <a:ext uri="{FF2B5EF4-FFF2-40B4-BE49-F238E27FC236}">
                  <a16:creationId xmlns:a16="http://schemas.microsoft.com/office/drawing/2014/main" xmlns="" id="{707BC2C3-A51F-45C0-8BEC-31CC1E9AD5E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237744" y="161183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7" name="Rectangle 59">
              <a:extLst>
                <a:ext uri="{FF2B5EF4-FFF2-40B4-BE49-F238E27FC236}">
                  <a16:creationId xmlns:a16="http://schemas.microsoft.com/office/drawing/2014/main" xmlns="" id="{9ECFCC9B-5EAD-4BEC-A4C5-28A4766FCB6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54864" y="161183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6" name="Picture 5" descr="A dining room table&#10;&#10;Description automatically generated">
            <a:extLst>
              <a:ext uri="{FF2B5EF4-FFF2-40B4-BE49-F238E27FC236}">
                <a16:creationId xmlns:a16="http://schemas.microsoft.com/office/drawing/2014/main" xmlns="" id="{62600A09-1FE8-4B43-9044-9E8725A9C17A}"/>
              </a:ext>
            </a:extLst>
          </p:cNvPr>
          <p:cNvPicPr>
            <a:picLocks noChangeAspect="1"/>
          </p:cNvPicPr>
          <p:nvPr/>
        </p:nvPicPr>
        <p:blipFill rotWithShape="1">
          <a:blip r:embed="rId2">
            <a:extLst>
              <a:ext uri="{837473B0-CC2E-450A-ABE3-18F120FF3D39}">
                <a1611:picAttrSrcUrl xmlns:a1611="http://schemas.microsoft.com/office/drawing/2016/11/main" xmlns="" r:id="rId3"/>
              </a:ext>
            </a:extLst>
          </a:blip>
          <a:srcRect l="20535" r="34227" b="-1"/>
          <a:stretch/>
        </p:blipFill>
        <p:spPr>
          <a:xfrm>
            <a:off x="4496305" y="10"/>
            <a:ext cx="4647695" cy="6857990"/>
          </a:xfrm>
          <a:prstGeom prst="rect">
            <a:avLst/>
          </a:prstGeom>
        </p:spPr>
      </p:pic>
      <p:sp>
        <p:nvSpPr>
          <p:cNvPr id="69" name="Rectangle 68">
            <a:extLst>
              <a:ext uri="{FF2B5EF4-FFF2-40B4-BE49-F238E27FC236}">
                <a16:creationId xmlns:a16="http://schemas.microsoft.com/office/drawing/2014/main" xmlns="" id="{2BBA6F99-C2E7-4A60-BF6F-95A24075681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2825032"/>
            <a:ext cx="4750392" cy="403296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1" name="Rectangle 70">
            <a:extLst>
              <a:ext uri="{FF2B5EF4-FFF2-40B4-BE49-F238E27FC236}">
                <a16:creationId xmlns:a16="http://schemas.microsoft.com/office/drawing/2014/main" xmlns="" id="{E3E51905-F374-4E1A-97CF-B741584B74D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6501384"/>
            <a:ext cx="4937759" cy="3566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a:extLst>
              <a:ext uri="{FF2B5EF4-FFF2-40B4-BE49-F238E27FC236}">
                <a16:creationId xmlns:a16="http://schemas.microsoft.com/office/drawing/2014/main" xmlns="" id="{2EF15FD1-F59B-0B42-9E2C-C59641BB2EE5}"/>
              </a:ext>
            </a:extLst>
          </p:cNvPr>
          <p:cNvSpPr txBox="1"/>
          <p:nvPr/>
        </p:nvSpPr>
        <p:spPr>
          <a:xfrm>
            <a:off x="6836958" y="6657943"/>
            <a:ext cx="2307042" cy="200055"/>
          </a:xfrm>
          <a:prstGeom prst="rect">
            <a:avLst/>
          </a:prstGeom>
          <a:solidFill>
            <a:srgbClr val="000000"/>
          </a:solidFill>
        </p:spPr>
        <p:txBody>
          <a:bodyPr wrap="none" rtlCol="0">
            <a:spAutoFit/>
          </a:bodyPr>
          <a:lstStyle/>
          <a:p>
            <a:pPr algn="r">
              <a:spcAft>
                <a:spcPts val="600"/>
              </a:spcAft>
            </a:pPr>
            <a:r>
              <a:rPr lang="en-US" sz="700" dirty="0">
                <a:solidFill>
                  <a:srgbClr val="FFFFFF"/>
                </a:solidFill>
                <a:hlinkClick r:id="rId3" tooltip="https://en.wikipedia.org/wiki/List_of_Michelin_starred_restaurants_in_Scotland">
                  <a:extLst>
                    <a:ext uri="{A12FA001-AC4F-418D-AE19-62706E023703}">
                      <ahyp:hlinkClr xmlns:ahyp="http://schemas.microsoft.com/office/drawing/2018/hyperlinkcolor" xmlns="" val="tx"/>
                    </a:ext>
                  </a:extLst>
                </a:hlinkClick>
              </a:rPr>
              <a:t>This Photo</a:t>
            </a:r>
            <a:r>
              <a:rPr lang="en-US" sz="700" dirty="0">
                <a:solidFill>
                  <a:srgbClr val="FFFFFF"/>
                </a:solidFill>
              </a:rPr>
              <a:t> by Unknown Author is licensed under </a:t>
            </a:r>
            <a:r>
              <a:rPr lang="en-US" sz="700" dirty="0">
                <a:solidFill>
                  <a:srgbClr val="FFFFFF"/>
                </a:solidFill>
                <a:hlinkClick r:id="rId4" tooltip="https://creativecommons.org/licenses/by-sa/3.0/">
                  <a:extLst>
                    <a:ext uri="{A12FA001-AC4F-418D-AE19-62706E023703}">
                      <ahyp:hlinkClr xmlns:ahyp="http://schemas.microsoft.com/office/drawing/2018/hyperlinkcolor" xmlns="" val="tx"/>
                    </a:ext>
                  </a:extLst>
                </a:hlinkClick>
              </a:rPr>
              <a:t>CC BY-SA</a:t>
            </a:r>
            <a:endParaRPr lang="en-US" sz="700" dirty="0">
              <a:solidFill>
                <a:srgbClr val="FFFFFF"/>
              </a:solidFill>
            </a:endParaRPr>
          </a:p>
        </p:txBody>
      </p:sp>
    </p:spTree>
    <p:extLst>
      <p:ext uri="{BB962C8B-B14F-4D97-AF65-F5344CB8AC3E}">
        <p14:creationId xmlns:p14="http://schemas.microsoft.com/office/powerpoint/2010/main" xmlns="" val="3816786287"/>
      </p:ext>
    </p:extLst>
  </p:cSld>
  <p:clrMapOvr>
    <a:masterClrMapping/>
  </p:clrMapOvr>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C165E5E3-4585-CB48-9F0E-A9FAD4B34651}"/>
              </a:ext>
            </a:extLst>
          </p:cNvPr>
          <p:cNvSpPr>
            <a:spLocks noGrp="1"/>
          </p:cNvSpPr>
          <p:nvPr>
            <p:ph idx="1"/>
          </p:nvPr>
        </p:nvSpPr>
        <p:spPr/>
        <p:txBody>
          <a:bodyPr/>
          <a:lstStyle/>
          <a:p>
            <a:r>
              <a:rPr lang="en-US" dirty="0"/>
              <a:t>Food and beverage service can be defined as the presentation of the food to the customer</a:t>
            </a:r>
          </a:p>
          <a:p>
            <a:endParaRPr lang="en-US" dirty="0"/>
          </a:p>
          <a:p>
            <a:r>
              <a:rPr lang="en-US" dirty="0"/>
              <a:t>It is the final stage of the food/beverage flow </a:t>
            </a:r>
          </a:p>
          <a:p>
            <a:pPr marL="0" indent="0">
              <a:buNone/>
            </a:pPr>
            <a:endParaRPr lang="en-US" dirty="0"/>
          </a:p>
        </p:txBody>
      </p:sp>
      <p:sp>
        <p:nvSpPr>
          <p:cNvPr id="2" name="Title 1">
            <a:extLst>
              <a:ext uri="{FF2B5EF4-FFF2-40B4-BE49-F238E27FC236}">
                <a16:creationId xmlns:a16="http://schemas.microsoft.com/office/drawing/2014/main" xmlns="" id="{DE078865-1AEC-764D-ACE4-3BBB355DBA41}"/>
              </a:ext>
            </a:extLst>
          </p:cNvPr>
          <p:cNvSpPr>
            <a:spLocks noGrp="1"/>
          </p:cNvSpPr>
          <p:nvPr>
            <p:ph type="title"/>
          </p:nvPr>
        </p:nvSpPr>
        <p:spPr/>
        <p:txBody>
          <a:bodyPr/>
          <a:lstStyle/>
          <a:p>
            <a:r>
              <a:rPr lang="en-US" dirty="0"/>
              <a:t>What is food service?</a:t>
            </a:r>
          </a:p>
        </p:txBody>
      </p:sp>
      <p:sp>
        <p:nvSpPr>
          <p:cNvPr id="7" name="Right Arrow 6">
            <a:extLst>
              <a:ext uri="{FF2B5EF4-FFF2-40B4-BE49-F238E27FC236}">
                <a16:creationId xmlns:a16="http://schemas.microsoft.com/office/drawing/2014/main" xmlns="" id="{76EF6602-B176-4948-9737-FC86E5CE8030}"/>
              </a:ext>
            </a:extLst>
          </p:cNvPr>
          <p:cNvSpPr/>
          <p:nvPr/>
        </p:nvSpPr>
        <p:spPr>
          <a:xfrm>
            <a:off x="6076122" y="4123441"/>
            <a:ext cx="2570922" cy="1484244"/>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a:t>Service</a:t>
            </a:r>
          </a:p>
        </p:txBody>
      </p:sp>
      <p:sp>
        <p:nvSpPr>
          <p:cNvPr id="6" name="Right Arrow 5">
            <a:extLst>
              <a:ext uri="{FF2B5EF4-FFF2-40B4-BE49-F238E27FC236}">
                <a16:creationId xmlns:a16="http://schemas.microsoft.com/office/drawing/2014/main" xmlns="" id="{9E717157-CCFA-D44B-9DDE-9E68B7C00CA8}"/>
              </a:ext>
            </a:extLst>
          </p:cNvPr>
          <p:cNvSpPr/>
          <p:nvPr/>
        </p:nvSpPr>
        <p:spPr>
          <a:xfrm>
            <a:off x="3624469" y="4126661"/>
            <a:ext cx="2570922" cy="1484244"/>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a:t>Production</a:t>
            </a:r>
          </a:p>
        </p:txBody>
      </p:sp>
      <p:sp>
        <p:nvSpPr>
          <p:cNvPr id="5" name="Right Arrow 4">
            <a:extLst>
              <a:ext uri="{FF2B5EF4-FFF2-40B4-BE49-F238E27FC236}">
                <a16:creationId xmlns:a16="http://schemas.microsoft.com/office/drawing/2014/main" xmlns="" id="{5608FC76-49F5-A64E-BA48-4A239A03067A}"/>
              </a:ext>
            </a:extLst>
          </p:cNvPr>
          <p:cNvSpPr/>
          <p:nvPr/>
        </p:nvSpPr>
        <p:spPr>
          <a:xfrm>
            <a:off x="1133060" y="4129881"/>
            <a:ext cx="2570922" cy="1484244"/>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000" b="1" dirty="0"/>
              <a:t>Purchase</a:t>
            </a:r>
          </a:p>
        </p:txBody>
      </p:sp>
    </p:spTree>
    <p:extLst>
      <p:ext uri="{BB962C8B-B14F-4D97-AF65-F5344CB8AC3E}">
        <p14:creationId xmlns:p14="http://schemas.microsoft.com/office/powerpoint/2010/main" xmlns="" val="676418020"/>
      </p:ext>
    </p:extLst>
  </p:cSld>
  <p:clrMapOvr>
    <a:masterClrMapping/>
  </p:clrMapOvr>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25F9063-DA75-E04E-BADD-3CE772793059}"/>
              </a:ext>
            </a:extLst>
          </p:cNvPr>
          <p:cNvSpPr>
            <a:spLocks noGrp="1"/>
          </p:cNvSpPr>
          <p:nvPr>
            <p:ph type="title"/>
          </p:nvPr>
        </p:nvSpPr>
        <p:spPr/>
        <p:txBody>
          <a:bodyPr>
            <a:normAutofit fontScale="90000"/>
          </a:bodyPr>
          <a:lstStyle/>
          <a:p>
            <a:r>
              <a:rPr lang="en-US" sz="3200" dirty="0"/>
              <a:t/>
            </a:r>
            <a:br>
              <a:rPr lang="en-US" sz="3200" dirty="0"/>
            </a:br>
            <a:r>
              <a:rPr lang="en-US" sz="3200" dirty="0"/>
              <a:t/>
            </a:r>
            <a:br>
              <a:rPr lang="en-US" sz="3200" dirty="0"/>
            </a:br>
            <a:r>
              <a:rPr lang="en-US" sz="3200" b="1" dirty="0"/>
              <a:t>Different service methods</a:t>
            </a:r>
            <a:br>
              <a:rPr lang="en-US" sz="3200" b="1" dirty="0"/>
            </a:br>
            <a:r>
              <a:rPr lang="en-US" sz="3200" dirty="0"/>
              <a:t/>
            </a:r>
            <a:br>
              <a:rPr lang="en-US" sz="3200" dirty="0"/>
            </a:br>
            <a:r>
              <a:rPr lang="en-US" sz="3100" dirty="0"/>
              <a:t>There are several different service methods:</a:t>
            </a:r>
            <a:r>
              <a:rPr lang="en-US" sz="3200" dirty="0"/>
              <a:t/>
            </a:r>
            <a:br>
              <a:rPr lang="en-US" sz="3200" dirty="0"/>
            </a:br>
            <a:r>
              <a:rPr lang="en-US" sz="3200" dirty="0"/>
              <a:t/>
            </a:r>
            <a:br>
              <a:rPr lang="en-US" sz="3200" dirty="0"/>
            </a:br>
            <a:endParaRPr lang="en-US" sz="3200" dirty="0"/>
          </a:p>
        </p:txBody>
      </p:sp>
      <p:sp>
        <p:nvSpPr>
          <p:cNvPr id="3" name="Content Placeholder 2">
            <a:extLst>
              <a:ext uri="{FF2B5EF4-FFF2-40B4-BE49-F238E27FC236}">
                <a16:creationId xmlns:a16="http://schemas.microsoft.com/office/drawing/2014/main" xmlns="" id="{1617916F-E9AD-5A44-9424-48E0DBE0F6BB}"/>
              </a:ext>
            </a:extLst>
          </p:cNvPr>
          <p:cNvSpPr>
            <a:spLocks noGrp="1"/>
          </p:cNvSpPr>
          <p:nvPr>
            <p:ph idx="1"/>
          </p:nvPr>
        </p:nvSpPr>
        <p:spPr>
          <a:xfrm>
            <a:off x="457200" y="2057399"/>
            <a:ext cx="8229600" cy="4525963"/>
          </a:xfrm>
        </p:spPr>
        <p:txBody>
          <a:bodyPr numCol="2">
            <a:normAutofit fontScale="92500" lnSpcReduction="20000"/>
          </a:bodyPr>
          <a:lstStyle/>
          <a:p>
            <a:pPr algn="ctr"/>
            <a:r>
              <a:rPr lang="en-US" dirty="0"/>
              <a:t>Self-service</a:t>
            </a:r>
          </a:p>
          <a:p>
            <a:pPr algn="ctr"/>
            <a:r>
              <a:rPr lang="en-US" dirty="0"/>
              <a:t>Traditional cafeteria</a:t>
            </a:r>
          </a:p>
          <a:p>
            <a:pPr algn="ctr"/>
            <a:r>
              <a:rPr lang="en-US" dirty="0"/>
              <a:t>Free-flow cafeteria</a:t>
            </a:r>
          </a:p>
          <a:p>
            <a:pPr algn="ctr"/>
            <a:r>
              <a:rPr lang="en-US" dirty="0"/>
              <a:t>Carousel</a:t>
            </a:r>
          </a:p>
          <a:p>
            <a:pPr algn="ctr"/>
            <a:r>
              <a:rPr lang="en-US" dirty="0"/>
              <a:t>Vending</a:t>
            </a:r>
          </a:p>
          <a:p>
            <a:pPr algn="ctr"/>
            <a:r>
              <a:rPr lang="en-US" dirty="0"/>
              <a:t>Carvery</a:t>
            </a:r>
          </a:p>
          <a:p>
            <a:pPr algn="ctr"/>
            <a:r>
              <a:rPr lang="en-US" dirty="0"/>
              <a:t>Buffet</a:t>
            </a:r>
          </a:p>
          <a:p>
            <a:pPr algn="ctr"/>
            <a:r>
              <a:rPr lang="en-US" dirty="0"/>
              <a:t>Take away/take-out</a:t>
            </a:r>
          </a:p>
          <a:p>
            <a:pPr marL="0" indent="0" algn="ctr">
              <a:buNone/>
            </a:pPr>
            <a:endParaRPr lang="en-US" dirty="0"/>
          </a:p>
          <a:p>
            <a:pPr algn="ctr"/>
            <a:r>
              <a:rPr lang="en-US" dirty="0"/>
              <a:t>Waiter service</a:t>
            </a:r>
          </a:p>
          <a:p>
            <a:pPr algn="ctr"/>
            <a:r>
              <a:rPr lang="en-US" dirty="0"/>
              <a:t>Counter or bar service</a:t>
            </a:r>
          </a:p>
          <a:p>
            <a:pPr algn="ctr"/>
            <a:r>
              <a:rPr lang="en-US" dirty="0"/>
              <a:t>Table service</a:t>
            </a:r>
          </a:p>
          <a:p>
            <a:pPr algn="ctr"/>
            <a:r>
              <a:rPr lang="en-US" dirty="0"/>
              <a:t>Banquet </a:t>
            </a:r>
          </a:p>
          <a:p>
            <a:pPr algn="ctr"/>
            <a:r>
              <a:rPr lang="en-US" dirty="0"/>
              <a:t>room and lounge service</a:t>
            </a:r>
          </a:p>
          <a:p>
            <a:pPr algn="ctr"/>
            <a:r>
              <a:rPr lang="en-US" dirty="0"/>
              <a:t>Drive-in</a:t>
            </a:r>
          </a:p>
          <a:p>
            <a:pPr algn="ctr"/>
            <a:r>
              <a:rPr lang="en-US" dirty="0"/>
              <a:t>Tray/trolley service</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xmlns="" val="4244092846"/>
      </p:ext>
    </p:extLst>
  </p:cSld>
  <p:clrMapOvr>
    <a:masterClrMapping/>
  </p:clrMapOvr>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F47D2189-CE53-5845-B0D0-B989BA3737A8}"/>
              </a:ext>
            </a:extLst>
          </p:cNvPr>
          <p:cNvSpPr>
            <a:spLocks noGrp="1"/>
          </p:cNvSpPr>
          <p:nvPr>
            <p:ph type="title"/>
          </p:nvPr>
        </p:nvSpPr>
        <p:spPr>
          <a:xfrm>
            <a:off x="457200" y="274638"/>
            <a:ext cx="8229600" cy="798788"/>
          </a:xfrm>
        </p:spPr>
        <p:txBody>
          <a:bodyPr>
            <a:normAutofit/>
          </a:bodyPr>
          <a:lstStyle/>
          <a:p>
            <a:r>
              <a:rPr lang="en-US" sz="3200" b="1" dirty="0"/>
              <a:t>Table service</a:t>
            </a:r>
          </a:p>
        </p:txBody>
      </p:sp>
      <p:sp>
        <p:nvSpPr>
          <p:cNvPr id="3" name="Content Placeholder 2">
            <a:extLst>
              <a:ext uri="{FF2B5EF4-FFF2-40B4-BE49-F238E27FC236}">
                <a16:creationId xmlns:a16="http://schemas.microsoft.com/office/drawing/2014/main" xmlns="" id="{63238618-596F-E047-8A4C-04A8724565FA}"/>
              </a:ext>
            </a:extLst>
          </p:cNvPr>
          <p:cNvSpPr>
            <a:spLocks noGrp="1"/>
          </p:cNvSpPr>
          <p:nvPr>
            <p:ph idx="1"/>
          </p:nvPr>
        </p:nvSpPr>
        <p:spPr>
          <a:xfrm>
            <a:off x="457200" y="1073427"/>
            <a:ext cx="8229600" cy="609600"/>
          </a:xfrm>
        </p:spPr>
        <p:txBody>
          <a:bodyPr/>
          <a:lstStyle/>
          <a:p>
            <a:pPr marL="0" indent="0">
              <a:buNone/>
            </a:pPr>
            <a:r>
              <a:rPr lang="en-US" sz="1800" dirty="0"/>
              <a:t>There are several different styles of table service:</a:t>
            </a:r>
          </a:p>
          <a:p>
            <a:pPr marL="0" indent="0">
              <a:buNone/>
            </a:pPr>
            <a:endParaRPr lang="en-US" sz="2800" dirty="0"/>
          </a:p>
          <a:p>
            <a:pPr marL="0" indent="0">
              <a:buNone/>
            </a:pPr>
            <a:endParaRPr lang="en-US" sz="2800" dirty="0"/>
          </a:p>
        </p:txBody>
      </p:sp>
      <p:graphicFrame>
        <p:nvGraphicFramePr>
          <p:cNvPr id="4" name="Table 4">
            <a:extLst>
              <a:ext uri="{FF2B5EF4-FFF2-40B4-BE49-F238E27FC236}">
                <a16:creationId xmlns:a16="http://schemas.microsoft.com/office/drawing/2014/main" xmlns="" id="{38BF30A4-8FE8-1240-B361-823FDBBC22F0}"/>
              </a:ext>
            </a:extLst>
          </p:cNvPr>
          <p:cNvGraphicFramePr>
            <a:graphicFrameLocks noGrp="1"/>
          </p:cNvGraphicFramePr>
          <p:nvPr>
            <p:extLst>
              <p:ext uri="{D42A27DB-BD31-4B8C-83A1-F6EECF244321}">
                <p14:modId xmlns:p14="http://schemas.microsoft.com/office/powerpoint/2010/main" xmlns="" val="3123198434"/>
              </p:ext>
            </p:extLst>
          </p:nvPr>
        </p:nvGraphicFramePr>
        <p:xfrm>
          <a:off x="513521" y="1490379"/>
          <a:ext cx="8116958" cy="4511040"/>
        </p:xfrm>
        <a:graphic>
          <a:graphicData uri="http://schemas.openxmlformats.org/drawingml/2006/table">
            <a:tbl>
              <a:tblPr>
                <a:tableStyleId>{5C22544A-7EE6-4342-B048-85BDC9FD1C3A}</a:tableStyleId>
              </a:tblPr>
              <a:tblGrid>
                <a:gridCol w="1311967">
                  <a:extLst>
                    <a:ext uri="{9D8B030D-6E8A-4147-A177-3AD203B41FA5}">
                      <a16:colId xmlns:a16="http://schemas.microsoft.com/office/drawing/2014/main" xmlns="" val="4052631748"/>
                    </a:ext>
                  </a:extLst>
                </a:gridCol>
                <a:gridCol w="6804991">
                  <a:extLst>
                    <a:ext uri="{9D8B030D-6E8A-4147-A177-3AD203B41FA5}">
                      <a16:colId xmlns:a16="http://schemas.microsoft.com/office/drawing/2014/main" xmlns="" val="2637362688"/>
                    </a:ext>
                  </a:extLst>
                </a:gridCol>
              </a:tblGrid>
              <a:tr h="370840">
                <a:tc>
                  <a:txBody>
                    <a:bodyPr/>
                    <a:lstStyle/>
                    <a:p>
                      <a:r>
                        <a:rPr lang="en-US" dirty="0"/>
                        <a:t>American</a:t>
                      </a:r>
                    </a:p>
                  </a:txBody>
                  <a:tcPr/>
                </a:tc>
                <a:tc>
                  <a:txBody>
                    <a:bodyPr/>
                    <a:lstStyle/>
                    <a:p>
                      <a:r>
                        <a:rPr lang="en-US" sz="1600" dirty="0"/>
                        <a:t>The guest’s meal is portioned and plated in the kitchen, brought into the restaurant by a waiter and placed in front of the customer</a:t>
                      </a:r>
                    </a:p>
                  </a:txBody>
                  <a:tcPr/>
                </a:tc>
                <a:extLst>
                  <a:ext uri="{0D108BD9-81ED-4DB2-BD59-A6C34878D82A}">
                    <a16:rowId xmlns:a16="http://schemas.microsoft.com/office/drawing/2014/main" xmlns="" val="1048876616"/>
                  </a:ext>
                </a:extLst>
              </a:tr>
              <a:tr h="370840">
                <a:tc>
                  <a:txBody>
                    <a:bodyPr/>
                    <a:lstStyle/>
                    <a:p>
                      <a:r>
                        <a:rPr lang="en-US" dirty="0"/>
                        <a:t>French</a:t>
                      </a:r>
                    </a:p>
                  </a:txBody>
                  <a:tcPr/>
                </a:tc>
                <a:tc>
                  <a:txBody>
                    <a:bodyPr/>
                    <a:lstStyle/>
                    <a:p>
                      <a:r>
                        <a:rPr lang="en-US" sz="1600" dirty="0"/>
                        <a:t>Involves preparing food in the kitchen, arranging it on silver salvers that are then brought into the dining room and placed on a small cart called a gueridon . On this gueridon is a small heater called a réchaud , used for heating or flaming the guest ’s food, which is then served from the silver salvers on to the guest’ s plate and placed in front of the guest.</a:t>
                      </a:r>
                    </a:p>
                  </a:txBody>
                  <a:tcPr/>
                </a:tc>
                <a:extLst>
                  <a:ext uri="{0D108BD9-81ED-4DB2-BD59-A6C34878D82A}">
                    <a16:rowId xmlns:a16="http://schemas.microsoft.com/office/drawing/2014/main" xmlns="" val="4123524849"/>
                  </a:ext>
                </a:extLst>
              </a:tr>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Russian </a:t>
                      </a:r>
                    </a:p>
                  </a:txBody>
                  <a:tcPr/>
                </a:tc>
                <a:tc>
                  <a:txBody>
                    <a:bodyPr/>
                    <a:lstStyle/>
                    <a:p>
                      <a:r>
                        <a:rPr lang="en-US" sz="1600" dirty="0"/>
                        <a:t>Commonly referred to as silver service; the food is prepared and portioned in the kitchen and placed on to silver salvers, which are then taken into the restaurant. A dinner plate is placed in front of the guest and the food is served on to the guest’s plate.</a:t>
                      </a:r>
                    </a:p>
                  </a:txBody>
                  <a:tcPr/>
                </a:tc>
                <a:extLst>
                  <a:ext uri="{0D108BD9-81ED-4DB2-BD59-A6C34878D82A}">
                    <a16:rowId xmlns:a16="http://schemas.microsoft.com/office/drawing/2014/main" xmlns="" val="1657006639"/>
                  </a:ext>
                </a:extLst>
              </a:tr>
              <a:tr h="370840">
                <a:tc>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en-US" dirty="0"/>
                        <a:t>English</a:t>
                      </a:r>
                    </a:p>
                    <a:p>
                      <a:pPr marL="0" marR="0" lvl="0" indent="0" algn="l" defTabSz="457200" rtl="0" eaLnBrk="1" fontAlgn="auto" latinLnBrk="0" hangingPunct="1">
                        <a:lnSpc>
                          <a:spcPct val="100000"/>
                        </a:lnSpc>
                        <a:spcBef>
                          <a:spcPts val="0"/>
                        </a:spcBef>
                        <a:spcAft>
                          <a:spcPts val="0"/>
                        </a:spcAft>
                        <a:buClrTx/>
                        <a:buSzTx/>
                        <a:buFontTx/>
                        <a:buNone/>
                        <a:tabLst/>
                        <a:defRPr/>
                      </a:pPr>
                      <a:endParaRPr lang="en-US" dirty="0"/>
                    </a:p>
                  </a:txBody>
                  <a:tcPr/>
                </a:tc>
                <a:tc>
                  <a:txBody>
                    <a:bodyPr/>
                    <a:lstStyle/>
                    <a:p>
                      <a:r>
                        <a:rPr lang="en-GB" sz="1600" kern="1200" dirty="0">
                          <a:solidFill>
                            <a:schemeClr val="dk1"/>
                          </a:solidFill>
                          <a:effectLst/>
                          <a:latin typeface="+mn-lt"/>
                          <a:ea typeface="+mn-ea"/>
                          <a:cs typeface="+mn-cs"/>
                        </a:rPr>
                        <a:t>The least common of all the table service methods. Food is prepared in the kitchen, but not portioned, instead the complete joint of meat is presented to the guests before carving. The host or one of the service personnel then carves and portions the meat and places it on to a plate with the vegetables, and the plate is then placed in front of the guest.</a:t>
                      </a:r>
                    </a:p>
                    <a:p>
                      <a:endParaRPr lang="en-US" sz="1600" dirty="0"/>
                    </a:p>
                  </a:txBody>
                  <a:tcPr/>
                </a:tc>
                <a:extLst>
                  <a:ext uri="{0D108BD9-81ED-4DB2-BD59-A6C34878D82A}">
                    <a16:rowId xmlns:a16="http://schemas.microsoft.com/office/drawing/2014/main" xmlns="" val="65266099"/>
                  </a:ext>
                </a:extLst>
              </a:tr>
            </a:tbl>
          </a:graphicData>
        </a:graphic>
      </p:graphicFrame>
    </p:spTree>
    <p:extLst>
      <p:ext uri="{BB962C8B-B14F-4D97-AF65-F5344CB8AC3E}">
        <p14:creationId xmlns:p14="http://schemas.microsoft.com/office/powerpoint/2010/main" xmlns="" val="1059793233"/>
      </p:ext>
    </p:extLst>
  </p:cSld>
  <p:clrMapOvr>
    <a:masterClrMapping/>
  </p:clrMapOvr>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B86F65F-F829-5244-AB4C-B8D3371037CE}"/>
              </a:ext>
            </a:extLst>
          </p:cNvPr>
          <p:cNvSpPr>
            <a:spLocks noGrp="1"/>
          </p:cNvSpPr>
          <p:nvPr>
            <p:ph type="title"/>
          </p:nvPr>
        </p:nvSpPr>
        <p:spPr>
          <a:xfrm>
            <a:off x="1934816" y="324108"/>
            <a:ext cx="6367670" cy="1143000"/>
          </a:xfrm>
        </p:spPr>
        <p:txBody>
          <a:bodyPr>
            <a:normAutofit/>
          </a:bodyPr>
          <a:lstStyle/>
          <a:p>
            <a:r>
              <a:rPr lang="en-US" b="1" dirty="0"/>
              <a:t>Activity</a:t>
            </a:r>
          </a:p>
        </p:txBody>
      </p:sp>
      <p:sp>
        <p:nvSpPr>
          <p:cNvPr id="3" name="Content Placeholder 2">
            <a:extLst>
              <a:ext uri="{FF2B5EF4-FFF2-40B4-BE49-F238E27FC236}">
                <a16:creationId xmlns:a16="http://schemas.microsoft.com/office/drawing/2014/main" xmlns="" id="{C7BB9DFD-E418-EC49-BAB8-495A552AC240}"/>
              </a:ext>
            </a:extLst>
          </p:cNvPr>
          <p:cNvSpPr>
            <a:spLocks noGrp="1"/>
          </p:cNvSpPr>
          <p:nvPr>
            <p:ph idx="1"/>
          </p:nvPr>
        </p:nvSpPr>
        <p:spPr>
          <a:xfrm>
            <a:off x="457200" y="2163071"/>
            <a:ext cx="8229600" cy="3963092"/>
          </a:xfrm>
        </p:spPr>
        <p:txBody>
          <a:bodyPr>
            <a:normAutofit/>
          </a:bodyPr>
          <a:lstStyle/>
          <a:p>
            <a:pPr marL="0" indent="0">
              <a:buNone/>
            </a:pPr>
            <a:r>
              <a:rPr lang="en-US" sz="2800" dirty="0"/>
              <a:t>Think about all the different food service methods.</a:t>
            </a:r>
          </a:p>
          <a:p>
            <a:pPr marL="0" indent="0">
              <a:buNone/>
            </a:pPr>
            <a:endParaRPr lang="en-US" sz="2800" dirty="0"/>
          </a:p>
          <a:p>
            <a:pPr marL="0" indent="0">
              <a:buNone/>
            </a:pPr>
            <a:r>
              <a:rPr lang="en-US" sz="2800" dirty="0"/>
              <a:t>Provide a description for each of these.</a:t>
            </a:r>
          </a:p>
          <a:p>
            <a:pPr marL="0" indent="0">
              <a:buNone/>
            </a:pPr>
            <a:endParaRPr lang="en-US" sz="2800" dirty="0"/>
          </a:p>
          <a:p>
            <a:pPr marL="0" indent="0">
              <a:buNone/>
            </a:pPr>
            <a:r>
              <a:rPr lang="en-US" sz="2800" dirty="0"/>
              <a:t>For each food service method, provide an example of an outlet where the method is used and explain why the outlet uses that method.</a:t>
            </a:r>
          </a:p>
          <a:p>
            <a:pPr marL="0" indent="0">
              <a:buNone/>
            </a:pPr>
            <a:endParaRPr lang="en-US" sz="2800" dirty="0"/>
          </a:p>
          <a:p>
            <a:pPr marL="0" indent="0">
              <a:buNone/>
            </a:pPr>
            <a:endParaRPr lang="en-US" sz="2800" dirty="0"/>
          </a:p>
        </p:txBody>
      </p:sp>
      <mc:AlternateContent xmlns:mc="http://schemas.openxmlformats.org/markup-compatibility/2006">
        <mc:Choice xmlns:am3d="http://schemas.microsoft.com/office/drawing/2017/model3d" xmlns="" Requires="am3d">
          <p:graphicFrame>
            <p:nvGraphicFramePr>
              <p:cNvPr id="4" name="3D Model 3" descr="Gears">
                <a:extLst>
                  <a:ext uri="{FF2B5EF4-FFF2-40B4-BE49-F238E27FC236}">
                    <a16:creationId xmlns:a16="http://schemas.microsoft.com/office/drawing/2014/main" id="{358B8D8F-B31F-9149-83F2-DFD426699C84}"/>
                  </a:ext>
                </a:extLst>
              </p:cNvPr>
              <p:cNvGraphicFramePr>
                <a:graphicFrameLocks noChangeAspect="1"/>
              </p:cNvGraphicFramePr>
              <p:nvPr>
                <p:extLst>
                  <p:ext uri="{D42A27DB-BD31-4B8C-83A1-F6EECF244321}">
                    <p14:modId xmlns:p14="http://schemas.microsoft.com/office/powerpoint/2010/main" val="1689082374"/>
                  </p:ext>
                </p:extLst>
              </p:nvPr>
            </p:nvGraphicFramePr>
            <p:xfrm>
              <a:off x="0" y="25711"/>
              <a:ext cx="2445025" cy="1888433"/>
            </p:xfrm>
            <a:graphic>
              <a:graphicData uri="http://schemas.microsoft.com/office/drawing/2017/model3d">
                <am3d:model3d r:embed="rId2">
                  <am3d:spPr>
                    <a:xfrm>
                      <a:off x="0" y="0"/>
                      <a:ext cx="2445025" cy="1888433"/>
                    </a:xfrm>
                    <a:prstGeom prst="rect">
                      <a:avLst/>
                    </a:prstGeom>
                  </am3d:spPr>
                  <am3d:camera>
                    <am3d:pos x="0" y="0" z="60106359"/>
                    <am3d:up dx="0" dy="36000000" dz="0"/>
                    <am3d:lookAt x="0" y="0" z="0"/>
                    <am3d:perspective fov="2700000"/>
                  </am3d:camera>
                  <am3d:trans>
                    <am3d:meterPerModelUnit n="1907604" d="1000000"/>
                    <am3d:preTrans dx="718081" dy="-13902428" dz="156387"/>
                    <am3d:scale>
                      <am3d:sx n="1000000" d="1000000"/>
                      <am3d:sy n="1000000" d="1000000"/>
                      <am3d:sz n="1000000" d="1000000"/>
                    </am3d:scale>
                    <am3d:rot/>
                    <am3d:postTrans dx="0" dy="0" dz="0"/>
                  </am3d:trans>
                  <am3d:raster rName="Office3DRenderer" rVer="16.0.8326">
                    <am3d:blip r:embed="rId3"/>
                  </am3d:raster>
                  <am3d:objViewport viewportSz="3188577"/>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4" name="3D Model 3" descr="Gears">
                <a:extLst>
                  <a:ext uri="{FF2B5EF4-FFF2-40B4-BE49-F238E27FC236}">
                    <a16:creationId xmlns:a16="http://schemas.microsoft.com/office/drawing/2014/main" xmlns="" id="{358B8D8F-B31F-9149-83F2-DFD426699C84}"/>
                  </a:ext>
                </a:extLst>
              </p:cNvPr>
              <p:cNvPicPr>
                <a:picLocks noGrp="1" noRot="1" noChangeAspect="1" noMove="1" noResize="1" noEditPoints="1" noAdjustHandles="1" noChangeArrowheads="1" noChangeShapeType="1" noCrop="1"/>
              </p:cNvPicPr>
              <p:nvPr/>
            </p:nvPicPr>
            <p:blipFill>
              <a:blip r:embed="rId3"/>
              <a:stretch>
                <a:fillRect/>
              </a:stretch>
            </p:blipFill>
            <p:spPr>
              <a:xfrm>
                <a:off x="0" y="25711"/>
                <a:ext cx="2445025" cy="1888433"/>
              </a:xfrm>
              <a:prstGeom prst="rect">
                <a:avLst/>
              </a:prstGeom>
            </p:spPr>
          </p:pic>
        </mc:Fallback>
      </mc:AlternateContent>
    </p:spTree>
    <p:extLst>
      <p:ext uri="{BB962C8B-B14F-4D97-AF65-F5344CB8AC3E}">
        <p14:creationId xmlns:p14="http://schemas.microsoft.com/office/powerpoint/2010/main" xmlns="" val="453234238"/>
      </p:ext>
    </p:extLst>
  </p:cSld>
  <p:clrMapOvr>
    <a:masterClrMapping/>
  </p:clrMapOvr>
</p:sld>
</file>

<file path=ppt/slides/slide10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8" name="Rectangle 44">
            <a:extLst>
              <a:ext uri="{FF2B5EF4-FFF2-40B4-BE49-F238E27FC236}">
                <a16:creationId xmlns:a16="http://schemas.microsoft.com/office/drawing/2014/main" xmlns="" id="{4D51AB52-5ADD-4688-83DB-8A2EB1F26B9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9143998" cy="685800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xmlns="" id="{EB8FE4E9-FA03-B946-95E8-4D67C7C24435}"/>
              </a:ext>
            </a:extLst>
          </p:cNvPr>
          <p:cNvSpPr>
            <a:spLocks noGrp="1"/>
          </p:cNvSpPr>
          <p:nvPr>
            <p:ph type="title"/>
          </p:nvPr>
        </p:nvSpPr>
        <p:spPr>
          <a:xfrm>
            <a:off x="445770" y="461001"/>
            <a:ext cx="3827879" cy="1907457"/>
          </a:xfrm>
        </p:spPr>
        <p:txBody>
          <a:bodyPr vert="horz" lIns="91440" tIns="45720" rIns="91440" bIns="45720" rtlCol="0" anchor="ctr">
            <a:normAutofit fontScale="90000"/>
          </a:bodyPr>
          <a:lstStyle/>
          <a:p>
            <a:pPr algn="l" defTabSz="914400">
              <a:lnSpc>
                <a:spcPct val="90000"/>
              </a:lnSpc>
            </a:pPr>
            <a:r>
              <a:rPr lang="en-US" b="1" dirty="0">
                <a:solidFill>
                  <a:schemeClr val="bg1"/>
                </a:solidFill>
              </a:rPr>
              <a:t>11. Food and Beverage Production Control</a:t>
            </a:r>
          </a:p>
        </p:txBody>
      </p:sp>
      <p:grpSp>
        <p:nvGrpSpPr>
          <p:cNvPr id="70" name="Group 46">
            <a:extLst>
              <a:ext uri="{FF2B5EF4-FFF2-40B4-BE49-F238E27FC236}">
                <a16:creationId xmlns:a16="http://schemas.microsoft.com/office/drawing/2014/main" xmlns="" id="{2B860207-ACE2-4B37-A2C2-9AAE0EEBA8BF}"/>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42125" y="737776"/>
            <a:ext cx="181579" cy="1340860"/>
            <a:chOff x="56167" y="899960"/>
            <a:chExt cx="242107" cy="1340860"/>
          </a:xfrm>
        </p:grpSpPr>
        <p:sp>
          <p:nvSpPr>
            <p:cNvPr id="48" name="Rectangle 2">
              <a:extLst>
                <a:ext uri="{FF2B5EF4-FFF2-40B4-BE49-F238E27FC236}">
                  <a16:creationId xmlns:a16="http://schemas.microsoft.com/office/drawing/2014/main" xmlns="" id="{E8A59B16-7B5E-439A-AABE-6F43ADBEDA8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237744" y="146971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2" name="Rectangle 59">
              <a:extLst>
                <a:ext uri="{FF2B5EF4-FFF2-40B4-BE49-F238E27FC236}">
                  <a16:creationId xmlns:a16="http://schemas.microsoft.com/office/drawing/2014/main" xmlns="" id="{38682BC1-12A9-49A6-B07D-32C0E52874F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54864" y="146971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0" name="Rectangle 2">
              <a:extLst>
                <a:ext uri="{FF2B5EF4-FFF2-40B4-BE49-F238E27FC236}">
                  <a16:creationId xmlns:a16="http://schemas.microsoft.com/office/drawing/2014/main" xmlns="" id="{929740E6-43AC-43B8-A959-7FA88DA43EF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237744" y="132760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1" name="Rectangle 59">
              <a:extLst>
                <a:ext uri="{FF2B5EF4-FFF2-40B4-BE49-F238E27FC236}">
                  <a16:creationId xmlns:a16="http://schemas.microsoft.com/office/drawing/2014/main" xmlns="" id="{96E21AC4-82E7-4B8E-BE4D-06F7B3884D6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54864" y="132760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2" name="Rectangle 2">
              <a:extLst>
                <a:ext uri="{FF2B5EF4-FFF2-40B4-BE49-F238E27FC236}">
                  <a16:creationId xmlns:a16="http://schemas.microsoft.com/office/drawing/2014/main" xmlns="" id="{C921A779-B023-4EB0-B665-D0212F00909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237744" y="118549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3" name="Rectangle 59">
              <a:extLst>
                <a:ext uri="{FF2B5EF4-FFF2-40B4-BE49-F238E27FC236}">
                  <a16:creationId xmlns:a16="http://schemas.microsoft.com/office/drawing/2014/main" xmlns="" id="{3E26D187-6A2A-4FCB-AB53-925262F7226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54864" y="118549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4" name="Rectangle 2">
              <a:extLst>
                <a:ext uri="{FF2B5EF4-FFF2-40B4-BE49-F238E27FC236}">
                  <a16:creationId xmlns:a16="http://schemas.microsoft.com/office/drawing/2014/main" xmlns="" id="{ADC5C21D-9525-4C09-96AC-CD411777520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237744" y="104337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5" name="Rectangle 59">
              <a:extLst>
                <a:ext uri="{FF2B5EF4-FFF2-40B4-BE49-F238E27FC236}">
                  <a16:creationId xmlns:a16="http://schemas.microsoft.com/office/drawing/2014/main" xmlns="" id="{E55B79D7-B509-440B-BB0A-C932B288C2D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54864" y="104337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6" name="Rectangle 2">
              <a:extLst>
                <a:ext uri="{FF2B5EF4-FFF2-40B4-BE49-F238E27FC236}">
                  <a16:creationId xmlns:a16="http://schemas.microsoft.com/office/drawing/2014/main" xmlns="" id="{2EB10EB7-F925-4AB7-9B6B-FAFCA6F00821}"/>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237744" y="90126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7" name="Rectangle 59">
              <a:extLst>
                <a:ext uri="{FF2B5EF4-FFF2-40B4-BE49-F238E27FC236}">
                  <a16:creationId xmlns:a16="http://schemas.microsoft.com/office/drawing/2014/main" xmlns="" id="{4BDE1226-55F7-4E78-8946-97C0D7FDD38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54864" y="90126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8" name="Rectangle 2">
              <a:extLst>
                <a:ext uri="{FF2B5EF4-FFF2-40B4-BE49-F238E27FC236}">
                  <a16:creationId xmlns:a16="http://schemas.microsoft.com/office/drawing/2014/main" xmlns="" id="{4FECC137-11B4-48FD-A1AA-610D2138DE81}"/>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237744" y="218028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9" name="Rectangle 59">
              <a:extLst>
                <a:ext uri="{FF2B5EF4-FFF2-40B4-BE49-F238E27FC236}">
                  <a16:creationId xmlns:a16="http://schemas.microsoft.com/office/drawing/2014/main" xmlns="" id="{180C0DD7-6CE4-486B-916C-C3C87C81807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54864" y="218028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0" name="Rectangle 2">
              <a:extLst>
                <a:ext uri="{FF2B5EF4-FFF2-40B4-BE49-F238E27FC236}">
                  <a16:creationId xmlns:a16="http://schemas.microsoft.com/office/drawing/2014/main" xmlns="" id="{810AE7F9-4396-41FB-94F9-8154D4DC2C9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237744" y="203817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1" name="Rectangle 59">
              <a:extLst>
                <a:ext uri="{FF2B5EF4-FFF2-40B4-BE49-F238E27FC236}">
                  <a16:creationId xmlns:a16="http://schemas.microsoft.com/office/drawing/2014/main" xmlns="" id="{446068F4-9B70-4DC6-82E3-6A636680911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54864" y="203817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2" name="Rectangle 2">
              <a:extLst>
                <a:ext uri="{FF2B5EF4-FFF2-40B4-BE49-F238E27FC236}">
                  <a16:creationId xmlns:a16="http://schemas.microsoft.com/office/drawing/2014/main" xmlns="" id="{ACCF2A15-7704-4CCF-AB0A-20BE623E7AE2}"/>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237744" y="189606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3" name="Rectangle 59">
              <a:extLst>
                <a:ext uri="{FF2B5EF4-FFF2-40B4-BE49-F238E27FC236}">
                  <a16:creationId xmlns:a16="http://schemas.microsoft.com/office/drawing/2014/main" xmlns="" id="{8DF7B9FB-BF19-4609-9AF1-45D94DCB2FD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54864" y="189606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4" name="Rectangle 2">
              <a:extLst>
                <a:ext uri="{FF2B5EF4-FFF2-40B4-BE49-F238E27FC236}">
                  <a16:creationId xmlns:a16="http://schemas.microsoft.com/office/drawing/2014/main" xmlns="" id="{03EE7F2A-8C41-44E1-A5C5-F9D7A87E476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237744" y="175394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5" name="Rectangle 59">
              <a:extLst>
                <a:ext uri="{FF2B5EF4-FFF2-40B4-BE49-F238E27FC236}">
                  <a16:creationId xmlns:a16="http://schemas.microsoft.com/office/drawing/2014/main" xmlns="" id="{689CADC4-9D26-4B82-9B11-1E2140D1DCA1}"/>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54864" y="175394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6" name="Rectangle 2">
              <a:extLst>
                <a:ext uri="{FF2B5EF4-FFF2-40B4-BE49-F238E27FC236}">
                  <a16:creationId xmlns:a16="http://schemas.microsoft.com/office/drawing/2014/main" xmlns="" id="{707BC2C3-A51F-45C0-8BEC-31CC1E9AD5E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237744" y="161183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7" name="Rectangle 59">
              <a:extLst>
                <a:ext uri="{FF2B5EF4-FFF2-40B4-BE49-F238E27FC236}">
                  <a16:creationId xmlns:a16="http://schemas.microsoft.com/office/drawing/2014/main" xmlns="" id="{9ECFCC9B-5EAD-4BEC-A4C5-28A4766FCB6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54864" y="161183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6" name="Picture 5" descr="A dining room table&#10;&#10;Description automatically generated">
            <a:extLst>
              <a:ext uri="{FF2B5EF4-FFF2-40B4-BE49-F238E27FC236}">
                <a16:creationId xmlns:a16="http://schemas.microsoft.com/office/drawing/2014/main" xmlns="" id="{62600A09-1FE8-4B43-9044-9E8725A9C17A}"/>
              </a:ext>
            </a:extLst>
          </p:cNvPr>
          <p:cNvPicPr>
            <a:picLocks noChangeAspect="1"/>
          </p:cNvPicPr>
          <p:nvPr/>
        </p:nvPicPr>
        <p:blipFill rotWithShape="1">
          <a:blip r:embed="rId2">
            <a:extLst>
              <a:ext uri="{837473B0-CC2E-450A-ABE3-18F120FF3D39}">
                <a1611:picAttrSrcUrl xmlns:a1611="http://schemas.microsoft.com/office/drawing/2016/11/main" xmlns="" r:id="rId3"/>
              </a:ext>
            </a:extLst>
          </a:blip>
          <a:srcRect l="20535" r="34227" b="-1"/>
          <a:stretch/>
        </p:blipFill>
        <p:spPr>
          <a:xfrm>
            <a:off x="4496305" y="10"/>
            <a:ext cx="4647695" cy="6857990"/>
          </a:xfrm>
          <a:prstGeom prst="rect">
            <a:avLst/>
          </a:prstGeom>
        </p:spPr>
      </p:pic>
      <p:sp>
        <p:nvSpPr>
          <p:cNvPr id="69" name="Rectangle 68">
            <a:extLst>
              <a:ext uri="{FF2B5EF4-FFF2-40B4-BE49-F238E27FC236}">
                <a16:creationId xmlns:a16="http://schemas.microsoft.com/office/drawing/2014/main" xmlns="" id="{2BBA6F99-C2E7-4A60-BF6F-95A24075681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2825032"/>
            <a:ext cx="4750392" cy="403296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1" name="Rectangle 70">
            <a:extLst>
              <a:ext uri="{FF2B5EF4-FFF2-40B4-BE49-F238E27FC236}">
                <a16:creationId xmlns:a16="http://schemas.microsoft.com/office/drawing/2014/main" xmlns="" id="{E3E51905-F374-4E1A-97CF-B741584B74D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6501384"/>
            <a:ext cx="4937759" cy="3566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a:extLst>
              <a:ext uri="{FF2B5EF4-FFF2-40B4-BE49-F238E27FC236}">
                <a16:creationId xmlns:a16="http://schemas.microsoft.com/office/drawing/2014/main" xmlns="" id="{2EF15FD1-F59B-0B42-9E2C-C59641BB2EE5}"/>
              </a:ext>
            </a:extLst>
          </p:cNvPr>
          <p:cNvSpPr txBox="1"/>
          <p:nvPr/>
        </p:nvSpPr>
        <p:spPr>
          <a:xfrm>
            <a:off x="6836958" y="6657943"/>
            <a:ext cx="2307042" cy="200055"/>
          </a:xfrm>
          <a:prstGeom prst="rect">
            <a:avLst/>
          </a:prstGeom>
          <a:solidFill>
            <a:srgbClr val="000000"/>
          </a:solidFill>
        </p:spPr>
        <p:txBody>
          <a:bodyPr wrap="none" rtlCol="0">
            <a:spAutoFit/>
          </a:bodyPr>
          <a:lstStyle/>
          <a:p>
            <a:pPr algn="r">
              <a:spcAft>
                <a:spcPts val="600"/>
              </a:spcAft>
            </a:pPr>
            <a:r>
              <a:rPr lang="en-US" sz="700" dirty="0">
                <a:solidFill>
                  <a:srgbClr val="FFFFFF"/>
                </a:solidFill>
                <a:hlinkClick r:id="rId3" tooltip="https://en.wikipedia.org/wiki/List_of_Michelin_starred_restaurants_in_Scotland">
                  <a:extLst>
                    <a:ext uri="{A12FA001-AC4F-418D-AE19-62706E023703}">
                      <ahyp:hlinkClr xmlns:ahyp="http://schemas.microsoft.com/office/drawing/2018/hyperlinkcolor" xmlns="" val="tx"/>
                    </a:ext>
                  </a:extLst>
                </a:hlinkClick>
              </a:rPr>
              <a:t>This Photo</a:t>
            </a:r>
            <a:r>
              <a:rPr lang="en-US" sz="700" dirty="0">
                <a:solidFill>
                  <a:srgbClr val="FFFFFF"/>
                </a:solidFill>
              </a:rPr>
              <a:t> by Unknown Author is licensed under </a:t>
            </a:r>
            <a:r>
              <a:rPr lang="en-US" sz="700" dirty="0">
                <a:solidFill>
                  <a:srgbClr val="FFFFFF"/>
                </a:solidFill>
                <a:hlinkClick r:id="rId4" tooltip="https://creativecommons.org/licenses/by-sa/3.0/">
                  <a:extLst>
                    <a:ext uri="{A12FA001-AC4F-418D-AE19-62706E023703}">
                      <ahyp:hlinkClr xmlns:ahyp="http://schemas.microsoft.com/office/drawing/2018/hyperlinkcolor" xmlns="" val="tx"/>
                    </a:ext>
                  </a:extLst>
                </a:hlinkClick>
              </a:rPr>
              <a:t>CC BY-SA</a:t>
            </a:r>
            <a:endParaRPr lang="en-US" sz="700" dirty="0">
              <a:solidFill>
                <a:srgbClr val="FFFFFF"/>
              </a:solidFill>
            </a:endParaRPr>
          </a:p>
        </p:txBody>
      </p:sp>
    </p:spTree>
    <p:extLst>
      <p:ext uri="{BB962C8B-B14F-4D97-AF65-F5344CB8AC3E}">
        <p14:creationId xmlns:p14="http://schemas.microsoft.com/office/powerpoint/2010/main" xmlns="" val="3838131375"/>
      </p:ext>
    </p:extLst>
  </p:cSld>
  <p:clrMapOvr>
    <a:masterClrMapping/>
  </p:clrMapOvr>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0DBD1AA-9F4B-3E4A-B12A-702D0CA8C7A4}"/>
              </a:ext>
            </a:extLst>
          </p:cNvPr>
          <p:cNvSpPr>
            <a:spLocks noGrp="1"/>
          </p:cNvSpPr>
          <p:nvPr>
            <p:ph type="title"/>
          </p:nvPr>
        </p:nvSpPr>
        <p:spPr/>
        <p:txBody>
          <a:bodyPr>
            <a:normAutofit/>
          </a:bodyPr>
          <a:lstStyle/>
          <a:p>
            <a:r>
              <a:rPr lang="en-US" sz="3200" b="1" dirty="0"/>
              <a:t>Stages of Food Production Control</a:t>
            </a:r>
          </a:p>
        </p:txBody>
      </p:sp>
      <p:sp>
        <p:nvSpPr>
          <p:cNvPr id="3" name="Content Placeholder 2">
            <a:extLst>
              <a:ext uri="{FF2B5EF4-FFF2-40B4-BE49-F238E27FC236}">
                <a16:creationId xmlns:a16="http://schemas.microsoft.com/office/drawing/2014/main" xmlns="" id="{11CCD453-DB00-4D43-BE35-474AAE1F396C}"/>
              </a:ext>
            </a:extLst>
          </p:cNvPr>
          <p:cNvSpPr>
            <a:spLocks noGrp="1"/>
          </p:cNvSpPr>
          <p:nvPr>
            <p:ph idx="1"/>
          </p:nvPr>
        </p:nvSpPr>
        <p:spPr/>
        <p:txBody>
          <a:bodyPr>
            <a:normAutofit fontScale="92500" lnSpcReduction="10000"/>
          </a:bodyPr>
          <a:lstStyle/>
          <a:p>
            <a:pPr marL="0" indent="0">
              <a:buNone/>
            </a:pPr>
            <a:r>
              <a:rPr lang="en-US" dirty="0"/>
              <a:t>Food and beverage production control consists of four basic stages which together should reduce wastage and costs associated with over-production. These are:</a:t>
            </a:r>
          </a:p>
          <a:p>
            <a:endParaRPr lang="en-US" dirty="0"/>
          </a:p>
          <a:p>
            <a:pPr marL="514350" indent="-514350">
              <a:buAutoNum type="arabicPeriod"/>
            </a:pPr>
            <a:r>
              <a:rPr lang="en-US" dirty="0"/>
              <a:t>Production planning</a:t>
            </a:r>
          </a:p>
          <a:p>
            <a:pPr marL="514350" indent="-514350">
              <a:buAutoNum type="arabicPeriod"/>
            </a:pPr>
            <a:r>
              <a:rPr lang="en-US" dirty="0"/>
              <a:t>Standard yields</a:t>
            </a:r>
          </a:p>
          <a:p>
            <a:pPr marL="514350" indent="-514350">
              <a:buAutoNum type="arabicPeriod"/>
            </a:pPr>
            <a:r>
              <a:rPr lang="en-US" dirty="0"/>
              <a:t>Standard recipes</a:t>
            </a:r>
          </a:p>
          <a:p>
            <a:pPr marL="514350" indent="-514350">
              <a:buAutoNum type="arabicPeriod"/>
            </a:pPr>
            <a:r>
              <a:rPr lang="en-US" dirty="0"/>
              <a:t>Standard portion sizes</a:t>
            </a:r>
          </a:p>
          <a:p>
            <a:endParaRPr lang="en-US" dirty="0"/>
          </a:p>
        </p:txBody>
      </p:sp>
    </p:spTree>
    <p:extLst>
      <p:ext uri="{BB962C8B-B14F-4D97-AF65-F5344CB8AC3E}">
        <p14:creationId xmlns:p14="http://schemas.microsoft.com/office/powerpoint/2010/main" xmlns="" val="4287494128"/>
      </p:ext>
    </p:extLst>
  </p:cSld>
  <p:clrMapOvr>
    <a:masterClrMapping/>
  </p:clrMapOvr>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D73E4052-67B2-5B4E-AE78-F9953F05A12A}"/>
              </a:ext>
            </a:extLst>
          </p:cNvPr>
          <p:cNvSpPr>
            <a:spLocks noGrp="1"/>
          </p:cNvSpPr>
          <p:nvPr>
            <p:ph idx="1"/>
          </p:nvPr>
        </p:nvSpPr>
        <p:spPr>
          <a:xfrm>
            <a:off x="457200" y="368808"/>
            <a:ext cx="8229600" cy="6105144"/>
          </a:xfrm>
        </p:spPr>
        <p:txBody>
          <a:bodyPr>
            <a:normAutofit fontScale="70000" lnSpcReduction="20000"/>
          </a:bodyPr>
          <a:lstStyle/>
          <a:p>
            <a:pPr marL="0" indent="0">
              <a:buNone/>
            </a:pPr>
            <a:r>
              <a:rPr lang="en-GB" b="1" dirty="0"/>
              <a:t>Production planning</a:t>
            </a:r>
            <a:r>
              <a:rPr lang="en-GB" dirty="0"/>
              <a:t>, or volume forecasting is the forecasting of the volume of sales for a specified time period, for example a day, a week or a month. The aims and objectives of production planning are as follows:</a:t>
            </a:r>
          </a:p>
          <a:p>
            <a:pPr marL="0" indent="0">
              <a:buNone/>
            </a:pPr>
            <a:endParaRPr lang="en-GB" dirty="0"/>
          </a:p>
          <a:p>
            <a:pPr>
              <a:buFont typeface="Arial" panose="020B0604020202020204" pitchFamily="34" charset="0"/>
              <a:buChar char="•"/>
            </a:pPr>
            <a:r>
              <a:rPr lang="en-GB" dirty="0"/>
              <a:t>To facilitate food and beverage cost control.</a:t>
            </a:r>
          </a:p>
          <a:p>
            <a:pPr>
              <a:buFont typeface="Arial" panose="020B0604020202020204" pitchFamily="34" charset="0"/>
              <a:buChar char="•"/>
            </a:pPr>
            <a:endParaRPr lang="en-GB" dirty="0"/>
          </a:p>
          <a:p>
            <a:pPr>
              <a:buFont typeface="Arial" panose="020B0604020202020204" pitchFamily="34" charset="0"/>
              <a:buChar char="•"/>
            </a:pPr>
            <a:r>
              <a:rPr lang="en-GB" dirty="0"/>
              <a:t>To facilitate the purchasing of items, particularly perishable ones, and ensure appropriate stock levels are maintained.</a:t>
            </a:r>
          </a:p>
          <a:p>
            <a:pPr>
              <a:buFont typeface="Arial" panose="020B0604020202020204" pitchFamily="34" charset="0"/>
              <a:buChar char="•"/>
            </a:pPr>
            <a:endParaRPr lang="en-GB" dirty="0"/>
          </a:p>
          <a:p>
            <a:pPr>
              <a:buFont typeface="Arial" panose="020B0604020202020204" pitchFamily="34" charset="0"/>
              <a:buChar char="•"/>
            </a:pPr>
            <a:r>
              <a:rPr lang="en-GB" dirty="0"/>
              <a:t>To reduce the problem of food that is left over and how it is to be re-used, customer dissatisfaction when insufficient foods are available</a:t>
            </a:r>
          </a:p>
          <a:p>
            <a:pPr>
              <a:buFont typeface="Arial" panose="020B0604020202020204" pitchFamily="34" charset="0"/>
              <a:buChar char="•"/>
            </a:pPr>
            <a:endParaRPr lang="en-GB" dirty="0"/>
          </a:p>
          <a:p>
            <a:pPr>
              <a:buFont typeface="Arial" panose="020B0604020202020204" pitchFamily="34" charset="0"/>
              <a:buChar char="•"/>
            </a:pPr>
            <a:r>
              <a:rPr lang="en-GB" dirty="0"/>
              <a:t>To gear production to demand by forecasting the number of meals and drinks to be served for a given meal period.</a:t>
            </a:r>
          </a:p>
          <a:p>
            <a:pPr>
              <a:buFont typeface="Arial" panose="020B0604020202020204" pitchFamily="34" charset="0"/>
              <a:buChar char="•"/>
            </a:pPr>
            <a:endParaRPr lang="en-GB" dirty="0"/>
          </a:p>
          <a:p>
            <a:pPr>
              <a:buFont typeface="Arial" panose="020B0604020202020204" pitchFamily="34" charset="0"/>
              <a:buChar char="•"/>
            </a:pPr>
            <a:r>
              <a:rPr lang="en-GB" dirty="0"/>
              <a:t>To enable a comparison to be made between actual and potential volume of sales, and for corrective action to be taken if necessary.</a:t>
            </a:r>
          </a:p>
          <a:p>
            <a:endParaRPr lang="en-US" dirty="0"/>
          </a:p>
        </p:txBody>
      </p:sp>
    </p:spTree>
    <p:extLst>
      <p:ext uri="{BB962C8B-B14F-4D97-AF65-F5344CB8AC3E}">
        <p14:creationId xmlns:p14="http://schemas.microsoft.com/office/powerpoint/2010/main" xmlns="" val="2566241141"/>
      </p:ext>
    </p:extLst>
  </p:cSld>
  <p:clrMapOvr>
    <a:masterClrMapping/>
  </p:clrMapOvr>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58EB916B-03A9-8B41-8D5F-FB5EBBB824CF}"/>
              </a:ext>
            </a:extLst>
          </p:cNvPr>
          <p:cNvSpPr>
            <a:spLocks noGrp="1"/>
          </p:cNvSpPr>
          <p:nvPr>
            <p:ph idx="1"/>
          </p:nvPr>
        </p:nvSpPr>
        <p:spPr>
          <a:xfrm>
            <a:off x="457200" y="502920"/>
            <a:ext cx="8229600" cy="5983224"/>
          </a:xfrm>
        </p:spPr>
        <p:txBody>
          <a:bodyPr>
            <a:normAutofit fontScale="62500" lnSpcReduction="20000"/>
          </a:bodyPr>
          <a:lstStyle/>
          <a:p>
            <a:pPr marL="0" indent="0">
              <a:buNone/>
            </a:pPr>
            <a:r>
              <a:rPr lang="en-US" b="1" dirty="0"/>
              <a:t>Standard yields: </a:t>
            </a:r>
            <a:r>
              <a:rPr lang="en-US" dirty="0"/>
              <a:t>The standard yield of a particular food product is the usable part of that product after initial preparation, or the edible part of the product after preparation and cooking. </a:t>
            </a:r>
          </a:p>
          <a:p>
            <a:pPr marL="0" indent="0">
              <a:buNone/>
            </a:pPr>
            <a:endParaRPr lang="en-US" dirty="0"/>
          </a:p>
          <a:p>
            <a:pPr marL="0" indent="0">
              <a:buNone/>
            </a:pPr>
            <a:r>
              <a:rPr lang="en-US" dirty="0"/>
              <a:t>The development of standard yields by an establishment has several advantages:</a:t>
            </a:r>
          </a:p>
          <a:p>
            <a:pPr marL="0" indent="0">
              <a:buNone/>
            </a:pPr>
            <a:endParaRPr lang="en-US" dirty="0"/>
          </a:p>
          <a:p>
            <a:r>
              <a:rPr lang="en-US" dirty="0"/>
              <a:t>they determine the most appropriate and advantageous size/weight to buy a commodity in.</a:t>
            </a:r>
          </a:p>
          <a:p>
            <a:endParaRPr lang="en-US" dirty="0"/>
          </a:p>
          <a:p>
            <a:r>
              <a:rPr lang="en-US" dirty="0"/>
              <a:t>they help to determine the raw material requirements for the production levels anticipated from the production forecasts,.</a:t>
            </a:r>
          </a:p>
          <a:p>
            <a:endParaRPr lang="en-US" dirty="0"/>
          </a:p>
          <a:p>
            <a:r>
              <a:rPr lang="en-US" dirty="0"/>
              <a:t>they act as a ‘double check ’ for the purchasing department</a:t>
            </a:r>
          </a:p>
          <a:p>
            <a:pPr marL="0" indent="0">
              <a:buNone/>
            </a:pPr>
            <a:endParaRPr lang="en-US" dirty="0"/>
          </a:p>
          <a:p>
            <a:r>
              <a:rPr lang="en-US" dirty="0"/>
              <a:t>they act as a safeguard against pilferage or wastage as the actual and potential yields can be compared</a:t>
            </a:r>
          </a:p>
          <a:p>
            <a:pPr marL="0" indent="0">
              <a:buNone/>
            </a:pPr>
            <a:endParaRPr lang="en-US" dirty="0"/>
          </a:p>
          <a:p>
            <a:r>
              <a:rPr lang="en-US" dirty="0"/>
              <a:t>they help to accurately cost food for dishes, as the cost factor can be established.</a:t>
            </a:r>
          </a:p>
          <a:p>
            <a:pPr marL="0" indent="0">
              <a:buNone/>
            </a:pPr>
            <a:endParaRPr lang="en-US" dirty="0"/>
          </a:p>
          <a:p>
            <a:pPr marL="0" indent="0">
              <a:buNone/>
            </a:pPr>
            <a:endParaRPr lang="en-US" dirty="0"/>
          </a:p>
        </p:txBody>
      </p:sp>
    </p:spTree>
    <p:extLst>
      <p:ext uri="{BB962C8B-B14F-4D97-AF65-F5344CB8AC3E}">
        <p14:creationId xmlns:p14="http://schemas.microsoft.com/office/powerpoint/2010/main" xmlns="" val="995160544"/>
      </p:ext>
    </p:extLst>
  </p:cSld>
  <p:clrMapOvr>
    <a:masterClrMapping/>
  </p:clrMapOvr>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A45EA14F-C3E3-9F46-8DE3-47B4C33FD0E4}"/>
              </a:ext>
            </a:extLst>
          </p:cNvPr>
          <p:cNvSpPr>
            <a:spLocks noGrp="1"/>
          </p:cNvSpPr>
          <p:nvPr>
            <p:ph idx="1"/>
          </p:nvPr>
        </p:nvSpPr>
        <p:spPr>
          <a:xfrm>
            <a:off x="457200" y="344424"/>
            <a:ext cx="8229600" cy="6166104"/>
          </a:xfrm>
        </p:spPr>
        <p:txBody>
          <a:bodyPr>
            <a:normAutofit fontScale="25000" lnSpcReduction="20000"/>
          </a:bodyPr>
          <a:lstStyle/>
          <a:p>
            <a:pPr marL="0" indent="0">
              <a:buNone/>
            </a:pPr>
            <a:r>
              <a:rPr lang="en-GB" sz="7200" b="1" dirty="0"/>
              <a:t>A standard recipe: </a:t>
            </a:r>
            <a:r>
              <a:rPr lang="en-GB" sz="7200" dirty="0"/>
              <a:t>is a written method for producing a particular menu item. They specify the name and quantity of the item to be produced, the ingredients, the method of preparation and often the method of presentation. They have several advantages:</a:t>
            </a:r>
          </a:p>
          <a:p>
            <a:pPr marL="0" indent="0">
              <a:buNone/>
            </a:pPr>
            <a:endParaRPr lang="en-GB" sz="4000" dirty="0"/>
          </a:p>
          <a:p>
            <a:pPr>
              <a:buFont typeface="Arial" panose="020B0604020202020204" pitchFamily="34" charset="0"/>
              <a:buChar char="•"/>
            </a:pPr>
            <a:r>
              <a:rPr lang="en-GB" sz="7200" dirty="0"/>
              <a:t>accurate food and beverage costings can be determined for dishes/drinks</a:t>
            </a:r>
          </a:p>
          <a:p>
            <a:pPr>
              <a:buFont typeface="Arial" panose="020B0604020202020204" pitchFamily="34" charset="0"/>
              <a:buChar char="•"/>
            </a:pPr>
            <a:endParaRPr lang="en-GB" sz="7200" dirty="0"/>
          </a:p>
          <a:p>
            <a:pPr>
              <a:buFont typeface="Arial" panose="020B0604020202020204" pitchFamily="34" charset="0"/>
              <a:buChar char="•"/>
            </a:pPr>
            <a:r>
              <a:rPr lang="en-GB" sz="7200" dirty="0"/>
              <a:t>help to know the precise nutritional value of the dishes </a:t>
            </a:r>
          </a:p>
          <a:p>
            <a:pPr>
              <a:buFont typeface="Arial" panose="020B0604020202020204" pitchFamily="34" charset="0"/>
              <a:buChar char="•"/>
            </a:pPr>
            <a:endParaRPr lang="en-GB" sz="7200" dirty="0"/>
          </a:p>
          <a:p>
            <a:pPr>
              <a:buFont typeface="Arial" panose="020B0604020202020204" pitchFamily="34" charset="0"/>
              <a:buChar char="•"/>
            </a:pPr>
            <a:r>
              <a:rPr lang="en-GB" sz="7200" dirty="0"/>
              <a:t>Aid purchasing and internal requisitioning by allowing accurate goods to be ordered/released </a:t>
            </a:r>
          </a:p>
          <a:p>
            <a:pPr>
              <a:buFont typeface="Arial" panose="020B0604020202020204" pitchFamily="34" charset="0"/>
              <a:buChar char="•"/>
            </a:pPr>
            <a:endParaRPr lang="en-GB" sz="7200" dirty="0"/>
          </a:p>
          <a:p>
            <a:pPr>
              <a:buFont typeface="Arial" panose="020B0604020202020204" pitchFamily="34" charset="0"/>
              <a:buChar char="•"/>
            </a:pPr>
            <a:r>
              <a:rPr lang="en-GB" sz="7200" dirty="0"/>
              <a:t>act as a reminder to present staff of the preparation procedure, </a:t>
            </a:r>
          </a:p>
          <a:p>
            <a:pPr>
              <a:buFont typeface="Arial" panose="020B0604020202020204" pitchFamily="34" charset="0"/>
              <a:buChar char="•"/>
            </a:pPr>
            <a:endParaRPr lang="en-GB" sz="7200" dirty="0"/>
          </a:p>
          <a:p>
            <a:pPr>
              <a:buFont typeface="Arial" panose="020B0604020202020204" pitchFamily="34" charset="0"/>
              <a:buChar char="•"/>
            </a:pPr>
            <a:r>
              <a:rPr lang="en-GB" sz="7200" dirty="0"/>
              <a:t>act an an aid to the training of new employees. </a:t>
            </a:r>
          </a:p>
          <a:p>
            <a:pPr>
              <a:buFont typeface="Arial" panose="020B0604020202020204" pitchFamily="34" charset="0"/>
              <a:buChar char="•"/>
            </a:pPr>
            <a:endParaRPr lang="en-GB" sz="7200" dirty="0"/>
          </a:p>
          <a:p>
            <a:pPr>
              <a:buFont typeface="Arial" panose="020B0604020202020204" pitchFamily="34" charset="0"/>
              <a:buChar char="•"/>
            </a:pPr>
            <a:r>
              <a:rPr lang="en-GB" sz="7200" dirty="0"/>
              <a:t>ensure that the customer will always receive a standardised product.</a:t>
            </a:r>
          </a:p>
          <a:p>
            <a:pPr>
              <a:buFont typeface="Arial" panose="020B0604020202020204" pitchFamily="34" charset="0"/>
              <a:buChar char="•"/>
            </a:pPr>
            <a:endParaRPr lang="en-GB" sz="7200" dirty="0"/>
          </a:p>
          <a:p>
            <a:pPr>
              <a:buFont typeface="Arial" panose="020B0604020202020204" pitchFamily="34" charset="0"/>
              <a:buChar char="•"/>
            </a:pPr>
            <a:r>
              <a:rPr lang="en-GB" sz="7200" dirty="0"/>
              <a:t>aid menu planning, new additions to the menu can be accurately costed and balanced with the other items on the menu, in terms of price, appearance, flavour, colour</a:t>
            </a:r>
          </a:p>
          <a:p>
            <a:pPr>
              <a:buFont typeface="Arial" panose="020B0604020202020204" pitchFamily="34" charset="0"/>
              <a:buChar char="•"/>
            </a:pPr>
            <a:endParaRPr lang="en-GB" sz="7200" dirty="0"/>
          </a:p>
          <a:p>
            <a:pPr>
              <a:buFont typeface="Arial" panose="020B0604020202020204" pitchFamily="34" charset="0"/>
              <a:buChar char="•"/>
            </a:pPr>
            <a:r>
              <a:rPr lang="en-GB" sz="7200" dirty="0"/>
              <a:t>they may be used as a basis for compiling standard portion sizes which, if used in conjunction with standard recipes and standard yields, will together form the basis of a very effective production control system</a:t>
            </a:r>
            <a:r>
              <a:rPr lang="en-GB" sz="4800" dirty="0"/>
              <a:t>.</a:t>
            </a:r>
          </a:p>
          <a:p>
            <a:endParaRPr lang="en-GB" dirty="0"/>
          </a:p>
          <a:p>
            <a:pPr marL="0" indent="0">
              <a:buNone/>
            </a:pPr>
            <a:endParaRPr lang="en-GB" sz="2000" dirty="0"/>
          </a:p>
          <a:p>
            <a:pPr marL="0" indent="0">
              <a:buNone/>
            </a:pPr>
            <a:endParaRPr lang="en-GB" sz="2000" dirty="0"/>
          </a:p>
          <a:p>
            <a:pPr marL="0" indent="0">
              <a:buNone/>
            </a:pPr>
            <a:endParaRPr lang="en-GB" sz="2000" dirty="0"/>
          </a:p>
          <a:p>
            <a:endParaRPr lang="en-US" dirty="0"/>
          </a:p>
        </p:txBody>
      </p:sp>
    </p:spTree>
    <p:extLst>
      <p:ext uri="{BB962C8B-B14F-4D97-AF65-F5344CB8AC3E}">
        <p14:creationId xmlns:p14="http://schemas.microsoft.com/office/powerpoint/2010/main" xmlns="" val="3931736913"/>
      </p:ext>
    </p:extLst>
  </p:cSld>
  <p:clrMapOvr>
    <a:masterClrMapping/>
  </p:clrMapOvr>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1027DBD5-CE26-9E46-A699-F5D6F8BEA937}"/>
              </a:ext>
            </a:extLst>
          </p:cNvPr>
          <p:cNvSpPr>
            <a:spLocks noGrp="1"/>
          </p:cNvSpPr>
          <p:nvPr>
            <p:ph idx="1"/>
          </p:nvPr>
        </p:nvSpPr>
        <p:spPr>
          <a:xfrm>
            <a:off x="457200" y="405384"/>
            <a:ext cx="8229600" cy="6019800"/>
          </a:xfrm>
        </p:spPr>
        <p:txBody>
          <a:bodyPr>
            <a:normAutofit/>
          </a:bodyPr>
          <a:lstStyle/>
          <a:p>
            <a:pPr marL="0" indent="0">
              <a:buNone/>
            </a:pPr>
            <a:r>
              <a:rPr lang="en-US" sz="2000" b="1" dirty="0"/>
              <a:t>Standard portion sizes: </a:t>
            </a:r>
            <a:r>
              <a:rPr lang="en-US" sz="2000" dirty="0"/>
              <a:t>these are the quantities of a food item that will be served to the customer. The quantity can be measured in weight or be a numerical quantity. Standard portion sizes in the operation may be established in several ways:</a:t>
            </a:r>
          </a:p>
          <a:p>
            <a:pPr marL="0" indent="0">
              <a:buNone/>
            </a:pPr>
            <a:endParaRPr lang="en-US" sz="2000" dirty="0"/>
          </a:p>
          <a:p>
            <a:pPr>
              <a:buFont typeface="Arial" panose="020B0604020202020204" pitchFamily="34" charset="0"/>
              <a:buChar char="•"/>
            </a:pPr>
            <a:r>
              <a:rPr lang="en-US" sz="2000" dirty="0"/>
              <a:t>By buying in pre-portioned food items</a:t>
            </a:r>
          </a:p>
          <a:p>
            <a:pPr marL="0" indent="0">
              <a:buNone/>
            </a:pPr>
            <a:endParaRPr lang="en-US" sz="2000" dirty="0"/>
          </a:p>
          <a:p>
            <a:pPr>
              <a:buFont typeface="Arial" panose="020B0604020202020204" pitchFamily="34" charset="0"/>
              <a:buChar char="•"/>
            </a:pPr>
            <a:r>
              <a:rPr lang="en-US" sz="2000" dirty="0"/>
              <a:t>By buying in food items in bulk and portioning them in the production kitchen </a:t>
            </a:r>
          </a:p>
          <a:p>
            <a:pPr>
              <a:buFont typeface="Arial" panose="020B0604020202020204" pitchFamily="34" charset="0"/>
              <a:buChar char="•"/>
            </a:pPr>
            <a:endParaRPr lang="en-US" sz="2000" dirty="0"/>
          </a:p>
          <a:p>
            <a:pPr>
              <a:buFont typeface="Arial" panose="020B0604020202020204" pitchFamily="34" charset="0"/>
              <a:buChar char="•"/>
            </a:pPr>
            <a:r>
              <a:rPr lang="en-US" sz="2000" dirty="0"/>
              <a:t>By portioning food items as they are being served to the customer.</a:t>
            </a:r>
          </a:p>
          <a:p>
            <a:pPr>
              <a:buFont typeface="Arial" panose="020B0604020202020204" pitchFamily="34" charset="0"/>
              <a:buChar char="•"/>
            </a:pPr>
            <a:endParaRPr lang="en-US" sz="2000" dirty="0"/>
          </a:p>
          <a:p>
            <a:pPr marL="0" indent="0">
              <a:buNone/>
            </a:pPr>
            <a:r>
              <a:rPr lang="en-US" sz="2000" dirty="0"/>
              <a:t>Once the standard portion size has been established the gross profit may be calculated for that dish. Any fluctuations in the sizes of the portions will therefore be reflected in the gross profit, particularly so if this is occurring with several menu items</a:t>
            </a:r>
            <a:r>
              <a:rPr lang="en-US" sz="1800" dirty="0"/>
              <a:t>.</a:t>
            </a:r>
          </a:p>
        </p:txBody>
      </p:sp>
    </p:spTree>
    <p:extLst>
      <p:ext uri="{BB962C8B-B14F-4D97-AF65-F5344CB8AC3E}">
        <p14:creationId xmlns:p14="http://schemas.microsoft.com/office/powerpoint/2010/main" xmlns="" val="2356430165"/>
      </p:ext>
    </p:extLst>
  </p:cSld>
  <p:clrMapOvr>
    <a:masterClrMapping/>
  </p:clrMapOvr>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59AAA4DB-5EA0-CB4F-B593-AEE1765F8B06}"/>
              </a:ext>
            </a:extLst>
          </p:cNvPr>
          <p:cNvSpPr>
            <a:spLocks noGrp="1"/>
          </p:cNvSpPr>
          <p:nvPr>
            <p:ph type="title"/>
          </p:nvPr>
        </p:nvSpPr>
        <p:spPr>
          <a:xfrm>
            <a:off x="457200" y="274638"/>
            <a:ext cx="8229600" cy="749490"/>
          </a:xfrm>
        </p:spPr>
        <p:txBody>
          <a:bodyPr>
            <a:normAutofit/>
          </a:bodyPr>
          <a:lstStyle/>
          <a:p>
            <a:r>
              <a:rPr lang="en-US" sz="3200" b="1" dirty="0"/>
              <a:t>Beverages</a:t>
            </a:r>
          </a:p>
        </p:txBody>
      </p:sp>
      <p:sp>
        <p:nvSpPr>
          <p:cNvPr id="3" name="Content Placeholder 2">
            <a:extLst>
              <a:ext uri="{FF2B5EF4-FFF2-40B4-BE49-F238E27FC236}">
                <a16:creationId xmlns:a16="http://schemas.microsoft.com/office/drawing/2014/main" xmlns="" id="{75C11550-F151-1F40-BC3E-A64102346209}"/>
              </a:ext>
            </a:extLst>
          </p:cNvPr>
          <p:cNvSpPr>
            <a:spLocks noGrp="1"/>
          </p:cNvSpPr>
          <p:nvPr>
            <p:ph idx="1"/>
          </p:nvPr>
        </p:nvSpPr>
        <p:spPr>
          <a:xfrm>
            <a:off x="457200" y="1450848"/>
            <a:ext cx="8229600" cy="4955731"/>
          </a:xfrm>
        </p:spPr>
        <p:txBody>
          <a:bodyPr>
            <a:normAutofit fontScale="77500" lnSpcReduction="20000"/>
          </a:bodyPr>
          <a:lstStyle/>
          <a:p>
            <a:pPr>
              <a:buFont typeface="Arial" panose="020B0604020202020204" pitchFamily="34" charset="0"/>
              <a:buChar char="•"/>
            </a:pPr>
            <a:r>
              <a:rPr lang="en-GB" dirty="0"/>
              <a:t>Standard recipes and standard portion sizes for beverages are easier to control than those for food products. </a:t>
            </a:r>
          </a:p>
          <a:p>
            <a:pPr>
              <a:buFont typeface="Arial" panose="020B0604020202020204" pitchFamily="34" charset="0"/>
              <a:buChar char="•"/>
            </a:pPr>
            <a:endParaRPr lang="en-GB" dirty="0"/>
          </a:p>
          <a:p>
            <a:pPr>
              <a:buFont typeface="Arial" panose="020B0604020202020204" pitchFamily="34" charset="0"/>
              <a:buChar char="•"/>
            </a:pPr>
            <a:r>
              <a:rPr lang="en-GB" dirty="0"/>
              <a:t>With some beverages, the portion sizes is the bottle size.</a:t>
            </a:r>
          </a:p>
          <a:p>
            <a:pPr>
              <a:buFont typeface="Arial" panose="020B0604020202020204" pitchFamily="34" charset="0"/>
              <a:buChar char="•"/>
            </a:pPr>
            <a:endParaRPr lang="en-GB" dirty="0"/>
          </a:p>
          <a:p>
            <a:pPr>
              <a:buFont typeface="Arial" panose="020B0604020202020204" pitchFamily="34" charset="0"/>
              <a:buChar char="•"/>
            </a:pPr>
            <a:r>
              <a:rPr lang="en-GB" dirty="0"/>
              <a:t>Other beverages such as spirits need to be measured before being poured into the customer’s glass.</a:t>
            </a:r>
          </a:p>
          <a:p>
            <a:pPr>
              <a:buFont typeface="Arial" panose="020B0604020202020204" pitchFamily="34" charset="0"/>
              <a:buChar char="•"/>
            </a:pPr>
            <a:endParaRPr lang="en-GB" dirty="0"/>
          </a:p>
          <a:p>
            <a:pPr>
              <a:buFont typeface="Arial" panose="020B0604020202020204" pitchFamily="34" charset="0"/>
              <a:buChar char="•"/>
            </a:pPr>
            <a:r>
              <a:rPr lang="en-GB" dirty="0"/>
              <a:t>Another aid to control the portion size is to use standard glassware for specific drinks. </a:t>
            </a:r>
          </a:p>
          <a:p>
            <a:pPr>
              <a:buFont typeface="Arial" panose="020B0604020202020204" pitchFamily="34" charset="0"/>
              <a:buChar char="•"/>
            </a:pPr>
            <a:endParaRPr lang="en-GB" dirty="0"/>
          </a:p>
          <a:p>
            <a:pPr>
              <a:buFont typeface="Arial" panose="020B0604020202020204" pitchFamily="34" charset="0"/>
              <a:buChar char="•"/>
            </a:pPr>
            <a:r>
              <a:rPr lang="en-GB" dirty="0"/>
              <a:t>In the UK, alcohol measurements are specified by law</a:t>
            </a:r>
            <a:endParaRPr lang="en-US" dirty="0"/>
          </a:p>
        </p:txBody>
      </p:sp>
    </p:spTree>
    <p:extLst>
      <p:ext uri="{BB962C8B-B14F-4D97-AF65-F5344CB8AC3E}">
        <p14:creationId xmlns:p14="http://schemas.microsoft.com/office/powerpoint/2010/main" xmlns="" val="2221955448"/>
      </p:ext>
    </p:extLst>
  </p:cSld>
  <p:clrMapOvr>
    <a:masterClrMapping/>
  </p:clrMapOvr>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B86F65F-F829-5244-AB4C-B8D3371037CE}"/>
              </a:ext>
            </a:extLst>
          </p:cNvPr>
          <p:cNvSpPr>
            <a:spLocks noGrp="1"/>
          </p:cNvSpPr>
          <p:nvPr>
            <p:ph type="title"/>
          </p:nvPr>
        </p:nvSpPr>
        <p:spPr>
          <a:xfrm>
            <a:off x="1934816" y="324108"/>
            <a:ext cx="6367670" cy="1143000"/>
          </a:xfrm>
        </p:spPr>
        <p:txBody>
          <a:bodyPr>
            <a:normAutofit/>
          </a:bodyPr>
          <a:lstStyle/>
          <a:p>
            <a:r>
              <a:rPr lang="en-US" b="1" dirty="0"/>
              <a:t>Activity</a:t>
            </a:r>
          </a:p>
        </p:txBody>
      </p:sp>
      <p:sp>
        <p:nvSpPr>
          <p:cNvPr id="3" name="Content Placeholder 2">
            <a:extLst>
              <a:ext uri="{FF2B5EF4-FFF2-40B4-BE49-F238E27FC236}">
                <a16:creationId xmlns:a16="http://schemas.microsoft.com/office/drawing/2014/main" xmlns="" id="{C7BB9DFD-E418-EC49-BAB8-495A552AC240}"/>
              </a:ext>
            </a:extLst>
          </p:cNvPr>
          <p:cNvSpPr>
            <a:spLocks noGrp="1"/>
          </p:cNvSpPr>
          <p:nvPr>
            <p:ph idx="1"/>
          </p:nvPr>
        </p:nvSpPr>
        <p:spPr>
          <a:xfrm>
            <a:off x="457200" y="2163071"/>
            <a:ext cx="8229600" cy="3963092"/>
          </a:xfrm>
        </p:spPr>
        <p:txBody>
          <a:bodyPr>
            <a:normAutofit/>
          </a:bodyPr>
          <a:lstStyle/>
          <a:p>
            <a:pPr marL="0" indent="0">
              <a:buNone/>
            </a:pPr>
            <a:r>
              <a:rPr lang="en-US" sz="2800" dirty="0"/>
              <a:t>Calculating the selling price of beverages is more straightforward than food.</a:t>
            </a:r>
          </a:p>
          <a:p>
            <a:pPr marL="0" indent="0">
              <a:buNone/>
            </a:pPr>
            <a:endParaRPr lang="en-US" sz="2800" dirty="0"/>
          </a:p>
          <a:p>
            <a:pPr marL="0" indent="0">
              <a:buNone/>
            </a:pPr>
            <a:r>
              <a:rPr lang="en-US" sz="2800" dirty="0"/>
              <a:t>Download the ‘Beverage Costing’ document and complete the exercises.</a:t>
            </a:r>
          </a:p>
          <a:p>
            <a:pPr marL="0" indent="0">
              <a:buNone/>
            </a:pPr>
            <a:endParaRPr lang="en-US" sz="2800" dirty="0"/>
          </a:p>
          <a:p>
            <a:pPr marL="0" indent="0">
              <a:buNone/>
            </a:pPr>
            <a:r>
              <a:rPr lang="en-US" sz="2800" dirty="0"/>
              <a:t>Discuss your answers.</a:t>
            </a:r>
          </a:p>
          <a:p>
            <a:pPr marL="0" indent="0">
              <a:buNone/>
            </a:pPr>
            <a:endParaRPr lang="en-US" sz="2800" dirty="0"/>
          </a:p>
        </p:txBody>
      </p:sp>
      <mc:AlternateContent xmlns:mc="http://schemas.openxmlformats.org/markup-compatibility/2006">
        <mc:Choice xmlns:am3d="http://schemas.microsoft.com/office/drawing/2017/model3d" xmlns="" Requires="am3d">
          <p:graphicFrame>
            <p:nvGraphicFramePr>
              <p:cNvPr id="4" name="3D Model 3" descr="Gears">
                <a:extLst>
                  <a:ext uri="{FF2B5EF4-FFF2-40B4-BE49-F238E27FC236}">
                    <a16:creationId xmlns:a16="http://schemas.microsoft.com/office/drawing/2014/main" id="{358B8D8F-B31F-9149-83F2-DFD426699C84}"/>
                  </a:ext>
                </a:extLst>
              </p:cNvPr>
              <p:cNvGraphicFramePr>
                <a:graphicFrameLocks noChangeAspect="1"/>
              </p:cNvGraphicFramePr>
              <p:nvPr/>
            </p:nvGraphicFramePr>
            <p:xfrm>
              <a:off x="0" y="25711"/>
              <a:ext cx="2445025" cy="1888433"/>
            </p:xfrm>
            <a:graphic>
              <a:graphicData uri="http://schemas.microsoft.com/office/drawing/2017/model3d">
                <am3d:model3d r:embed="rId2">
                  <am3d:spPr>
                    <a:xfrm>
                      <a:off x="0" y="0"/>
                      <a:ext cx="2445025" cy="1888433"/>
                    </a:xfrm>
                    <a:prstGeom prst="rect">
                      <a:avLst/>
                    </a:prstGeom>
                  </am3d:spPr>
                  <am3d:camera>
                    <am3d:pos x="0" y="0" z="60106359"/>
                    <am3d:up dx="0" dy="36000000" dz="0"/>
                    <am3d:lookAt x="0" y="0" z="0"/>
                    <am3d:perspective fov="2700000"/>
                  </am3d:camera>
                  <am3d:trans>
                    <am3d:meterPerModelUnit n="1907604" d="1000000"/>
                    <am3d:preTrans dx="718081" dy="-13902428" dz="156387"/>
                    <am3d:scale>
                      <am3d:sx n="1000000" d="1000000"/>
                      <am3d:sy n="1000000" d="1000000"/>
                      <am3d:sz n="1000000" d="1000000"/>
                    </am3d:scale>
                    <am3d:rot/>
                    <am3d:postTrans dx="0" dy="0" dz="0"/>
                  </am3d:trans>
                  <am3d:raster rName="Office3DRenderer" rVer="16.0.8326">
                    <am3d:blip r:embed="rId3"/>
                  </am3d:raster>
                  <am3d:objViewport viewportSz="3188577"/>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4" name="3D Model 3" descr="Gears">
                <a:extLst>
                  <a:ext uri="{FF2B5EF4-FFF2-40B4-BE49-F238E27FC236}">
                    <a16:creationId xmlns:a16="http://schemas.microsoft.com/office/drawing/2014/main" xmlns="" id="{358B8D8F-B31F-9149-83F2-DFD426699C84}"/>
                  </a:ext>
                </a:extLst>
              </p:cNvPr>
              <p:cNvPicPr>
                <a:picLocks noGrp="1" noRot="1" noChangeAspect="1" noMove="1" noResize="1" noEditPoints="1" noAdjustHandles="1" noChangeArrowheads="1" noChangeShapeType="1" noCrop="1"/>
              </p:cNvPicPr>
              <p:nvPr/>
            </p:nvPicPr>
            <p:blipFill>
              <a:blip r:embed="rId3"/>
              <a:stretch>
                <a:fillRect/>
              </a:stretch>
            </p:blipFill>
            <p:spPr>
              <a:xfrm>
                <a:off x="0" y="25711"/>
                <a:ext cx="2445025" cy="1888433"/>
              </a:xfrm>
              <a:prstGeom prst="rect">
                <a:avLst/>
              </a:prstGeom>
            </p:spPr>
          </p:pic>
        </mc:Fallback>
      </mc:AlternateContent>
    </p:spTree>
    <p:extLst>
      <p:ext uri="{BB962C8B-B14F-4D97-AF65-F5344CB8AC3E}">
        <p14:creationId xmlns:p14="http://schemas.microsoft.com/office/powerpoint/2010/main" xmlns="" val="1411735420"/>
      </p:ext>
    </p:extLst>
  </p:cSld>
  <p:clrMapOvr>
    <a:masterClrMapping/>
  </p:clrMapOvr>
</p:sld>
</file>

<file path=ppt/slides/slide1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8" name="Rectangle 44">
            <a:extLst>
              <a:ext uri="{FF2B5EF4-FFF2-40B4-BE49-F238E27FC236}">
                <a16:creationId xmlns:a16="http://schemas.microsoft.com/office/drawing/2014/main" xmlns="" id="{4D51AB52-5ADD-4688-83DB-8A2EB1F26B9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9143998" cy="685800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xmlns="" id="{EB8FE4E9-FA03-B946-95E8-4D67C7C24435}"/>
              </a:ext>
            </a:extLst>
          </p:cNvPr>
          <p:cNvSpPr>
            <a:spLocks noGrp="1"/>
          </p:cNvSpPr>
          <p:nvPr>
            <p:ph type="title"/>
          </p:nvPr>
        </p:nvSpPr>
        <p:spPr>
          <a:xfrm>
            <a:off x="445770" y="461001"/>
            <a:ext cx="3827879" cy="1907457"/>
          </a:xfrm>
        </p:spPr>
        <p:txBody>
          <a:bodyPr vert="horz" lIns="91440" tIns="45720" rIns="91440" bIns="45720" rtlCol="0" anchor="ctr">
            <a:normAutofit/>
          </a:bodyPr>
          <a:lstStyle/>
          <a:p>
            <a:pPr algn="l" defTabSz="914400">
              <a:lnSpc>
                <a:spcPct val="90000"/>
              </a:lnSpc>
            </a:pPr>
            <a:r>
              <a:rPr lang="en-US" b="1" dirty="0">
                <a:solidFill>
                  <a:schemeClr val="bg1"/>
                </a:solidFill>
              </a:rPr>
              <a:t>12. Food Controlling</a:t>
            </a:r>
          </a:p>
        </p:txBody>
      </p:sp>
      <p:grpSp>
        <p:nvGrpSpPr>
          <p:cNvPr id="70" name="Group 46">
            <a:extLst>
              <a:ext uri="{FF2B5EF4-FFF2-40B4-BE49-F238E27FC236}">
                <a16:creationId xmlns:a16="http://schemas.microsoft.com/office/drawing/2014/main" xmlns="" id="{2B860207-ACE2-4B37-A2C2-9AAE0EEBA8BF}"/>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42125" y="737776"/>
            <a:ext cx="181579" cy="1340860"/>
            <a:chOff x="56167" y="899960"/>
            <a:chExt cx="242107" cy="1340860"/>
          </a:xfrm>
        </p:grpSpPr>
        <p:sp>
          <p:nvSpPr>
            <p:cNvPr id="48" name="Rectangle 2">
              <a:extLst>
                <a:ext uri="{FF2B5EF4-FFF2-40B4-BE49-F238E27FC236}">
                  <a16:creationId xmlns:a16="http://schemas.microsoft.com/office/drawing/2014/main" xmlns="" id="{E8A59B16-7B5E-439A-AABE-6F43ADBEDA8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237744" y="146971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2" name="Rectangle 59">
              <a:extLst>
                <a:ext uri="{FF2B5EF4-FFF2-40B4-BE49-F238E27FC236}">
                  <a16:creationId xmlns:a16="http://schemas.microsoft.com/office/drawing/2014/main" xmlns="" id="{38682BC1-12A9-49A6-B07D-32C0E52874F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54864" y="146971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0" name="Rectangle 2">
              <a:extLst>
                <a:ext uri="{FF2B5EF4-FFF2-40B4-BE49-F238E27FC236}">
                  <a16:creationId xmlns:a16="http://schemas.microsoft.com/office/drawing/2014/main" xmlns="" id="{929740E6-43AC-43B8-A959-7FA88DA43EF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237744" y="132760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1" name="Rectangle 59">
              <a:extLst>
                <a:ext uri="{FF2B5EF4-FFF2-40B4-BE49-F238E27FC236}">
                  <a16:creationId xmlns:a16="http://schemas.microsoft.com/office/drawing/2014/main" xmlns="" id="{96E21AC4-82E7-4B8E-BE4D-06F7B3884D6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54864" y="132760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2" name="Rectangle 2">
              <a:extLst>
                <a:ext uri="{FF2B5EF4-FFF2-40B4-BE49-F238E27FC236}">
                  <a16:creationId xmlns:a16="http://schemas.microsoft.com/office/drawing/2014/main" xmlns="" id="{C921A779-B023-4EB0-B665-D0212F00909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237744" y="118549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3" name="Rectangle 59">
              <a:extLst>
                <a:ext uri="{FF2B5EF4-FFF2-40B4-BE49-F238E27FC236}">
                  <a16:creationId xmlns:a16="http://schemas.microsoft.com/office/drawing/2014/main" xmlns="" id="{3E26D187-6A2A-4FCB-AB53-925262F7226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54864" y="118549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4" name="Rectangle 2">
              <a:extLst>
                <a:ext uri="{FF2B5EF4-FFF2-40B4-BE49-F238E27FC236}">
                  <a16:creationId xmlns:a16="http://schemas.microsoft.com/office/drawing/2014/main" xmlns="" id="{ADC5C21D-9525-4C09-96AC-CD411777520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237744" y="104337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5" name="Rectangle 59">
              <a:extLst>
                <a:ext uri="{FF2B5EF4-FFF2-40B4-BE49-F238E27FC236}">
                  <a16:creationId xmlns:a16="http://schemas.microsoft.com/office/drawing/2014/main" xmlns="" id="{E55B79D7-B509-440B-BB0A-C932B288C2D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54864" y="104337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6" name="Rectangle 2">
              <a:extLst>
                <a:ext uri="{FF2B5EF4-FFF2-40B4-BE49-F238E27FC236}">
                  <a16:creationId xmlns:a16="http://schemas.microsoft.com/office/drawing/2014/main" xmlns="" id="{2EB10EB7-F925-4AB7-9B6B-FAFCA6F00821}"/>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237744" y="90126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7" name="Rectangle 59">
              <a:extLst>
                <a:ext uri="{FF2B5EF4-FFF2-40B4-BE49-F238E27FC236}">
                  <a16:creationId xmlns:a16="http://schemas.microsoft.com/office/drawing/2014/main" xmlns="" id="{4BDE1226-55F7-4E78-8946-97C0D7FDD38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54864" y="90126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8" name="Rectangle 2">
              <a:extLst>
                <a:ext uri="{FF2B5EF4-FFF2-40B4-BE49-F238E27FC236}">
                  <a16:creationId xmlns:a16="http://schemas.microsoft.com/office/drawing/2014/main" xmlns="" id="{4FECC137-11B4-48FD-A1AA-610D2138DE81}"/>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237744" y="218028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9" name="Rectangle 59">
              <a:extLst>
                <a:ext uri="{FF2B5EF4-FFF2-40B4-BE49-F238E27FC236}">
                  <a16:creationId xmlns:a16="http://schemas.microsoft.com/office/drawing/2014/main" xmlns="" id="{180C0DD7-6CE4-486B-916C-C3C87C81807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54864" y="218028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0" name="Rectangle 2">
              <a:extLst>
                <a:ext uri="{FF2B5EF4-FFF2-40B4-BE49-F238E27FC236}">
                  <a16:creationId xmlns:a16="http://schemas.microsoft.com/office/drawing/2014/main" xmlns="" id="{810AE7F9-4396-41FB-94F9-8154D4DC2C9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237744" y="203817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1" name="Rectangle 59">
              <a:extLst>
                <a:ext uri="{FF2B5EF4-FFF2-40B4-BE49-F238E27FC236}">
                  <a16:creationId xmlns:a16="http://schemas.microsoft.com/office/drawing/2014/main" xmlns="" id="{446068F4-9B70-4DC6-82E3-6A636680911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54864" y="203817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2" name="Rectangle 2">
              <a:extLst>
                <a:ext uri="{FF2B5EF4-FFF2-40B4-BE49-F238E27FC236}">
                  <a16:creationId xmlns:a16="http://schemas.microsoft.com/office/drawing/2014/main" xmlns="" id="{ACCF2A15-7704-4CCF-AB0A-20BE623E7AE2}"/>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237744" y="189606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3" name="Rectangle 59">
              <a:extLst>
                <a:ext uri="{FF2B5EF4-FFF2-40B4-BE49-F238E27FC236}">
                  <a16:creationId xmlns:a16="http://schemas.microsoft.com/office/drawing/2014/main" xmlns="" id="{8DF7B9FB-BF19-4609-9AF1-45D94DCB2FD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54864" y="189606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4" name="Rectangle 2">
              <a:extLst>
                <a:ext uri="{FF2B5EF4-FFF2-40B4-BE49-F238E27FC236}">
                  <a16:creationId xmlns:a16="http://schemas.microsoft.com/office/drawing/2014/main" xmlns="" id="{03EE7F2A-8C41-44E1-A5C5-F9D7A87E476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237744" y="175394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5" name="Rectangle 59">
              <a:extLst>
                <a:ext uri="{FF2B5EF4-FFF2-40B4-BE49-F238E27FC236}">
                  <a16:creationId xmlns:a16="http://schemas.microsoft.com/office/drawing/2014/main" xmlns="" id="{689CADC4-9D26-4B82-9B11-1E2140D1DCA1}"/>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54864" y="175394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6" name="Rectangle 2">
              <a:extLst>
                <a:ext uri="{FF2B5EF4-FFF2-40B4-BE49-F238E27FC236}">
                  <a16:creationId xmlns:a16="http://schemas.microsoft.com/office/drawing/2014/main" xmlns="" id="{707BC2C3-A51F-45C0-8BEC-31CC1E9AD5E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237744" y="161183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7" name="Rectangle 59">
              <a:extLst>
                <a:ext uri="{FF2B5EF4-FFF2-40B4-BE49-F238E27FC236}">
                  <a16:creationId xmlns:a16="http://schemas.microsoft.com/office/drawing/2014/main" xmlns="" id="{9ECFCC9B-5EAD-4BEC-A4C5-28A4766FCB6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54864" y="161183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6" name="Picture 5" descr="A dining room table&#10;&#10;Description automatically generated">
            <a:extLst>
              <a:ext uri="{FF2B5EF4-FFF2-40B4-BE49-F238E27FC236}">
                <a16:creationId xmlns:a16="http://schemas.microsoft.com/office/drawing/2014/main" xmlns="" id="{62600A09-1FE8-4B43-9044-9E8725A9C17A}"/>
              </a:ext>
            </a:extLst>
          </p:cNvPr>
          <p:cNvPicPr>
            <a:picLocks noChangeAspect="1"/>
          </p:cNvPicPr>
          <p:nvPr/>
        </p:nvPicPr>
        <p:blipFill rotWithShape="1">
          <a:blip r:embed="rId2">
            <a:extLst>
              <a:ext uri="{837473B0-CC2E-450A-ABE3-18F120FF3D39}">
                <a1611:picAttrSrcUrl xmlns:a1611="http://schemas.microsoft.com/office/drawing/2016/11/main" xmlns="" r:id="rId3"/>
              </a:ext>
            </a:extLst>
          </a:blip>
          <a:srcRect l="20535" r="34227" b="-1"/>
          <a:stretch/>
        </p:blipFill>
        <p:spPr>
          <a:xfrm>
            <a:off x="4496305" y="10"/>
            <a:ext cx="4647695" cy="6857990"/>
          </a:xfrm>
          <a:prstGeom prst="rect">
            <a:avLst/>
          </a:prstGeom>
        </p:spPr>
      </p:pic>
      <p:sp>
        <p:nvSpPr>
          <p:cNvPr id="69" name="Rectangle 68">
            <a:extLst>
              <a:ext uri="{FF2B5EF4-FFF2-40B4-BE49-F238E27FC236}">
                <a16:creationId xmlns:a16="http://schemas.microsoft.com/office/drawing/2014/main" xmlns="" id="{2BBA6F99-C2E7-4A60-BF6F-95A24075681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2825032"/>
            <a:ext cx="4750392" cy="403296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1" name="Rectangle 70">
            <a:extLst>
              <a:ext uri="{FF2B5EF4-FFF2-40B4-BE49-F238E27FC236}">
                <a16:creationId xmlns:a16="http://schemas.microsoft.com/office/drawing/2014/main" xmlns="" id="{E3E51905-F374-4E1A-97CF-B741584B74D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6501384"/>
            <a:ext cx="4937759" cy="3566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a:extLst>
              <a:ext uri="{FF2B5EF4-FFF2-40B4-BE49-F238E27FC236}">
                <a16:creationId xmlns:a16="http://schemas.microsoft.com/office/drawing/2014/main" xmlns="" id="{2EF15FD1-F59B-0B42-9E2C-C59641BB2EE5}"/>
              </a:ext>
            </a:extLst>
          </p:cNvPr>
          <p:cNvSpPr txBox="1"/>
          <p:nvPr/>
        </p:nvSpPr>
        <p:spPr>
          <a:xfrm>
            <a:off x="6836958" y="6657943"/>
            <a:ext cx="2307042" cy="200055"/>
          </a:xfrm>
          <a:prstGeom prst="rect">
            <a:avLst/>
          </a:prstGeom>
          <a:solidFill>
            <a:srgbClr val="000000"/>
          </a:solidFill>
        </p:spPr>
        <p:txBody>
          <a:bodyPr wrap="none" rtlCol="0">
            <a:spAutoFit/>
          </a:bodyPr>
          <a:lstStyle/>
          <a:p>
            <a:pPr algn="r">
              <a:spcAft>
                <a:spcPts val="600"/>
              </a:spcAft>
            </a:pPr>
            <a:r>
              <a:rPr lang="en-US" sz="700" dirty="0">
                <a:solidFill>
                  <a:srgbClr val="FFFFFF"/>
                </a:solidFill>
                <a:hlinkClick r:id="rId3" tooltip="https://en.wikipedia.org/wiki/List_of_Michelin_starred_restaurants_in_Scotland">
                  <a:extLst>
                    <a:ext uri="{A12FA001-AC4F-418D-AE19-62706E023703}">
                      <ahyp:hlinkClr xmlns:ahyp="http://schemas.microsoft.com/office/drawing/2018/hyperlinkcolor" xmlns="" val="tx"/>
                    </a:ext>
                  </a:extLst>
                </a:hlinkClick>
              </a:rPr>
              <a:t>This Photo</a:t>
            </a:r>
            <a:r>
              <a:rPr lang="en-US" sz="700" dirty="0">
                <a:solidFill>
                  <a:srgbClr val="FFFFFF"/>
                </a:solidFill>
              </a:rPr>
              <a:t> by Unknown Author is licensed under </a:t>
            </a:r>
            <a:r>
              <a:rPr lang="en-US" sz="700" dirty="0">
                <a:solidFill>
                  <a:srgbClr val="FFFFFF"/>
                </a:solidFill>
                <a:hlinkClick r:id="rId4" tooltip="https://creativecommons.org/licenses/by-sa/3.0/">
                  <a:extLst>
                    <a:ext uri="{A12FA001-AC4F-418D-AE19-62706E023703}">
                      <ahyp:hlinkClr xmlns:ahyp="http://schemas.microsoft.com/office/drawing/2018/hyperlinkcolor" xmlns="" val="tx"/>
                    </a:ext>
                  </a:extLst>
                </a:hlinkClick>
              </a:rPr>
              <a:t>CC BY-SA</a:t>
            </a:r>
            <a:endParaRPr lang="en-US" sz="700" dirty="0">
              <a:solidFill>
                <a:srgbClr val="FFFFFF"/>
              </a:solidFill>
            </a:endParaRPr>
          </a:p>
        </p:txBody>
      </p:sp>
    </p:spTree>
    <p:extLst>
      <p:ext uri="{BB962C8B-B14F-4D97-AF65-F5344CB8AC3E}">
        <p14:creationId xmlns:p14="http://schemas.microsoft.com/office/powerpoint/2010/main" xmlns="" val="3213881586"/>
      </p:ext>
    </p:extLst>
  </p:cSld>
  <p:clrMapOvr>
    <a:masterClrMapping/>
  </p:clrMapOvr>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ED0EA80-C6C5-3E4A-B810-A253FD728390}"/>
              </a:ext>
            </a:extLst>
          </p:cNvPr>
          <p:cNvSpPr>
            <a:spLocks noGrp="1"/>
          </p:cNvSpPr>
          <p:nvPr>
            <p:ph type="title"/>
          </p:nvPr>
        </p:nvSpPr>
        <p:spPr>
          <a:xfrm>
            <a:off x="238539" y="457200"/>
            <a:ext cx="8448261" cy="854765"/>
          </a:xfrm>
        </p:spPr>
        <p:txBody>
          <a:bodyPr>
            <a:normAutofit fontScale="90000"/>
          </a:bodyPr>
          <a:lstStyle/>
          <a:p>
            <a:r>
              <a:rPr lang="en-GB" sz="3600" b="1" dirty="0"/>
              <a:t>Objectives of a control system.</a:t>
            </a:r>
            <a:r>
              <a:rPr lang="en-GB" dirty="0"/>
              <a:t/>
            </a:r>
            <a:br>
              <a:rPr lang="en-GB" dirty="0"/>
            </a:br>
            <a:endParaRPr lang="en-US" dirty="0"/>
          </a:p>
        </p:txBody>
      </p:sp>
      <p:sp>
        <p:nvSpPr>
          <p:cNvPr id="3" name="Content Placeholder 2">
            <a:extLst>
              <a:ext uri="{FF2B5EF4-FFF2-40B4-BE49-F238E27FC236}">
                <a16:creationId xmlns:a16="http://schemas.microsoft.com/office/drawing/2014/main" xmlns="" id="{1C274238-B011-474D-B8C0-F6CB56041EEA}"/>
              </a:ext>
            </a:extLst>
          </p:cNvPr>
          <p:cNvSpPr>
            <a:spLocks noGrp="1"/>
          </p:cNvSpPr>
          <p:nvPr>
            <p:ph idx="1"/>
          </p:nvPr>
        </p:nvSpPr>
        <p:spPr>
          <a:xfrm>
            <a:off x="457200" y="1600201"/>
            <a:ext cx="8229600" cy="4045226"/>
          </a:xfrm>
        </p:spPr>
        <p:txBody>
          <a:bodyPr>
            <a:normAutofit fontScale="92500" lnSpcReduction="20000"/>
          </a:bodyPr>
          <a:lstStyle/>
          <a:p>
            <a:pPr>
              <a:lnSpc>
                <a:spcPct val="150000"/>
              </a:lnSpc>
            </a:pPr>
            <a:r>
              <a:rPr lang="en-GB" sz="3000" dirty="0"/>
              <a:t>Analysis of income and expenditure :</a:t>
            </a:r>
          </a:p>
          <a:p>
            <a:pPr>
              <a:lnSpc>
                <a:spcPct val="150000"/>
              </a:lnSpc>
            </a:pPr>
            <a:r>
              <a:rPr lang="en-US" sz="3000" dirty="0"/>
              <a:t>Establishment and maintenance of standards</a:t>
            </a:r>
          </a:p>
          <a:p>
            <a:pPr>
              <a:lnSpc>
                <a:spcPct val="150000"/>
              </a:lnSpc>
            </a:pPr>
            <a:r>
              <a:rPr lang="en-US" sz="3000" dirty="0"/>
              <a:t>Pricing</a:t>
            </a:r>
          </a:p>
          <a:p>
            <a:pPr>
              <a:lnSpc>
                <a:spcPct val="150000"/>
              </a:lnSpc>
            </a:pPr>
            <a:r>
              <a:rPr lang="en-US" sz="3000" dirty="0"/>
              <a:t>Prevention of waste</a:t>
            </a:r>
          </a:p>
          <a:p>
            <a:pPr>
              <a:lnSpc>
                <a:spcPct val="150000"/>
              </a:lnSpc>
            </a:pPr>
            <a:r>
              <a:rPr lang="en-US" sz="3000" dirty="0"/>
              <a:t>Prevention of fraud</a:t>
            </a:r>
          </a:p>
          <a:p>
            <a:pPr>
              <a:lnSpc>
                <a:spcPct val="150000"/>
              </a:lnSpc>
            </a:pPr>
            <a:r>
              <a:rPr lang="en-US" sz="3000" dirty="0"/>
              <a:t>Management information </a:t>
            </a:r>
          </a:p>
          <a:p>
            <a:endParaRPr lang="en-US" dirty="0"/>
          </a:p>
        </p:txBody>
      </p:sp>
    </p:spTree>
    <p:extLst>
      <p:ext uri="{BB962C8B-B14F-4D97-AF65-F5344CB8AC3E}">
        <p14:creationId xmlns:p14="http://schemas.microsoft.com/office/powerpoint/2010/main" xmlns="" val="1984564308"/>
      </p:ext>
    </p:extLst>
  </p:cSld>
  <p:clrMapOvr>
    <a:masterClrMapping/>
  </p:clrMapOvr>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D1954D70-9F23-2249-B9A5-5782DD0A4139}"/>
              </a:ext>
            </a:extLst>
          </p:cNvPr>
          <p:cNvSpPr>
            <a:spLocks noGrp="1"/>
          </p:cNvSpPr>
          <p:nvPr>
            <p:ph type="title"/>
          </p:nvPr>
        </p:nvSpPr>
        <p:spPr>
          <a:xfrm>
            <a:off x="457200" y="160337"/>
            <a:ext cx="8229600" cy="727559"/>
          </a:xfrm>
        </p:spPr>
        <p:txBody>
          <a:bodyPr>
            <a:normAutofit/>
          </a:bodyPr>
          <a:lstStyle/>
          <a:p>
            <a:r>
              <a:rPr lang="en-US" sz="3200" b="1" dirty="0"/>
              <a:t>Essentials of a control system</a:t>
            </a:r>
          </a:p>
        </p:txBody>
      </p:sp>
      <p:sp>
        <p:nvSpPr>
          <p:cNvPr id="3" name="Content Placeholder 2">
            <a:extLst>
              <a:ext uri="{FF2B5EF4-FFF2-40B4-BE49-F238E27FC236}">
                <a16:creationId xmlns:a16="http://schemas.microsoft.com/office/drawing/2014/main" xmlns="" id="{808A88C3-483E-4444-AAFA-9B8B9608BD13}"/>
              </a:ext>
            </a:extLst>
          </p:cNvPr>
          <p:cNvSpPr>
            <a:spLocks noGrp="1"/>
          </p:cNvSpPr>
          <p:nvPr>
            <p:ph idx="1"/>
          </p:nvPr>
        </p:nvSpPr>
        <p:spPr>
          <a:xfrm>
            <a:off x="457200" y="1007166"/>
            <a:ext cx="8229600" cy="5118998"/>
          </a:xfrm>
        </p:spPr>
        <p:txBody>
          <a:bodyPr>
            <a:normAutofit fontScale="77500" lnSpcReduction="20000"/>
          </a:bodyPr>
          <a:lstStyle/>
          <a:p>
            <a:pPr>
              <a:buFont typeface="Arial" panose="020B0604020202020204" pitchFamily="34" charset="0"/>
              <a:buChar char="•"/>
            </a:pPr>
            <a:r>
              <a:rPr lang="en-GB" dirty="0"/>
              <a:t>Any control system should be comprehensive and cover all the outlets of an establishment and all stages of the food control cycle.</a:t>
            </a:r>
          </a:p>
          <a:p>
            <a:pPr>
              <a:buFont typeface="Arial" panose="020B0604020202020204" pitchFamily="34" charset="0"/>
              <a:buChar char="•"/>
            </a:pPr>
            <a:endParaRPr lang="en-GB" dirty="0"/>
          </a:p>
          <a:p>
            <a:pPr>
              <a:buFont typeface="Arial" panose="020B0604020202020204" pitchFamily="34" charset="0"/>
              <a:buChar char="•"/>
            </a:pPr>
            <a:r>
              <a:rPr lang="en-GB" dirty="0"/>
              <a:t>The cost of maintaining the system should be in relation to the saving to be made</a:t>
            </a:r>
          </a:p>
          <a:p>
            <a:pPr>
              <a:buFont typeface="Arial" panose="020B0604020202020204" pitchFamily="34" charset="0"/>
              <a:buChar char="•"/>
            </a:pPr>
            <a:endParaRPr lang="en-GB" dirty="0"/>
          </a:p>
          <a:p>
            <a:pPr>
              <a:buFont typeface="Arial" panose="020B0604020202020204" pitchFamily="34" charset="0"/>
              <a:buChar char="•"/>
            </a:pPr>
            <a:r>
              <a:rPr lang="en-GB" dirty="0"/>
              <a:t>The control system should be easy to operate and to be understood by all levels of staff.</a:t>
            </a:r>
          </a:p>
          <a:p>
            <a:pPr>
              <a:buFont typeface="Arial" panose="020B0604020202020204" pitchFamily="34" charset="0"/>
              <a:buChar char="•"/>
            </a:pPr>
            <a:endParaRPr lang="en-GB" dirty="0"/>
          </a:p>
          <a:p>
            <a:pPr>
              <a:buFont typeface="Arial" panose="020B0604020202020204" pitchFamily="34" charset="0"/>
              <a:buChar char="•"/>
            </a:pPr>
            <a:r>
              <a:rPr lang="en-GB" dirty="0"/>
              <a:t>The control system should be seen by staff to be working</a:t>
            </a:r>
          </a:p>
          <a:p>
            <a:pPr>
              <a:buFont typeface="Arial" panose="020B0604020202020204" pitchFamily="34" charset="0"/>
              <a:buChar char="•"/>
            </a:pPr>
            <a:endParaRPr lang="en-GB" dirty="0"/>
          </a:p>
          <a:p>
            <a:pPr>
              <a:buFont typeface="Arial" panose="020B0604020202020204" pitchFamily="34" charset="0"/>
              <a:buChar char="•"/>
            </a:pPr>
            <a:r>
              <a:rPr lang="en-GB" dirty="0"/>
              <a:t>To be effective the information produced must be accurate and up-to-date.</a:t>
            </a:r>
          </a:p>
          <a:p>
            <a:pPr marL="0" indent="0">
              <a:buNone/>
            </a:pPr>
            <a:endParaRPr lang="en-US" dirty="0"/>
          </a:p>
        </p:txBody>
      </p:sp>
    </p:spTree>
    <p:extLst>
      <p:ext uri="{BB962C8B-B14F-4D97-AF65-F5344CB8AC3E}">
        <p14:creationId xmlns:p14="http://schemas.microsoft.com/office/powerpoint/2010/main" xmlns="" val="3606944832"/>
      </p:ext>
    </p:extLst>
  </p:cSld>
  <p:clrMapOvr>
    <a:masterClrMapping/>
  </p:clrMapOvr>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7655BE9-0C0E-BE49-B1BB-E68B66CCB1BA}"/>
              </a:ext>
            </a:extLst>
          </p:cNvPr>
          <p:cNvSpPr>
            <a:spLocks noGrp="1"/>
          </p:cNvSpPr>
          <p:nvPr>
            <p:ph type="title"/>
          </p:nvPr>
        </p:nvSpPr>
        <p:spPr>
          <a:xfrm>
            <a:off x="457200" y="274638"/>
            <a:ext cx="8229600" cy="679519"/>
          </a:xfrm>
        </p:spPr>
        <p:txBody>
          <a:bodyPr>
            <a:normAutofit/>
          </a:bodyPr>
          <a:lstStyle/>
          <a:p>
            <a:r>
              <a:rPr lang="en-US" sz="3200" b="1" dirty="0"/>
              <a:t>Methods of food control</a:t>
            </a:r>
          </a:p>
        </p:txBody>
      </p:sp>
      <p:sp>
        <p:nvSpPr>
          <p:cNvPr id="3" name="Content Placeholder 2">
            <a:extLst>
              <a:ext uri="{FF2B5EF4-FFF2-40B4-BE49-F238E27FC236}">
                <a16:creationId xmlns:a16="http://schemas.microsoft.com/office/drawing/2014/main" xmlns="" id="{AB81ED25-3C12-3648-B7A0-4132F7315E0F}"/>
              </a:ext>
            </a:extLst>
          </p:cNvPr>
          <p:cNvSpPr>
            <a:spLocks noGrp="1"/>
          </p:cNvSpPr>
          <p:nvPr>
            <p:ph idx="1"/>
          </p:nvPr>
        </p:nvSpPr>
        <p:spPr>
          <a:xfrm>
            <a:off x="457200" y="1166018"/>
            <a:ext cx="8229600" cy="5417344"/>
          </a:xfrm>
        </p:spPr>
        <p:txBody>
          <a:bodyPr>
            <a:normAutofit fontScale="70000" lnSpcReduction="20000"/>
          </a:bodyPr>
          <a:lstStyle/>
          <a:p>
            <a:pPr marL="0" indent="0">
              <a:buNone/>
            </a:pPr>
            <a:r>
              <a:rPr lang="en-GB" dirty="0"/>
              <a:t>Depending on the size of the operation food control methods may be automated or manual. The basic tools that enable the correct functioning of the inventory control cycle are:</a:t>
            </a:r>
          </a:p>
          <a:p>
            <a:pPr marL="0" indent="0">
              <a:buNone/>
            </a:pPr>
            <a:endParaRPr lang="en-GB" dirty="0"/>
          </a:p>
          <a:p>
            <a:pPr marL="0" indent="0">
              <a:buNone/>
            </a:pPr>
            <a:endParaRPr lang="en-GB" dirty="0"/>
          </a:p>
          <a:p>
            <a:pPr marL="0" indent="0">
              <a:buNone/>
            </a:pPr>
            <a:r>
              <a:rPr lang="en-GB" dirty="0"/>
              <a:t>Purchase order : completed by the chef or purchasing manager, these forms are often in triplicate with one copy for the supplier one for the accounting and one remains with the chef.</a:t>
            </a:r>
          </a:p>
          <a:p>
            <a:endParaRPr lang="en-GB" dirty="0"/>
          </a:p>
          <a:p>
            <a:pPr marL="0" indent="0">
              <a:buNone/>
            </a:pPr>
            <a:r>
              <a:rPr lang="en-GB" dirty="0"/>
              <a:t>Delivery note : issued by the supplier and delivered together with the goods to the operation.</a:t>
            </a:r>
          </a:p>
          <a:p>
            <a:endParaRPr lang="en-GB" dirty="0"/>
          </a:p>
          <a:p>
            <a:pPr marL="0" indent="0">
              <a:buNone/>
            </a:pPr>
            <a:r>
              <a:rPr lang="en-GB" dirty="0"/>
              <a:t>Invoice : issued by the supplier and normally send directly to the accounts department.</a:t>
            </a:r>
          </a:p>
          <a:p>
            <a:endParaRPr lang="en-GB" dirty="0"/>
          </a:p>
          <a:p>
            <a:pPr marL="0" indent="0">
              <a:buNone/>
            </a:pPr>
            <a:r>
              <a:rPr lang="en-GB" dirty="0"/>
              <a:t>Requisition : issued by the kitchen to the storeroom requesting the issuance of goods.</a:t>
            </a:r>
          </a:p>
          <a:p>
            <a:pPr marL="0" indent="0">
              <a:buNone/>
            </a:pPr>
            <a:endParaRPr lang="en-GB" dirty="0"/>
          </a:p>
          <a:p>
            <a:endParaRPr lang="en-US" dirty="0"/>
          </a:p>
        </p:txBody>
      </p:sp>
    </p:spTree>
    <p:extLst>
      <p:ext uri="{BB962C8B-B14F-4D97-AF65-F5344CB8AC3E}">
        <p14:creationId xmlns:p14="http://schemas.microsoft.com/office/powerpoint/2010/main" xmlns="" val="2360675085"/>
      </p:ext>
    </p:extLst>
  </p:cSld>
  <p:clrMapOvr>
    <a:masterClrMapping/>
  </p:clrMapOvr>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8AE6E982-A730-0D4A-9DBA-0E174C983545}"/>
              </a:ext>
            </a:extLst>
          </p:cNvPr>
          <p:cNvSpPr>
            <a:spLocks noGrp="1"/>
          </p:cNvSpPr>
          <p:nvPr>
            <p:ph idx="1"/>
          </p:nvPr>
        </p:nvSpPr>
        <p:spPr>
          <a:xfrm>
            <a:off x="457200" y="238540"/>
            <a:ext cx="8229600" cy="5887624"/>
          </a:xfrm>
        </p:spPr>
        <p:txBody>
          <a:bodyPr>
            <a:normAutofit fontScale="92500"/>
          </a:bodyPr>
          <a:lstStyle/>
          <a:p>
            <a:pPr marL="0" indent="0">
              <a:buNone/>
            </a:pPr>
            <a:r>
              <a:rPr lang="en-US" dirty="0"/>
              <a:t>These are supported by:</a:t>
            </a:r>
          </a:p>
          <a:p>
            <a:pPr marL="0" indent="0">
              <a:buNone/>
            </a:pPr>
            <a:endParaRPr lang="en-US" dirty="0"/>
          </a:p>
          <a:p>
            <a:r>
              <a:rPr lang="en-GB" sz="2800" dirty="0"/>
              <a:t>Weekly/monthly food cost report</a:t>
            </a:r>
          </a:p>
          <a:p>
            <a:r>
              <a:rPr lang="en-GB" sz="2800" dirty="0"/>
              <a:t>A daily food cost report</a:t>
            </a:r>
          </a:p>
          <a:p>
            <a:r>
              <a:rPr lang="en-GB" sz="2800" dirty="0"/>
              <a:t>A detailed daily food cost report</a:t>
            </a:r>
          </a:p>
          <a:p>
            <a:r>
              <a:rPr lang="en-GB" sz="2800" dirty="0"/>
              <a:t>Calculation of the potential food cost</a:t>
            </a:r>
          </a:p>
          <a:p>
            <a:r>
              <a:rPr lang="en-GB" sz="2800" dirty="0"/>
              <a:t>Food control checklist</a:t>
            </a:r>
          </a:p>
          <a:p>
            <a:pPr lvl="1">
              <a:buFont typeface="Courier New" panose="02070309020205020404" pitchFamily="49" charset="0"/>
              <a:buChar char="o"/>
            </a:pPr>
            <a:r>
              <a:rPr lang="en-GB" dirty="0"/>
              <a:t>Menu</a:t>
            </a:r>
          </a:p>
          <a:p>
            <a:pPr lvl="1">
              <a:buFont typeface="Courier New" panose="02070309020205020404" pitchFamily="49" charset="0"/>
              <a:buChar char="o"/>
            </a:pPr>
            <a:r>
              <a:rPr lang="en-GB" dirty="0"/>
              <a:t>Purchasing, receiving, storing and issuing procedures</a:t>
            </a:r>
          </a:p>
          <a:p>
            <a:pPr lvl="1">
              <a:buFont typeface="Courier New" panose="02070309020205020404" pitchFamily="49" charset="0"/>
              <a:buChar char="o"/>
            </a:pPr>
            <a:r>
              <a:rPr lang="en-GB" dirty="0"/>
              <a:t>Food production</a:t>
            </a:r>
          </a:p>
          <a:p>
            <a:pPr lvl="1">
              <a:buFont typeface="Courier New" panose="02070309020205020404" pitchFamily="49" charset="0"/>
              <a:buChar char="o"/>
            </a:pPr>
            <a:r>
              <a:rPr lang="en-GB" dirty="0"/>
              <a:t>Food service </a:t>
            </a:r>
          </a:p>
          <a:p>
            <a:pPr lvl="1">
              <a:buFont typeface="Courier New" panose="02070309020205020404" pitchFamily="49" charset="0"/>
              <a:buChar char="o"/>
            </a:pPr>
            <a:r>
              <a:rPr lang="en-GB" dirty="0"/>
              <a:t>Food production procedures</a:t>
            </a:r>
          </a:p>
          <a:p>
            <a:endParaRPr lang="en-US" dirty="0"/>
          </a:p>
        </p:txBody>
      </p:sp>
    </p:spTree>
    <p:extLst>
      <p:ext uri="{BB962C8B-B14F-4D97-AF65-F5344CB8AC3E}">
        <p14:creationId xmlns:p14="http://schemas.microsoft.com/office/powerpoint/2010/main" xmlns="" val="2074971477"/>
      </p:ext>
    </p:extLst>
  </p:cSld>
  <p:clrMapOvr>
    <a:masterClrMapping/>
  </p:clrMapOvr>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2B86F65F-F829-5244-AB4C-B8D3371037CE}"/>
              </a:ext>
            </a:extLst>
          </p:cNvPr>
          <p:cNvSpPr>
            <a:spLocks noGrp="1"/>
          </p:cNvSpPr>
          <p:nvPr>
            <p:ph type="title"/>
          </p:nvPr>
        </p:nvSpPr>
        <p:spPr>
          <a:xfrm>
            <a:off x="1388165" y="324108"/>
            <a:ext cx="6367670" cy="1143000"/>
          </a:xfrm>
        </p:spPr>
        <p:txBody>
          <a:bodyPr>
            <a:normAutofit/>
          </a:bodyPr>
          <a:lstStyle/>
          <a:p>
            <a:r>
              <a:rPr lang="en-US" b="1" dirty="0"/>
              <a:t>Activity</a:t>
            </a:r>
          </a:p>
        </p:txBody>
      </p:sp>
      <p:sp>
        <p:nvSpPr>
          <p:cNvPr id="3" name="Content Placeholder 2">
            <a:extLst>
              <a:ext uri="{FF2B5EF4-FFF2-40B4-BE49-F238E27FC236}">
                <a16:creationId xmlns:a16="http://schemas.microsoft.com/office/drawing/2014/main" xmlns="" id="{C7BB9DFD-E418-EC49-BAB8-495A552AC240}"/>
              </a:ext>
            </a:extLst>
          </p:cNvPr>
          <p:cNvSpPr>
            <a:spLocks noGrp="1"/>
          </p:cNvSpPr>
          <p:nvPr>
            <p:ph idx="1"/>
          </p:nvPr>
        </p:nvSpPr>
        <p:spPr>
          <a:xfrm>
            <a:off x="457200" y="2163071"/>
            <a:ext cx="8229600" cy="3963092"/>
          </a:xfrm>
        </p:spPr>
        <p:txBody>
          <a:bodyPr>
            <a:normAutofit/>
          </a:bodyPr>
          <a:lstStyle/>
          <a:p>
            <a:pPr marL="0" indent="0">
              <a:buNone/>
            </a:pPr>
            <a:endParaRPr lang="en-US" sz="2800" dirty="0"/>
          </a:p>
          <a:p>
            <a:pPr marL="0" indent="0">
              <a:buNone/>
            </a:pPr>
            <a:endParaRPr lang="en-US" sz="2800" dirty="0"/>
          </a:p>
        </p:txBody>
      </p:sp>
      <mc:AlternateContent xmlns:mc="http://schemas.openxmlformats.org/markup-compatibility/2006">
        <mc:Choice xmlns:am3d="http://schemas.microsoft.com/office/drawing/2017/model3d" xmlns="" Requires="am3d">
          <p:graphicFrame>
            <p:nvGraphicFramePr>
              <p:cNvPr id="4" name="3D Model 3" descr="Gears">
                <a:extLst>
                  <a:ext uri="{FF2B5EF4-FFF2-40B4-BE49-F238E27FC236}">
                    <a16:creationId xmlns:a16="http://schemas.microsoft.com/office/drawing/2014/main" id="{358B8D8F-B31F-9149-83F2-DFD426699C84}"/>
                  </a:ext>
                </a:extLst>
              </p:cNvPr>
              <p:cNvGraphicFramePr>
                <a:graphicFrameLocks noChangeAspect="1"/>
              </p:cNvGraphicFramePr>
              <p:nvPr/>
            </p:nvGraphicFramePr>
            <p:xfrm>
              <a:off x="0" y="25711"/>
              <a:ext cx="2445025" cy="1888433"/>
            </p:xfrm>
            <a:graphic>
              <a:graphicData uri="http://schemas.microsoft.com/office/drawing/2017/model3d">
                <am3d:model3d r:embed="rId2">
                  <am3d:spPr>
                    <a:xfrm>
                      <a:off x="0" y="0"/>
                      <a:ext cx="2445025" cy="1888433"/>
                    </a:xfrm>
                    <a:prstGeom prst="rect">
                      <a:avLst/>
                    </a:prstGeom>
                  </am3d:spPr>
                  <am3d:camera>
                    <am3d:pos x="0" y="0" z="60106359"/>
                    <am3d:up dx="0" dy="36000000" dz="0"/>
                    <am3d:lookAt x="0" y="0" z="0"/>
                    <am3d:perspective fov="2700000"/>
                  </am3d:camera>
                  <am3d:trans>
                    <am3d:meterPerModelUnit n="1907604" d="1000000"/>
                    <am3d:preTrans dx="718081" dy="-13902428" dz="156387"/>
                    <am3d:scale>
                      <am3d:sx n="1000000" d="1000000"/>
                      <am3d:sy n="1000000" d="1000000"/>
                      <am3d:sz n="1000000" d="1000000"/>
                    </am3d:scale>
                    <am3d:rot/>
                    <am3d:postTrans dx="0" dy="0" dz="0"/>
                  </am3d:trans>
                  <am3d:raster rName="Office3DRenderer" rVer="16.0.8326">
                    <am3d:blip r:embed="rId3"/>
                  </am3d:raster>
                  <am3d:objViewport viewportSz="3188577"/>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4" name="3D Model 3" descr="Gears">
                <a:extLst>
                  <a:ext uri="{FF2B5EF4-FFF2-40B4-BE49-F238E27FC236}">
                    <a16:creationId xmlns:a16="http://schemas.microsoft.com/office/drawing/2014/main" xmlns="" id="{358B8D8F-B31F-9149-83F2-DFD426699C84}"/>
                  </a:ext>
                </a:extLst>
              </p:cNvPr>
              <p:cNvPicPr>
                <a:picLocks noGrp="1" noRot="1" noChangeAspect="1" noMove="1" noResize="1" noEditPoints="1" noAdjustHandles="1" noChangeArrowheads="1" noChangeShapeType="1" noCrop="1"/>
              </p:cNvPicPr>
              <p:nvPr/>
            </p:nvPicPr>
            <p:blipFill>
              <a:blip r:embed="rId3"/>
              <a:stretch>
                <a:fillRect/>
              </a:stretch>
            </p:blipFill>
            <p:spPr>
              <a:xfrm>
                <a:off x="0" y="25711"/>
                <a:ext cx="2445025" cy="1888433"/>
              </a:xfrm>
              <a:prstGeom prst="rect">
                <a:avLst/>
              </a:prstGeom>
            </p:spPr>
          </p:pic>
        </mc:Fallback>
      </mc:AlternateContent>
      <p:sp>
        <p:nvSpPr>
          <p:cNvPr id="5" name="TextBox 4">
            <a:extLst>
              <a:ext uri="{FF2B5EF4-FFF2-40B4-BE49-F238E27FC236}">
                <a16:creationId xmlns:a16="http://schemas.microsoft.com/office/drawing/2014/main" xmlns="" id="{D23A1E75-79E9-374B-822F-C172DCB37AD6}"/>
              </a:ext>
            </a:extLst>
          </p:cNvPr>
          <p:cNvSpPr txBox="1"/>
          <p:nvPr/>
        </p:nvSpPr>
        <p:spPr>
          <a:xfrm>
            <a:off x="457200" y="2163071"/>
            <a:ext cx="8418576" cy="4154984"/>
          </a:xfrm>
          <a:prstGeom prst="rect">
            <a:avLst/>
          </a:prstGeom>
          <a:noFill/>
        </p:spPr>
        <p:txBody>
          <a:bodyPr wrap="square" rtlCol="0">
            <a:spAutoFit/>
          </a:bodyPr>
          <a:lstStyle/>
          <a:p>
            <a:r>
              <a:rPr lang="en-GB" sz="2400" dirty="0"/>
              <a:t>The basic tools of the control cycle were defined earlier. Using these definitions for reference, describe how each of these documents can help to control food.</a:t>
            </a:r>
          </a:p>
          <a:p>
            <a:endParaRPr lang="en-GB" sz="2400" dirty="0"/>
          </a:p>
          <a:p>
            <a:pPr marL="342900" indent="-342900">
              <a:buFont typeface="Arial" panose="020B0604020202020204" pitchFamily="34" charset="0"/>
              <a:buChar char="•"/>
            </a:pPr>
            <a:r>
              <a:rPr lang="en-GB" sz="2400" dirty="0"/>
              <a:t>Purchase order</a:t>
            </a:r>
          </a:p>
          <a:p>
            <a:pPr marL="342900" indent="-342900">
              <a:buFont typeface="Arial" panose="020B0604020202020204" pitchFamily="34" charset="0"/>
              <a:buChar char="•"/>
            </a:pPr>
            <a:endParaRPr lang="en-GB" sz="2400" dirty="0"/>
          </a:p>
          <a:p>
            <a:pPr marL="342900" indent="-342900">
              <a:buFont typeface="Arial" panose="020B0604020202020204" pitchFamily="34" charset="0"/>
              <a:buChar char="•"/>
            </a:pPr>
            <a:r>
              <a:rPr lang="en-GB" sz="2400" dirty="0"/>
              <a:t>Delivery note</a:t>
            </a:r>
          </a:p>
          <a:p>
            <a:endParaRPr lang="en-GB" sz="2400" dirty="0"/>
          </a:p>
          <a:p>
            <a:pPr marL="342900" indent="-342900">
              <a:buFont typeface="Arial" panose="020B0604020202020204" pitchFamily="34" charset="0"/>
              <a:buChar char="•"/>
            </a:pPr>
            <a:r>
              <a:rPr lang="en-GB" sz="2400" dirty="0"/>
              <a:t>Invoice </a:t>
            </a:r>
          </a:p>
          <a:p>
            <a:pPr marL="342900" indent="-342900">
              <a:buFont typeface="Arial" panose="020B0604020202020204" pitchFamily="34" charset="0"/>
              <a:buChar char="•"/>
            </a:pPr>
            <a:endParaRPr lang="en-GB" sz="2400" dirty="0"/>
          </a:p>
          <a:p>
            <a:pPr marL="342900" indent="-342900">
              <a:buFont typeface="Arial" panose="020B0604020202020204" pitchFamily="34" charset="0"/>
              <a:buChar char="•"/>
            </a:pPr>
            <a:r>
              <a:rPr lang="en-GB" sz="2400" dirty="0"/>
              <a:t>Requisition</a:t>
            </a:r>
          </a:p>
        </p:txBody>
      </p:sp>
    </p:spTree>
    <p:extLst>
      <p:ext uri="{BB962C8B-B14F-4D97-AF65-F5344CB8AC3E}">
        <p14:creationId xmlns:p14="http://schemas.microsoft.com/office/powerpoint/2010/main" xmlns="" val="1364894300"/>
      </p:ext>
    </p:extLst>
  </p:cSld>
  <p:clrMapOvr>
    <a:masterClrMapping/>
  </p:clrMapOvr>
</p:sld>
</file>

<file path=ppt/slides/slide1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8" name="Rectangle 44">
            <a:extLst>
              <a:ext uri="{FF2B5EF4-FFF2-40B4-BE49-F238E27FC236}">
                <a16:creationId xmlns:a16="http://schemas.microsoft.com/office/drawing/2014/main" xmlns="" id="{4D51AB52-5ADD-4688-83DB-8A2EB1F26B9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9143998" cy="685800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xmlns="" id="{EB8FE4E9-FA03-B946-95E8-4D67C7C24435}"/>
              </a:ext>
            </a:extLst>
          </p:cNvPr>
          <p:cNvSpPr>
            <a:spLocks noGrp="1"/>
          </p:cNvSpPr>
          <p:nvPr>
            <p:ph type="title"/>
          </p:nvPr>
        </p:nvSpPr>
        <p:spPr>
          <a:xfrm>
            <a:off x="445770" y="461001"/>
            <a:ext cx="3827879" cy="1907457"/>
          </a:xfrm>
        </p:spPr>
        <p:txBody>
          <a:bodyPr vert="horz" lIns="91440" tIns="45720" rIns="91440" bIns="45720" rtlCol="0" anchor="ctr">
            <a:normAutofit/>
          </a:bodyPr>
          <a:lstStyle/>
          <a:p>
            <a:pPr algn="l" defTabSz="914400">
              <a:lnSpc>
                <a:spcPct val="90000"/>
              </a:lnSpc>
            </a:pPr>
            <a:r>
              <a:rPr lang="en-US" b="1" dirty="0">
                <a:solidFill>
                  <a:schemeClr val="bg1"/>
                </a:solidFill>
              </a:rPr>
              <a:t>13.Beverage Controlling</a:t>
            </a:r>
          </a:p>
        </p:txBody>
      </p:sp>
      <p:grpSp>
        <p:nvGrpSpPr>
          <p:cNvPr id="70" name="Group 46">
            <a:extLst>
              <a:ext uri="{FF2B5EF4-FFF2-40B4-BE49-F238E27FC236}">
                <a16:creationId xmlns:a16="http://schemas.microsoft.com/office/drawing/2014/main" xmlns="" id="{2B860207-ACE2-4B37-A2C2-9AAE0EEBA8BF}"/>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42125" y="737776"/>
            <a:ext cx="181579" cy="1340860"/>
            <a:chOff x="56167" y="899960"/>
            <a:chExt cx="242107" cy="1340860"/>
          </a:xfrm>
        </p:grpSpPr>
        <p:sp>
          <p:nvSpPr>
            <p:cNvPr id="48" name="Rectangle 2">
              <a:extLst>
                <a:ext uri="{FF2B5EF4-FFF2-40B4-BE49-F238E27FC236}">
                  <a16:creationId xmlns:a16="http://schemas.microsoft.com/office/drawing/2014/main" xmlns="" id="{E8A59B16-7B5E-439A-AABE-6F43ADBEDA8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237744" y="146971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2" name="Rectangle 59">
              <a:extLst>
                <a:ext uri="{FF2B5EF4-FFF2-40B4-BE49-F238E27FC236}">
                  <a16:creationId xmlns:a16="http://schemas.microsoft.com/office/drawing/2014/main" xmlns="" id="{38682BC1-12A9-49A6-B07D-32C0E52874F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54864" y="146971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0" name="Rectangle 2">
              <a:extLst>
                <a:ext uri="{FF2B5EF4-FFF2-40B4-BE49-F238E27FC236}">
                  <a16:creationId xmlns:a16="http://schemas.microsoft.com/office/drawing/2014/main" xmlns="" id="{929740E6-43AC-43B8-A959-7FA88DA43EF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237744" y="132760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1" name="Rectangle 59">
              <a:extLst>
                <a:ext uri="{FF2B5EF4-FFF2-40B4-BE49-F238E27FC236}">
                  <a16:creationId xmlns:a16="http://schemas.microsoft.com/office/drawing/2014/main" xmlns="" id="{96E21AC4-82E7-4B8E-BE4D-06F7B3884D6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54864" y="132760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2" name="Rectangle 2">
              <a:extLst>
                <a:ext uri="{FF2B5EF4-FFF2-40B4-BE49-F238E27FC236}">
                  <a16:creationId xmlns:a16="http://schemas.microsoft.com/office/drawing/2014/main" xmlns="" id="{C921A779-B023-4EB0-B665-D0212F00909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237744" y="118549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3" name="Rectangle 59">
              <a:extLst>
                <a:ext uri="{FF2B5EF4-FFF2-40B4-BE49-F238E27FC236}">
                  <a16:creationId xmlns:a16="http://schemas.microsoft.com/office/drawing/2014/main" xmlns="" id="{3E26D187-6A2A-4FCB-AB53-925262F7226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54864" y="118549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4" name="Rectangle 2">
              <a:extLst>
                <a:ext uri="{FF2B5EF4-FFF2-40B4-BE49-F238E27FC236}">
                  <a16:creationId xmlns:a16="http://schemas.microsoft.com/office/drawing/2014/main" xmlns="" id="{ADC5C21D-9525-4C09-96AC-CD411777520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237744" y="104337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5" name="Rectangle 59">
              <a:extLst>
                <a:ext uri="{FF2B5EF4-FFF2-40B4-BE49-F238E27FC236}">
                  <a16:creationId xmlns:a16="http://schemas.microsoft.com/office/drawing/2014/main" xmlns="" id="{E55B79D7-B509-440B-BB0A-C932B288C2D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54864" y="104337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6" name="Rectangle 2">
              <a:extLst>
                <a:ext uri="{FF2B5EF4-FFF2-40B4-BE49-F238E27FC236}">
                  <a16:creationId xmlns:a16="http://schemas.microsoft.com/office/drawing/2014/main" xmlns="" id="{2EB10EB7-F925-4AB7-9B6B-FAFCA6F00821}"/>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237744" y="90126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7" name="Rectangle 59">
              <a:extLst>
                <a:ext uri="{FF2B5EF4-FFF2-40B4-BE49-F238E27FC236}">
                  <a16:creationId xmlns:a16="http://schemas.microsoft.com/office/drawing/2014/main" xmlns="" id="{4BDE1226-55F7-4E78-8946-97C0D7FDD38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54864" y="90126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8" name="Rectangle 2">
              <a:extLst>
                <a:ext uri="{FF2B5EF4-FFF2-40B4-BE49-F238E27FC236}">
                  <a16:creationId xmlns:a16="http://schemas.microsoft.com/office/drawing/2014/main" xmlns="" id="{4FECC137-11B4-48FD-A1AA-610D2138DE81}"/>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237744" y="218028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9" name="Rectangle 59">
              <a:extLst>
                <a:ext uri="{FF2B5EF4-FFF2-40B4-BE49-F238E27FC236}">
                  <a16:creationId xmlns:a16="http://schemas.microsoft.com/office/drawing/2014/main" xmlns="" id="{180C0DD7-6CE4-486B-916C-C3C87C81807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54864" y="218028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0" name="Rectangle 2">
              <a:extLst>
                <a:ext uri="{FF2B5EF4-FFF2-40B4-BE49-F238E27FC236}">
                  <a16:creationId xmlns:a16="http://schemas.microsoft.com/office/drawing/2014/main" xmlns="" id="{810AE7F9-4396-41FB-94F9-8154D4DC2C9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237744" y="203817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1" name="Rectangle 59">
              <a:extLst>
                <a:ext uri="{FF2B5EF4-FFF2-40B4-BE49-F238E27FC236}">
                  <a16:creationId xmlns:a16="http://schemas.microsoft.com/office/drawing/2014/main" xmlns="" id="{446068F4-9B70-4DC6-82E3-6A636680911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54864" y="203817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2" name="Rectangle 2">
              <a:extLst>
                <a:ext uri="{FF2B5EF4-FFF2-40B4-BE49-F238E27FC236}">
                  <a16:creationId xmlns:a16="http://schemas.microsoft.com/office/drawing/2014/main" xmlns="" id="{ACCF2A15-7704-4CCF-AB0A-20BE623E7AE2}"/>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237744" y="189606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3" name="Rectangle 59">
              <a:extLst>
                <a:ext uri="{FF2B5EF4-FFF2-40B4-BE49-F238E27FC236}">
                  <a16:creationId xmlns:a16="http://schemas.microsoft.com/office/drawing/2014/main" xmlns="" id="{8DF7B9FB-BF19-4609-9AF1-45D94DCB2FD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54864" y="189606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4" name="Rectangle 2">
              <a:extLst>
                <a:ext uri="{FF2B5EF4-FFF2-40B4-BE49-F238E27FC236}">
                  <a16:creationId xmlns:a16="http://schemas.microsoft.com/office/drawing/2014/main" xmlns="" id="{03EE7F2A-8C41-44E1-A5C5-F9D7A87E476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237744" y="175394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5" name="Rectangle 59">
              <a:extLst>
                <a:ext uri="{FF2B5EF4-FFF2-40B4-BE49-F238E27FC236}">
                  <a16:creationId xmlns:a16="http://schemas.microsoft.com/office/drawing/2014/main" xmlns="" id="{689CADC4-9D26-4B82-9B11-1E2140D1DCA1}"/>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54864" y="175394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6" name="Rectangle 2">
              <a:extLst>
                <a:ext uri="{FF2B5EF4-FFF2-40B4-BE49-F238E27FC236}">
                  <a16:creationId xmlns:a16="http://schemas.microsoft.com/office/drawing/2014/main" xmlns="" id="{707BC2C3-A51F-45C0-8BEC-31CC1E9AD5E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237744" y="161183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7" name="Rectangle 59">
              <a:extLst>
                <a:ext uri="{FF2B5EF4-FFF2-40B4-BE49-F238E27FC236}">
                  <a16:creationId xmlns:a16="http://schemas.microsoft.com/office/drawing/2014/main" xmlns="" id="{9ECFCC9B-5EAD-4BEC-A4C5-28A4766FCB6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54864" y="161183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6" name="Picture 5" descr="A dining room table&#10;&#10;Description automatically generated">
            <a:extLst>
              <a:ext uri="{FF2B5EF4-FFF2-40B4-BE49-F238E27FC236}">
                <a16:creationId xmlns:a16="http://schemas.microsoft.com/office/drawing/2014/main" xmlns="" id="{62600A09-1FE8-4B43-9044-9E8725A9C17A}"/>
              </a:ext>
            </a:extLst>
          </p:cNvPr>
          <p:cNvPicPr>
            <a:picLocks noChangeAspect="1"/>
          </p:cNvPicPr>
          <p:nvPr/>
        </p:nvPicPr>
        <p:blipFill rotWithShape="1">
          <a:blip r:embed="rId2">
            <a:extLst>
              <a:ext uri="{837473B0-CC2E-450A-ABE3-18F120FF3D39}">
                <a1611:picAttrSrcUrl xmlns:a1611="http://schemas.microsoft.com/office/drawing/2016/11/main" xmlns="" r:id="rId3"/>
              </a:ext>
            </a:extLst>
          </a:blip>
          <a:srcRect l="20535" r="34227" b="-1"/>
          <a:stretch/>
        </p:blipFill>
        <p:spPr>
          <a:xfrm>
            <a:off x="4496305" y="10"/>
            <a:ext cx="4647695" cy="6857990"/>
          </a:xfrm>
          <a:prstGeom prst="rect">
            <a:avLst/>
          </a:prstGeom>
        </p:spPr>
      </p:pic>
      <p:sp>
        <p:nvSpPr>
          <p:cNvPr id="69" name="Rectangle 68">
            <a:extLst>
              <a:ext uri="{FF2B5EF4-FFF2-40B4-BE49-F238E27FC236}">
                <a16:creationId xmlns:a16="http://schemas.microsoft.com/office/drawing/2014/main" xmlns="" id="{2BBA6F99-C2E7-4A60-BF6F-95A24075681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2825032"/>
            <a:ext cx="4750392" cy="403296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1" name="Rectangle 70">
            <a:extLst>
              <a:ext uri="{FF2B5EF4-FFF2-40B4-BE49-F238E27FC236}">
                <a16:creationId xmlns:a16="http://schemas.microsoft.com/office/drawing/2014/main" xmlns="" id="{E3E51905-F374-4E1A-97CF-B741584B74D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6501384"/>
            <a:ext cx="4937759" cy="3566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a:extLst>
              <a:ext uri="{FF2B5EF4-FFF2-40B4-BE49-F238E27FC236}">
                <a16:creationId xmlns:a16="http://schemas.microsoft.com/office/drawing/2014/main" xmlns="" id="{2EF15FD1-F59B-0B42-9E2C-C59641BB2EE5}"/>
              </a:ext>
            </a:extLst>
          </p:cNvPr>
          <p:cNvSpPr txBox="1"/>
          <p:nvPr/>
        </p:nvSpPr>
        <p:spPr>
          <a:xfrm>
            <a:off x="6836958" y="6657943"/>
            <a:ext cx="2307042" cy="200055"/>
          </a:xfrm>
          <a:prstGeom prst="rect">
            <a:avLst/>
          </a:prstGeom>
          <a:solidFill>
            <a:srgbClr val="000000"/>
          </a:solidFill>
        </p:spPr>
        <p:txBody>
          <a:bodyPr wrap="none" rtlCol="0">
            <a:spAutoFit/>
          </a:bodyPr>
          <a:lstStyle/>
          <a:p>
            <a:pPr algn="r">
              <a:spcAft>
                <a:spcPts val="600"/>
              </a:spcAft>
            </a:pPr>
            <a:r>
              <a:rPr lang="en-US" sz="700" dirty="0">
                <a:solidFill>
                  <a:srgbClr val="FFFFFF"/>
                </a:solidFill>
                <a:hlinkClick r:id="rId3" tooltip="https://en.wikipedia.org/wiki/List_of_Michelin_starred_restaurants_in_Scotland">
                  <a:extLst>
                    <a:ext uri="{A12FA001-AC4F-418D-AE19-62706E023703}">
                      <ahyp:hlinkClr xmlns:ahyp="http://schemas.microsoft.com/office/drawing/2018/hyperlinkcolor" xmlns="" val="tx"/>
                    </a:ext>
                  </a:extLst>
                </a:hlinkClick>
              </a:rPr>
              <a:t>This Photo</a:t>
            </a:r>
            <a:r>
              <a:rPr lang="en-US" sz="700" dirty="0">
                <a:solidFill>
                  <a:srgbClr val="FFFFFF"/>
                </a:solidFill>
              </a:rPr>
              <a:t> by Unknown Author is licensed under </a:t>
            </a:r>
            <a:r>
              <a:rPr lang="en-US" sz="700" dirty="0">
                <a:solidFill>
                  <a:srgbClr val="FFFFFF"/>
                </a:solidFill>
                <a:hlinkClick r:id="rId4" tooltip="https://creativecommons.org/licenses/by-sa/3.0/">
                  <a:extLst>
                    <a:ext uri="{A12FA001-AC4F-418D-AE19-62706E023703}">
                      <ahyp:hlinkClr xmlns:ahyp="http://schemas.microsoft.com/office/drawing/2018/hyperlinkcolor" xmlns="" val="tx"/>
                    </a:ext>
                  </a:extLst>
                </a:hlinkClick>
              </a:rPr>
              <a:t>CC BY-SA</a:t>
            </a:r>
            <a:endParaRPr lang="en-US" sz="700" dirty="0">
              <a:solidFill>
                <a:srgbClr val="FFFFFF"/>
              </a:solidFill>
            </a:endParaRPr>
          </a:p>
        </p:txBody>
      </p:sp>
    </p:spTree>
    <p:extLst>
      <p:ext uri="{BB962C8B-B14F-4D97-AF65-F5344CB8AC3E}">
        <p14:creationId xmlns:p14="http://schemas.microsoft.com/office/powerpoint/2010/main" xmlns="" val="3713887282"/>
      </p:ext>
    </p:extLst>
  </p:cSld>
  <p:clrMapOvr>
    <a:masterClrMapping/>
  </p:clrMapOvr>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6C8EF301-0CB4-5D4F-8FAC-F7E342DF4786}"/>
              </a:ext>
            </a:extLst>
          </p:cNvPr>
          <p:cNvSpPr>
            <a:spLocks noGrp="1"/>
          </p:cNvSpPr>
          <p:nvPr>
            <p:ph type="title"/>
          </p:nvPr>
        </p:nvSpPr>
        <p:spPr>
          <a:xfrm>
            <a:off x="457200" y="274638"/>
            <a:ext cx="8229600" cy="586753"/>
          </a:xfrm>
        </p:spPr>
        <p:txBody>
          <a:bodyPr>
            <a:normAutofit/>
          </a:bodyPr>
          <a:lstStyle/>
          <a:p>
            <a:r>
              <a:rPr lang="en-US" sz="3200" b="1" dirty="0"/>
              <a:t>Methods of beverage control</a:t>
            </a:r>
          </a:p>
        </p:txBody>
      </p:sp>
      <p:sp>
        <p:nvSpPr>
          <p:cNvPr id="3" name="Content Placeholder 2">
            <a:extLst>
              <a:ext uri="{FF2B5EF4-FFF2-40B4-BE49-F238E27FC236}">
                <a16:creationId xmlns:a16="http://schemas.microsoft.com/office/drawing/2014/main" xmlns="" id="{82E22099-12B9-DA41-9C25-511C1BD0E2A7}"/>
              </a:ext>
            </a:extLst>
          </p:cNvPr>
          <p:cNvSpPr>
            <a:spLocks noGrp="1"/>
          </p:cNvSpPr>
          <p:nvPr>
            <p:ph idx="1"/>
          </p:nvPr>
        </p:nvSpPr>
        <p:spPr>
          <a:xfrm>
            <a:off x="457200" y="1685994"/>
            <a:ext cx="8229600" cy="4012441"/>
          </a:xfrm>
        </p:spPr>
        <p:txBody>
          <a:bodyPr>
            <a:normAutofit/>
          </a:bodyPr>
          <a:lstStyle/>
          <a:p>
            <a:r>
              <a:rPr lang="en-GB" dirty="0"/>
              <a:t>Bar cost system</a:t>
            </a:r>
          </a:p>
          <a:p>
            <a:r>
              <a:rPr lang="en-GB" dirty="0"/>
              <a:t>Par stock or bottle control system</a:t>
            </a:r>
          </a:p>
          <a:p>
            <a:r>
              <a:rPr lang="en-GB" dirty="0"/>
              <a:t>Potential sales value system</a:t>
            </a:r>
          </a:p>
          <a:p>
            <a:r>
              <a:rPr lang="en-GB" dirty="0"/>
              <a:t>The millimetre system</a:t>
            </a:r>
          </a:p>
          <a:p>
            <a:r>
              <a:rPr lang="en-GB" dirty="0"/>
              <a:t>Banqueting and function bar system</a:t>
            </a:r>
          </a:p>
          <a:p>
            <a:r>
              <a:rPr lang="en-GB" dirty="0"/>
              <a:t>Automated beverage dispensing system</a:t>
            </a:r>
          </a:p>
          <a:p>
            <a:endParaRPr lang="en-US" dirty="0"/>
          </a:p>
          <a:p>
            <a:endParaRPr lang="en-GB" dirty="0"/>
          </a:p>
          <a:p>
            <a:endParaRPr lang="en-GB" dirty="0"/>
          </a:p>
          <a:p>
            <a:endParaRPr lang="en-US" dirty="0"/>
          </a:p>
        </p:txBody>
      </p:sp>
    </p:spTree>
    <p:extLst>
      <p:ext uri="{BB962C8B-B14F-4D97-AF65-F5344CB8AC3E}">
        <p14:creationId xmlns:p14="http://schemas.microsoft.com/office/powerpoint/2010/main" xmlns="" val="940929155"/>
      </p:ext>
    </p:extLst>
  </p:cSld>
  <p:clrMapOvr>
    <a:masterClrMapping/>
  </p:clrMapOvr>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7">
            <a:extLst>
              <a:ext uri="{FF2B5EF4-FFF2-40B4-BE49-F238E27FC236}">
                <a16:creationId xmlns:a16="http://schemas.microsoft.com/office/drawing/2014/main" xmlns="" id="{B54C2A3E-A086-474D-9178-0B9317A1F285}"/>
              </a:ext>
            </a:extLst>
          </p:cNvPr>
          <p:cNvGraphicFramePr>
            <a:graphicFrameLocks noGrp="1"/>
          </p:cNvGraphicFramePr>
          <p:nvPr>
            <p:ph idx="1"/>
            <p:extLst>
              <p:ext uri="{D42A27DB-BD31-4B8C-83A1-F6EECF244321}">
                <p14:modId xmlns:p14="http://schemas.microsoft.com/office/powerpoint/2010/main" xmlns="" val="4209664699"/>
              </p:ext>
            </p:extLst>
          </p:nvPr>
        </p:nvGraphicFramePr>
        <p:xfrm>
          <a:off x="288235" y="1010477"/>
          <a:ext cx="8567530" cy="5602359"/>
        </p:xfrm>
        <a:graphic>
          <a:graphicData uri="http://schemas.openxmlformats.org/drawingml/2006/table">
            <a:tbl>
              <a:tblPr>
                <a:tableStyleId>{5C22544A-7EE6-4342-B048-85BDC9FD1C3A}</a:tableStyleId>
              </a:tblPr>
              <a:tblGrid>
                <a:gridCol w="4283765">
                  <a:extLst>
                    <a:ext uri="{9D8B030D-6E8A-4147-A177-3AD203B41FA5}">
                      <a16:colId xmlns:a16="http://schemas.microsoft.com/office/drawing/2014/main" xmlns="" val="1892443322"/>
                    </a:ext>
                  </a:extLst>
                </a:gridCol>
                <a:gridCol w="4283765">
                  <a:extLst>
                    <a:ext uri="{9D8B030D-6E8A-4147-A177-3AD203B41FA5}">
                      <a16:colId xmlns:a16="http://schemas.microsoft.com/office/drawing/2014/main" xmlns="" val="2441151331"/>
                    </a:ext>
                  </a:extLst>
                </a:gridCol>
              </a:tblGrid>
              <a:tr h="970706">
                <a:tc>
                  <a:txBody>
                    <a:bodyPr/>
                    <a:lstStyle/>
                    <a:p>
                      <a:r>
                        <a:rPr lang="en-GB" sz="1600" kern="1200" dirty="0">
                          <a:solidFill>
                            <a:schemeClr val="dk1"/>
                          </a:solidFill>
                          <a:effectLst/>
                          <a:latin typeface="+mn-lt"/>
                          <a:ea typeface="+mn-ea"/>
                          <a:cs typeface="+mn-cs"/>
                        </a:rPr>
                        <a:t>Check and marry up all delivery notes, credit notes, invoices and goods received report.</a:t>
                      </a:r>
                    </a:p>
                    <a:p>
                      <a:endParaRPr lang="en-US" sz="1600" dirty="0"/>
                    </a:p>
                  </a:txBody>
                  <a:tcPr/>
                </a:tc>
                <a:tc>
                  <a:txBody>
                    <a:bodyPr/>
                    <a:lstStyle/>
                    <a:p>
                      <a:r>
                        <a:rPr lang="en-GB" sz="1600" kern="1200" dirty="0">
                          <a:solidFill>
                            <a:schemeClr val="dk1"/>
                          </a:solidFill>
                          <a:effectLst/>
                          <a:latin typeface="+mn-lt"/>
                          <a:ea typeface="+mn-ea"/>
                          <a:cs typeface="+mn-cs"/>
                        </a:rPr>
                        <a:t>At set periods complete a full inventory of all chargeable containers, for example crates, kegs, soda syphons, etc.</a:t>
                      </a:r>
                    </a:p>
                  </a:txBody>
                  <a:tcPr/>
                </a:tc>
                <a:extLst>
                  <a:ext uri="{0D108BD9-81ED-4DB2-BD59-A6C34878D82A}">
                    <a16:rowId xmlns:a16="http://schemas.microsoft.com/office/drawing/2014/main" xmlns="" val="2759868221"/>
                  </a:ext>
                </a:extLst>
              </a:tr>
              <a:tr h="970706">
                <a:tc>
                  <a:txBody>
                    <a:bodyPr/>
                    <a:lstStyle/>
                    <a:p>
                      <a:r>
                        <a:rPr lang="en-GB" sz="1600" kern="1200" dirty="0">
                          <a:solidFill>
                            <a:schemeClr val="dk1"/>
                          </a:solidFill>
                          <a:effectLst/>
                          <a:latin typeface="+mn-lt"/>
                          <a:ea typeface="+mn-ea"/>
                          <a:cs typeface="+mn-cs"/>
                        </a:rPr>
                        <a:t>Check arithmetic to all paperwork.</a:t>
                      </a:r>
                    </a:p>
                    <a:p>
                      <a:endParaRPr lang="en-US" sz="1600" dirty="0"/>
                    </a:p>
                  </a:txBody>
                  <a:tcPr/>
                </a:tc>
                <a:tc>
                  <a:txBody>
                    <a:bodyPr/>
                    <a:lstStyle/>
                    <a:p>
                      <a:r>
                        <a:rPr lang="en-GB" sz="1600" kern="1200" dirty="0">
                          <a:solidFill>
                            <a:schemeClr val="dk1"/>
                          </a:solidFill>
                          <a:effectLst/>
                          <a:latin typeface="+mn-lt"/>
                          <a:ea typeface="+mn-ea"/>
                          <a:cs typeface="+mn-cs"/>
                        </a:rPr>
                        <a:t>At set periods complete a full inventory of cellar and compare to beverages perpetual</a:t>
                      </a:r>
                    </a:p>
                    <a:p>
                      <a:r>
                        <a:rPr lang="en-GB" sz="1600" kern="1200" dirty="0">
                          <a:solidFill>
                            <a:schemeClr val="dk1"/>
                          </a:solidFill>
                          <a:effectLst/>
                          <a:latin typeface="+mn-lt"/>
                          <a:ea typeface="+mn-ea"/>
                          <a:cs typeface="+mn-cs"/>
                        </a:rPr>
                        <a:t>inventory book.</a:t>
                      </a:r>
                    </a:p>
                  </a:txBody>
                  <a:tcPr/>
                </a:tc>
                <a:extLst>
                  <a:ext uri="{0D108BD9-81ED-4DB2-BD59-A6C34878D82A}">
                    <a16:rowId xmlns:a16="http://schemas.microsoft.com/office/drawing/2014/main" xmlns="" val="665298992"/>
                  </a:ext>
                </a:extLst>
              </a:tr>
              <a:tr h="748830">
                <a:tc>
                  <a:txBody>
                    <a:bodyPr/>
                    <a:lstStyle/>
                    <a:p>
                      <a:r>
                        <a:rPr lang="en-GB" sz="1600" kern="1200" dirty="0">
                          <a:solidFill>
                            <a:schemeClr val="dk1"/>
                          </a:solidFill>
                          <a:effectLst/>
                          <a:latin typeface="+mn-lt"/>
                          <a:ea typeface="+mn-ea"/>
                          <a:cs typeface="+mn-cs"/>
                        </a:rPr>
                        <a:t>Check correct discounts are being allowed.</a:t>
                      </a:r>
                    </a:p>
                    <a:p>
                      <a:endParaRPr lang="en-US" sz="1600" dirty="0"/>
                    </a:p>
                  </a:txBody>
                  <a:tcPr/>
                </a:tc>
                <a:tc>
                  <a:txBody>
                    <a:bodyPr/>
                    <a:lstStyle/>
                    <a:p>
                      <a:r>
                        <a:rPr lang="en-GB" sz="1600" kern="1200" dirty="0">
                          <a:solidFill>
                            <a:schemeClr val="dk1"/>
                          </a:solidFill>
                          <a:effectLst/>
                          <a:latin typeface="+mn-lt"/>
                          <a:ea typeface="+mn-ea"/>
                          <a:cs typeface="+mn-cs"/>
                        </a:rPr>
                        <a:t>Prepare a stocktaking report of value and type of goods, rate of stock turnover, etc.</a:t>
                      </a:r>
                    </a:p>
                  </a:txBody>
                  <a:tcPr/>
                </a:tc>
                <a:extLst>
                  <a:ext uri="{0D108BD9-81ED-4DB2-BD59-A6C34878D82A}">
                    <a16:rowId xmlns:a16="http://schemas.microsoft.com/office/drawing/2014/main" xmlns="" val="3599709662"/>
                  </a:ext>
                </a:extLst>
              </a:tr>
              <a:tr h="748830">
                <a:tc>
                  <a:txBody>
                    <a:bodyPr/>
                    <a:lstStyle/>
                    <a:p>
                      <a:r>
                        <a:rPr lang="en-GB" sz="1600" kern="1200" dirty="0">
                          <a:solidFill>
                            <a:schemeClr val="dk1"/>
                          </a:solidFill>
                          <a:effectLst/>
                          <a:latin typeface="+mn-lt"/>
                          <a:ea typeface="+mn-ea"/>
                          <a:cs typeface="+mn-cs"/>
                        </a:rPr>
                        <a:t>Check delivery notes, etc. to cellar inwards book.</a:t>
                      </a:r>
                    </a:p>
                    <a:p>
                      <a:endParaRPr lang="en-US" sz="1600" dirty="0"/>
                    </a:p>
                  </a:txBody>
                  <a:tcPr/>
                </a:tc>
                <a:tc>
                  <a:txBody>
                    <a:bodyPr/>
                    <a:lstStyle/>
                    <a:p>
                      <a:r>
                        <a:rPr lang="en-GB" sz="1600" kern="1200" dirty="0">
                          <a:solidFill>
                            <a:schemeClr val="dk1"/>
                          </a:solidFill>
                          <a:effectLst/>
                          <a:latin typeface="+mn-lt"/>
                          <a:ea typeface="+mn-ea"/>
                          <a:cs typeface="+mn-cs"/>
                        </a:rPr>
                        <a:t>At set periods complete a full inventory of the stock of each bar for beverage control reports.</a:t>
                      </a:r>
                    </a:p>
                  </a:txBody>
                  <a:tcPr/>
                </a:tc>
                <a:extLst>
                  <a:ext uri="{0D108BD9-81ED-4DB2-BD59-A6C34878D82A}">
                    <a16:rowId xmlns:a16="http://schemas.microsoft.com/office/drawing/2014/main" xmlns="" val="530108288"/>
                  </a:ext>
                </a:extLst>
              </a:tr>
              <a:tr h="1192581">
                <a:tc>
                  <a:txBody>
                    <a:bodyPr/>
                    <a:lstStyle/>
                    <a:p>
                      <a:r>
                        <a:rPr lang="en-GB" sz="1600" kern="1200" dirty="0">
                          <a:solidFill>
                            <a:schemeClr val="dk1"/>
                          </a:solidFill>
                          <a:effectLst/>
                          <a:latin typeface="+mn-lt"/>
                          <a:ea typeface="+mn-ea"/>
                          <a:cs typeface="+mn-cs"/>
                        </a:rPr>
                        <a:t>Maintain beverages perpetual inventory book.</a:t>
                      </a:r>
                    </a:p>
                    <a:p>
                      <a:endParaRPr lang="en-US" sz="1600" dirty="0"/>
                    </a:p>
                  </a:txBody>
                  <a:tcPr/>
                </a:tc>
                <a:tc>
                  <a:txBody>
                    <a:bodyPr/>
                    <a:lstStyle/>
                    <a:p>
                      <a:r>
                        <a:rPr lang="en-GB" sz="1600" kern="1200" dirty="0">
                          <a:solidFill>
                            <a:schemeClr val="dk1"/>
                          </a:solidFill>
                          <a:effectLst/>
                          <a:latin typeface="+mn-lt"/>
                          <a:ea typeface="+mn-ea"/>
                          <a:cs typeface="+mn-cs"/>
                        </a:rPr>
                        <a:t>Maintain daily and to-date beverage control reports, the amount of detail depending</a:t>
                      </a:r>
                    </a:p>
                    <a:p>
                      <a:r>
                        <a:rPr lang="en-GB" sz="1600" kern="1200" dirty="0">
                          <a:solidFill>
                            <a:schemeClr val="dk1"/>
                          </a:solidFill>
                          <a:effectLst/>
                          <a:latin typeface="+mn-lt"/>
                          <a:ea typeface="+mn-ea"/>
                          <a:cs typeface="+mn-cs"/>
                        </a:rPr>
                        <a:t>on the size of the unit and the volume of business.</a:t>
                      </a:r>
                    </a:p>
                  </a:txBody>
                  <a:tcPr/>
                </a:tc>
                <a:extLst>
                  <a:ext uri="{0D108BD9-81ED-4DB2-BD59-A6C34878D82A}">
                    <a16:rowId xmlns:a16="http://schemas.microsoft.com/office/drawing/2014/main" xmlns="" val="621049631"/>
                  </a:ext>
                </a:extLst>
              </a:tr>
              <a:tr h="970706">
                <a:tc>
                  <a:txBody>
                    <a:bodyPr/>
                    <a:lstStyle/>
                    <a:p>
                      <a:r>
                        <a:rPr lang="en-GB" sz="1600" kern="1200" dirty="0">
                          <a:solidFill>
                            <a:schemeClr val="dk1"/>
                          </a:solidFill>
                          <a:effectLst/>
                          <a:latin typeface="+mn-lt"/>
                          <a:ea typeface="+mn-ea"/>
                          <a:cs typeface="+mn-cs"/>
                        </a:rPr>
                        <a:t>Maintain container charges and credits for period inventory.</a:t>
                      </a:r>
                    </a:p>
                    <a:p>
                      <a:endParaRPr lang="en-US" sz="1600" dirty="0"/>
                    </a:p>
                  </a:txBody>
                  <a:tcPr/>
                </a:tc>
                <a:tc>
                  <a:txBody>
                    <a:bodyPr/>
                    <a:lstStyle/>
                    <a:p>
                      <a:r>
                        <a:rPr lang="en-GB" sz="1600" kern="1200" dirty="0">
                          <a:solidFill>
                            <a:schemeClr val="dk1"/>
                          </a:solidFill>
                          <a:effectLst/>
                          <a:latin typeface="+mn-lt"/>
                          <a:ea typeface="+mn-ea"/>
                          <a:cs typeface="+mn-cs"/>
                        </a:rPr>
                        <a:t>Prepare end of period beverage reports for management and highlight any problem areas for</a:t>
                      </a:r>
                    </a:p>
                    <a:p>
                      <a:r>
                        <a:rPr lang="en-GB" sz="1600" kern="1200" dirty="0">
                          <a:solidFill>
                            <a:schemeClr val="dk1"/>
                          </a:solidFill>
                          <a:effectLst/>
                          <a:latin typeface="+mn-lt"/>
                          <a:ea typeface="+mn-ea"/>
                          <a:cs typeface="+mn-cs"/>
                        </a:rPr>
                        <a:t>corrective action.</a:t>
                      </a:r>
                    </a:p>
                  </a:txBody>
                  <a:tcPr/>
                </a:tc>
                <a:extLst>
                  <a:ext uri="{0D108BD9-81ED-4DB2-BD59-A6C34878D82A}">
                    <a16:rowId xmlns:a16="http://schemas.microsoft.com/office/drawing/2014/main" xmlns="" val="732954395"/>
                  </a:ext>
                </a:extLst>
              </a:tr>
            </a:tbl>
          </a:graphicData>
        </a:graphic>
      </p:graphicFrame>
      <p:sp>
        <p:nvSpPr>
          <p:cNvPr id="10" name="TextBox 9">
            <a:extLst>
              <a:ext uri="{FF2B5EF4-FFF2-40B4-BE49-F238E27FC236}">
                <a16:creationId xmlns:a16="http://schemas.microsoft.com/office/drawing/2014/main" xmlns="" id="{AF60CD02-AEF1-1B46-8500-B92EB32105E8}"/>
              </a:ext>
            </a:extLst>
          </p:cNvPr>
          <p:cNvSpPr txBox="1"/>
          <p:nvPr/>
        </p:nvSpPr>
        <p:spPr>
          <a:xfrm>
            <a:off x="848139" y="245164"/>
            <a:ext cx="7169426" cy="461665"/>
          </a:xfrm>
          <a:prstGeom prst="rect">
            <a:avLst/>
          </a:prstGeom>
          <a:noFill/>
        </p:spPr>
        <p:txBody>
          <a:bodyPr wrap="square" rtlCol="0">
            <a:spAutoFit/>
          </a:bodyPr>
          <a:lstStyle/>
          <a:p>
            <a:pPr algn="ctr"/>
            <a:r>
              <a:rPr lang="en-US" sz="2400" b="1" dirty="0"/>
              <a:t>Beverage control checklist</a:t>
            </a:r>
          </a:p>
        </p:txBody>
      </p:sp>
    </p:spTree>
    <p:extLst>
      <p:ext uri="{BB962C8B-B14F-4D97-AF65-F5344CB8AC3E}">
        <p14:creationId xmlns:p14="http://schemas.microsoft.com/office/powerpoint/2010/main" xmlns="" val="1379258569"/>
      </p:ext>
    </p:extLst>
  </p:cSld>
  <p:clrMapOvr>
    <a:masterClrMapping/>
  </p:clrMapOvr>
</p:sld>
</file>

<file path=ppt/slides/slide12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8" name="Rectangle 44">
            <a:extLst>
              <a:ext uri="{FF2B5EF4-FFF2-40B4-BE49-F238E27FC236}">
                <a16:creationId xmlns:a16="http://schemas.microsoft.com/office/drawing/2014/main" xmlns="" id="{4D51AB52-5ADD-4688-83DB-8A2EB1F26B9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9143998" cy="685800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xmlns="" id="{EB8FE4E9-FA03-B946-95E8-4D67C7C24435}"/>
              </a:ext>
            </a:extLst>
          </p:cNvPr>
          <p:cNvSpPr>
            <a:spLocks noGrp="1"/>
          </p:cNvSpPr>
          <p:nvPr>
            <p:ph type="title"/>
          </p:nvPr>
        </p:nvSpPr>
        <p:spPr>
          <a:xfrm>
            <a:off x="445770" y="461001"/>
            <a:ext cx="3827879" cy="1907457"/>
          </a:xfrm>
        </p:spPr>
        <p:txBody>
          <a:bodyPr vert="horz" lIns="91440" tIns="45720" rIns="91440" bIns="45720" rtlCol="0" anchor="ctr">
            <a:normAutofit fontScale="90000"/>
          </a:bodyPr>
          <a:lstStyle/>
          <a:p>
            <a:pPr algn="l" defTabSz="914400">
              <a:lnSpc>
                <a:spcPct val="90000"/>
              </a:lnSpc>
            </a:pPr>
            <a:r>
              <a:rPr lang="en-US" b="1" dirty="0">
                <a:solidFill>
                  <a:schemeClr val="bg1"/>
                </a:solidFill>
              </a:rPr>
              <a:t>14.	Revenue Control – Control Systems – Operating Ratios</a:t>
            </a:r>
          </a:p>
        </p:txBody>
      </p:sp>
      <p:grpSp>
        <p:nvGrpSpPr>
          <p:cNvPr id="70" name="Group 46">
            <a:extLst>
              <a:ext uri="{FF2B5EF4-FFF2-40B4-BE49-F238E27FC236}">
                <a16:creationId xmlns:a16="http://schemas.microsoft.com/office/drawing/2014/main" xmlns="" id="{2B860207-ACE2-4B37-A2C2-9AAE0EEBA8BF}"/>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42125" y="737776"/>
            <a:ext cx="181579" cy="1340860"/>
            <a:chOff x="56167" y="899960"/>
            <a:chExt cx="242107" cy="1340860"/>
          </a:xfrm>
        </p:grpSpPr>
        <p:sp>
          <p:nvSpPr>
            <p:cNvPr id="48" name="Rectangle 2">
              <a:extLst>
                <a:ext uri="{FF2B5EF4-FFF2-40B4-BE49-F238E27FC236}">
                  <a16:creationId xmlns:a16="http://schemas.microsoft.com/office/drawing/2014/main" xmlns="" id="{E8A59B16-7B5E-439A-AABE-6F43ADBEDA8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237744" y="146971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2" name="Rectangle 59">
              <a:extLst>
                <a:ext uri="{FF2B5EF4-FFF2-40B4-BE49-F238E27FC236}">
                  <a16:creationId xmlns:a16="http://schemas.microsoft.com/office/drawing/2014/main" xmlns="" id="{38682BC1-12A9-49A6-B07D-32C0E52874F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54864" y="146971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0" name="Rectangle 2">
              <a:extLst>
                <a:ext uri="{FF2B5EF4-FFF2-40B4-BE49-F238E27FC236}">
                  <a16:creationId xmlns:a16="http://schemas.microsoft.com/office/drawing/2014/main" xmlns="" id="{929740E6-43AC-43B8-A959-7FA88DA43EF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237744" y="132760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1" name="Rectangle 59">
              <a:extLst>
                <a:ext uri="{FF2B5EF4-FFF2-40B4-BE49-F238E27FC236}">
                  <a16:creationId xmlns:a16="http://schemas.microsoft.com/office/drawing/2014/main" xmlns="" id="{96E21AC4-82E7-4B8E-BE4D-06F7B3884D6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54864" y="132760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2" name="Rectangle 2">
              <a:extLst>
                <a:ext uri="{FF2B5EF4-FFF2-40B4-BE49-F238E27FC236}">
                  <a16:creationId xmlns:a16="http://schemas.microsoft.com/office/drawing/2014/main" xmlns="" id="{C921A779-B023-4EB0-B665-D0212F00909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237744" y="118549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3" name="Rectangle 59">
              <a:extLst>
                <a:ext uri="{FF2B5EF4-FFF2-40B4-BE49-F238E27FC236}">
                  <a16:creationId xmlns:a16="http://schemas.microsoft.com/office/drawing/2014/main" xmlns="" id="{3E26D187-6A2A-4FCB-AB53-925262F7226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54864" y="118549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4" name="Rectangle 2">
              <a:extLst>
                <a:ext uri="{FF2B5EF4-FFF2-40B4-BE49-F238E27FC236}">
                  <a16:creationId xmlns:a16="http://schemas.microsoft.com/office/drawing/2014/main" xmlns="" id="{ADC5C21D-9525-4C09-96AC-CD411777520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237744" y="104337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5" name="Rectangle 59">
              <a:extLst>
                <a:ext uri="{FF2B5EF4-FFF2-40B4-BE49-F238E27FC236}">
                  <a16:creationId xmlns:a16="http://schemas.microsoft.com/office/drawing/2014/main" xmlns="" id="{E55B79D7-B509-440B-BB0A-C932B288C2D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54864" y="104337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6" name="Rectangle 2">
              <a:extLst>
                <a:ext uri="{FF2B5EF4-FFF2-40B4-BE49-F238E27FC236}">
                  <a16:creationId xmlns:a16="http://schemas.microsoft.com/office/drawing/2014/main" xmlns="" id="{2EB10EB7-F925-4AB7-9B6B-FAFCA6F00821}"/>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237744" y="90126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7" name="Rectangle 59">
              <a:extLst>
                <a:ext uri="{FF2B5EF4-FFF2-40B4-BE49-F238E27FC236}">
                  <a16:creationId xmlns:a16="http://schemas.microsoft.com/office/drawing/2014/main" xmlns="" id="{4BDE1226-55F7-4E78-8946-97C0D7FDD38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54864" y="90126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8" name="Rectangle 2">
              <a:extLst>
                <a:ext uri="{FF2B5EF4-FFF2-40B4-BE49-F238E27FC236}">
                  <a16:creationId xmlns:a16="http://schemas.microsoft.com/office/drawing/2014/main" xmlns="" id="{4FECC137-11B4-48FD-A1AA-610D2138DE81}"/>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237744" y="218028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9" name="Rectangle 59">
              <a:extLst>
                <a:ext uri="{FF2B5EF4-FFF2-40B4-BE49-F238E27FC236}">
                  <a16:creationId xmlns:a16="http://schemas.microsoft.com/office/drawing/2014/main" xmlns="" id="{180C0DD7-6CE4-486B-916C-C3C87C81807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54864" y="218028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0" name="Rectangle 2">
              <a:extLst>
                <a:ext uri="{FF2B5EF4-FFF2-40B4-BE49-F238E27FC236}">
                  <a16:creationId xmlns:a16="http://schemas.microsoft.com/office/drawing/2014/main" xmlns="" id="{810AE7F9-4396-41FB-94F9-8154D4DC2C9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237744" y="203817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1" name="Rectangle 59">
              <a:extLst>
                <a:ext uri="{FF2B5EF4-FFF2-40B4-BE49-F238E27FC236}">
                  <a16:creationId xmlns:a16="http://schemas.microsoft.com/office/drawing/2014/main" xmlns="" id="{446068F4-9B70-4DC6-82E3-6A636680911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54864" y="203817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2" name="Rectangle 2">
              <a:extLst>
                <a:ext uri="{FF2B5EF4-FFF2-40B4-BE49-F238E27FC236}">
                  <a16:creationId xmlns:a16="http://schemas.microsoft.com/office/drawing/2014/main" xmlns="" id="{ACCF2A15-7704-4CCF-AB0A-20BE623E7AE2}"/>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237744" y="189606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3" name="Rectangle 59">
              <a:extLst>
                <a:ext uri="{FF2B5EF4-FFF2-40B4-BE49-F238E27FC236}">
                  <a16:creationId xmlns:a16="http://schemas.microsoft.com/office/drawing/2014/main" xmlns="" id="{8DF7B9FB-BF19-4609-9AF1-45D94DCB2FD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54864" y="189606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4" name="Rectangle 2">
              <a:extLst>
                <a:ext uri="{FF2B5EF4-FFF2-40B4-BE49-F238E27FC236}">
                  <a16:creationId xmlns:a16="http://schemas.microsoft.com/office/drawing/2014/main" xmlns="" id="{03EE7F2A-8C41-44E1-A5C5-F9D7A87E476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237744" y="175394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5" name="Rectangle 59">
              <a:extLst>
                <a:ext uri="{FF2B5EF4-FFF2-40B4-BE49-F238E27FC236}">
                  <a16:creationId xmlns:a16="http://schemas.microsoft.com/office/drawing/2014/main" xmlns="" id="{689CADC4-9D26-4B82-9B11-1E2140D1DCA1}"/>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54864" y="175394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6" name="Rectangle 2">
              <a:extLst>
                <a:ext uri="{FF2B5EF4-FFF2-40B4-BE49-F238E27FC236}">
                  <a16:creationId xmlns:a16="http://schemas.microsoft.com/office/drawing/2014/main" xmlns="" id="{707BC2C3-A51F-45C0-8BEC-31CC1E9AD5E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237744" y="161183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7" name="Rectangle 59">
              <a:extLst>
                <a:ext uri="{FF2B5EF4-FFF2-40B4-BE49-F238E27FC236}">
                  <a16:creationId xmlns:a16="http://schemas.microsoft.com/office/drawing/2014/main" xmlns="" id="{9ECFCC9B-5EAD-4BEC-A4C5-28A4766FCB6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54864" y="161183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6" name="Picture 5" descr="A dining room table&#10;&#10;Description automatically generated">
            <a:extLst>
              <a:ext uri="{FF2B5EF4-FFF2-40B4-BE49-F238E27FC236}">
                <a16:creationId xmlns:a16="http://schemas.microsoft.com/office/drawing/2014/main" xmlns="" id="{62600A09-1FE8-4B43-9044-9E8725A9C17A}"/>
              </a:ext>
            </a:extLst>
          </p:cNvPr>
          <p:cNvPicPr>
            <a:picLocks noChangeAspect="1"/>
          </p:cNvPicPr>
          <p:nvPr/>
        </p:nvPicPr>
        <p:blipFill rotWithShape="1">
          <a:blip r:embed="rId2">
            <a:extLst>
              <a:ext uri="{837473B0-CC2E-450A-ABE3-18F120FF3D39}">
                <a1611:picAttrSrcUrl xmlns:a1611="http://schemas.microsoft.com/office/drawing/2016/11/main" xmlns="" r:id="rId3"/>
              </a:ext>
            </a:extLst>
          </a:blip>
          <a:srcRect l="20535" r="34227" b="-1"/>
          <a:stretch/>
        </p:blipFill>
        <p:spPr>
          <a:xfrm>
            <a:off x="4496305" y="10"/>
            <a:ext cx="4647695" cy="6857990"/>
          </a:xfrm>
          <a:prstGeom prst="rect">
            <a:avLst/>
          </a:prstGeom>
        </p:spPr>
      </p:pic>
      <p:sp>
        <p:nvSpPr>
          <p:cNvPr id="69" name="Rectangle 68">
            <a:extLst>
              <a:ext uri="{FF2B5EF4-FFF2-40B4-BE49-F238E27FC236}">
                <a16:creationId xmlns:a16="http://schemas.microsoft.com/office/drawing/2014/main" xmlns="" id="{2BBA6F99-C2E7-4A60-BF6F-95A24075681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2825032"/>
            <a:ext cx="4750392" cy="403296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1" name="Rectangle 70">
            <a:extLst>
              <a:ext uri="{FF2B5EF4-FFF2-40B4-BE49-F238E27FC236}">
                <a16:creationId xmlns:a16="http://schemas.microsoft.com/office/drawing/2014/main" xmlns="" id="{E3E51905-F374-4E1A-97CF-B741584B74D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6501384"/>
            <a:ext cx="4937759" cy="3566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a:extLst>
              <a:ext uri="{FF2B5EF4-FFF2-40B4-BE49-F238E27FC236}">
                <a16:creationId xmlns:a16="http://schemas.microsoft.com/office/drawing/2014/main" xmlns="" id="{2EF15FD1-F59B-0B42-9E2C-C59641BB2EE5}"/>
              </a:ext>
            </a:extLst>
          </p:cNvPr>
          <p:cNvSpPr txBox="1"/>
          <p:nvPr/>
        </p:nvSpPr>
        <p:spPr>
          <a:xfrm>
            <a:off x="6836958" y="6657943"/>
            <a:ext cx="2307042" cy="200055"/>
          </a:xfrm>
          <a:prstGeom prst="rect">
            <a:avLst/>
          </a:prstGeom>
          <a:solidFill>
            <a:srgbClr val="000000"/>
          </a:solidFill>
        </p:spPr>
        <p:txBody>
          <a:bodyPr wrap="none" rtlCol="0">
            <a:spAutoFit/>
          </a:bodyPr>
          <a:lstStyle/>
          <a:p>
            <a:pPr algn="r">
              <a:spcAft>
                <a:spcPts val="600"/>
              </a:spcAft>
            </a:pPr>
            <a:r>
              <a:rPr lang="en-US" sz="700" dirty="0">
                <a:solidFill>
                  <a:srgbClr val="FFFFFF"/>
                </a:solidFill>
                <a:hlinkClick r:id="rId3" tooltip="https://en.wikipedia.org/wiki/List_of_Michelin_starred_restaurants_in_Scotland">
                  <a:extLst>
                    <a:ext uri="{A12FA001-AC4F-418D-AE19-62706E023703}">
                      <ahyp:hlinkClr xmlns:ahyp="http://schemas.microsoft.com/office/drawing/2018/hyperlinkcolor" xmlns="" val="tx"/>
                    </a:ext>
                  </a:extLst>
                </a:hlinkClick>
              </a:rPr>
              <a:t>This Photo</a:t>
            </a:r>
            <a:r>
              <a:rPr lang="en-US" sz="700" dirty="0">
                <a:solidFill>
                  <a:srgbClr val="FFFFFF"/>
                </a:solidFill>
              </a:rPr>
              <a:t> by Unknown Author is licensed under </a:t>
            </a:r>
            <a:r>
              <a:rPr lang="en-US" sz="700" dirty="0">
                <a:solidFill>
                  <a:srgbClr val="FFFFFF"/>
                </a:solidFill>
                <a:hlinkClick r:id="rId4" tooltip="https://creativecommons.org/licenses/by-sa/3.0/">
                  <a:extLst>
                    <a:ext uri="{A12FA001-AC4F-418D-AE19-62706E023703}">
                      <ahyp:hlinkClr xmlns:ahyp="http://schemas.microsoft.com/office/drawing/2018/hyperlinkcolor" xmlns="" val="tx"/>
                    </a:ext>
                  </a:extLst>
                </a:hlinkClick>
              </a:rPr>
              <a:t>CC BY-SA</a:t>
            </a:r>
            <a:endParaRPr lang="en-US" sz="700" dirty="0">
              <a:solidFill>
                <a:srgbClr val="FFFFFF"/>
              </a:solidFill>
            </a:endParaRPr>
          </a:p>
        </p:txBody>
      </p:sp>
    </p:spTree>
    <p:extLst>
      <p:ext uri="{BB962C8B-B14F-4D97-AF65-F5344CB8AC3E}">
        <p14:creationId xmlns:p14="http://schemas.microsoft.com/office/powerpoint/2010/main" xmlns="" val="2217392253"/>
      </p:ext>
    </p:extLst>
  </p:cSld>
  <p:clrMapOvr>
    <a:masterClrMapping/>
  </p:clrMapOvr>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0A7F2C44-0DF6-7946-8FA6-C6F0060297D0}"/>
              </a:ext>
            </a:extLst>
          </p:cNvPr>
          <p:cNvSpPr>
            <a:spLocks noGrp="1"/>
          </p:cNvSpPr>
          <p:nvPr>
            <p:ph type="title"/>
          </p:nvPr>
        </p:nvSpPr>
        <p:spPr>
          <a:xfrm>
            <a:off x="457200" y="274638"/>
            <a:ext cx="8229600" cy="586753"/>
          </a:xfrm>
        </p:spPr>
        <p:txBody>
          <a:bodyPr>
            <a:normAutofit/>
          </a:bodyPr>
          <a:lstStyle/>
          <a:p>
            <a:r>
              <a:rPr lang="en-US" sz="3200" b="1" dirty="0"/>
              <a:t>Systems of revenue control</a:t>
            </a:r>
          </a:p>
        </p:txBody>
      </p:sp>
      <p:sp>
        <p:nvSpPr>
          <p:cNvPr id="3" name="Content Placeholder 2">
            <a:extLst>
              <a:ext uri="{FF2B5EF4-FFF2-40B4-BE49-F238E27FC236}">
                <a16:creationId xmlns:a16="http://schemas.microsoft.com/office/drawing/2014/main" xmlns="" id="{5C51CC38-8C11-9E48-BEBF-762746D4F1E0}"/>
              </a:ext>
            </a:extLst>
          </p:cNvPr>
          <p:cNvSpPr>
            <a:spLocks noGrp="1"/>
          </p:cNvSpPr>
          <p:nvPr>
            <p:ph idx="1"/>
          </p:nvPr>
        </p:nvSpPr>
        <p:spPr>
          <a:xfrm>
            <a:off x="457200" y="861392"/>
            <a:ext cx="8229600" cy="5264772"/>
          </a:xfrm>
        </p:spPr>
        <p:txBody>
          <a:bodyPr>
            <a:normAutofit/>
          </a:bodyPr>
          <a:lstStyle/>
          <a:p>
            <a:pPr marL="0" indent="0">
              <a:buNone/>
            </a:pPr>
            <a:r>
              <a:rPr lang="en-GB" sz="2800" dirty="0"/>
              <a:t>There are two basic approaches to recording and controlling food and beverage sales.</a:t>
            </a:r>
          </a:p>
          <a:p>
            <a:endParaRPr lang="en-GB" sz="2800" dirty="0"/>
          </a:p>
          <a:p>
            <a:r>
              <a:rPr lang="en-GB" sz="2800" dirty="0"/>
              <a:t> 1. A manual system – which is commonly used in small and in exclusive type catering units</a:t>
            </a:r>
          </a:p>
          <a:p>
            <a:pPr marL="0" indent="0">
              <a:buNone/>
            </a:pPr>
            <a:endParaRPr lang="en-GB" sz="2800" dirty="0"/>
          </a:p>
          <a:p>
            <a:r>
              <a:rPr lang="en-GB" sz="2800" dirty="0"/>
              <a:t>2. An automated system – which is commonly used in units with several outlets, in units with a very high volume of business and in up-to-date companies with many units.</a:t>
            </a:r>
          </a:p>
          <a:p>
            <a:endParaRPr lang="en-US" dirty="0"/>
          </a:p>
        </p:txBody>
      </p:sp>
    </p:spTree>
    <p:extLst>
      <p:ext uri="{BB962C8B-B14F-4D97-AF65-F5344CB8AC3E}">
        <p14:creationId xmlns:p14="http://schemas.microsoft.com/office/powerpoint/2010/main" xmlns="" val="3164041932"/>
      </p:ext>
    </p:extLst>
  </p:cSld>
  <p:clrMapOvr>
    <a:masterClrMapping/>
  </p:clrMapOvr>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6335AEF-4BB0-6F47-9D2F-15EB645483D6}"/>
              </a:ext>
            </a:extLst>
          </p:cNvPr>
          <p:cNvSpPr>
            <a:spLocks noGrp="1"/>
          </p:cNvSpPr>
          <p:nvPr>
            <p:ph type="title"/>
          </p:nvPr>
        </p:nvSpPr>
        <p:spPr/>
        <p:txBody>
          <a:bodyPr>
            <a:normAutofit/>
          </a:bodyPr>
          <a:lstStyle/>
          <a:p>
            <a:r>
              <a:rPr lang="en-US" sz="3200" b="1" dirty="0"/>
              <a:t>Manual system</a:t>
            </a:r>
          </a:p>
        </p:txBody>
      </p:sp>
      <p:sp>
        <p:nvSpPr>
          <p:cNvPr id="3" name="Content Placeholder 2">
            <a:extLst>
              <a:ext uri="{FF2B5EF4-FFF2-40B4-BE49-F238E27FC236}">
                <a16:creationId xmlns:a16="http://schemas.microsoft.com/office/drawing/2014/main" xmlns="" id="{EAF2C8F9-5C49-5C4C-9DEE-F9E7804FCA0B}"/>
              </a:ext>
            </a:extLst>
          </p:cNvPr>
          <p:cNvSpPr>
            <a:spLocks noGrp="1"/>
          </p:cNvSpPr>
          <p:nvPr>
            <p:ph idx="1"/>
          </p:nvPr>
        </p:nvSpPr>
        <p:spPr>
          <a:xfrm>
            <a:off x="457200" y="1219200"/>
            <a:ext cx="8229600" cy="4906963"/>
          </a:xfrm>
        </p:spPr>
        <p:txBody>
          <a:bodyPr>
            <a:normAutofit fontScale="77500" lnSpcReduction="20000"/>
          </a:bodyPr>
          <a:lstStyle/>
          <a:p>
            <a:pPr marL="0" indent="0">
              <a:buNone/>
            </a:pPr>
            <a:r>
              <a:rPr lang="en-GB" dirty="0"/>
              <a:t>Sales checks: one of the simplest steps to take when attempting to establish sales control procedures is to require that each item ordered, and its selling price are recorded on a waiter ‘s sales check. </a:t>
            </a:r>
          </a:p>
          <a:p>
            <a:pPr marL="0" indent="0">
              <a:buNone/>
            </a:pPr>
            <a:endParaRPr lang="en-GB" dirty="0"/>
          </a:p>
          <a:p>
            <a:pPr marL="0" indent="0">
              <a:buNone/>
            </a:pPr>
            <a:r>
              <a:rPr lang="en-GB" dirty="0"/>
              <a:t>Using some form of a check system serves the following functions:</a:t>
            </a:r>
          </a:p>
          <a:p>
            <a:pPr marL="0" indent="0">
              <a:buNone/>
            </a:pPr>
            <a:endParaRPr lang="en-GB" dirty="0"/>
          </a:p>
          <a:p>
            <a:r>
              <a:rPr lang="en-GB" dirty="0"/>
              <a:t>To remind the waiting staff of the order they have taken.</a:t>
            </a:r>
          </a:p>
          <a:p>
            <a:r>
              <a:rPr lang="en-GB" dirty="0"/>
              <a:t>To give a record of sales so that portion sales and sales mixes and sales histories can be compiled.</a:t>
            </a:r>
          </a:p>
          <a:p>
            <a:r>
              <a:rPr lang="en-GB" dirty="0"/>
              <a:t>To assist the cashier and facilitate easy checking of prices charged.</a:t>
            </a:r>
          </a:p>
          <a:p>
            <a:r>
              <a:rPr lang="en-GB" dirty="0"/>
              <a:t>To show the customer a detailed list of charges made.</a:t>
            </a:r>
          </a:p>
          <a:p>
            <a:endParaRPr lang="en-US" dirty="0"/>
          </a:p>
        </p:txBody>
      </p:sp>
    </p:spTree>
    <p:extLst>
      <p:ext uri="{BB962C8B-B14F-4D97-AF65-F5344CB8AC3E}">
        <p14:creationId xmlns:p14="http://schemas.microsoft.com/office/powerpoint/2010/main" xmlns="" val="2333277805"/>
      </p:ext>
    </p:extLst>
  </p:cSld>
  <p:clrMapOvr>
    <a:masterClrMapping/>
  </p:clrMapOvr>
</p:sld>
</file>

<file path=ppt/slides/slide1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920452D2-2991-CE4B-8143-CEB8CD11E122}"/>
              </a:ext>
            </a:extLst>
          </p:cNvPr>
          <p:cNvSpPr>
            <a:spLocks noGrp="1"/>
          </p:cNvSpPr>
          <p:nvPr>
            <p:ph idx="1"/>
          </p:nvPr>
        </p:nvSpPr>
        <p:spPr>
          <a:xfrm>
            <a:off x="457200" y="477078"/>
            <a:ext cx="8229600" cy="6202017"/>
          </a:xfrm>
        </p:spPr>
        <p:txBody>
          <a:bodyPr>
            <a:normAutofit fontScale="85000" lnSpcReduction="20000"/>
          </a:bodyPr>
          <a:lstStyle/>
          <a:p>
            <a:pPr marL="0" indent="0">
              <a:buNone/>
            </a:pPr>
            <a:r>
              <a:rPr lang="en-GB" dirty="0"/>
              <a:t>An additional aid is to use numbered checks and control these tightly, recording all cancelled and missing checks. </a:t>
            </a:r>
          </a:p>
          <a:p>
            <a:pPr marL="0" indent="0">
              <a:buNone/>
            </a:pPr>
            <a:endParaRPr lang="en-GB" dirty="0"/>
          </a:p>
          <a:p>
            <a:pPr marL="0" indent="0">
              <a:buNone/>
            </a:pPr>
            <a:r>
              <a:rPr lang="en-GB" dirty="0"/>
              <a:t>Duplicate or triplicate checks are the best aid to control as they:</a:t>
            </a:r>
          </a:p>
          <a:p>
            <a:pPr marL="0" indent="0">
              <a:buNone/>
            </a:pPr>
            <a:endParaRPr lang="en-GB" dirty="0"/>
          </a:p>
          <a:p>
            <a:r>
              <a:rPr lang="en-GB" dirty="0"/>
              <a:t>They provide the kitchen, buffet or bar with a written record of what has been ordered and issued.</a:t>
            </a:r>
          </a:p>
          <a:p>
            <a:endParaRPr lang="en-GB" dirty="0"/>
          </a:p>
          <a:p>
            <a:r>
              <a:rPr lang="en-GB" dirty="0"/>
              <a:t>They authorise the kitchen, buffet or bar to issue the food and/or beverage.</a:t>
            </a:r>
          </a:p>
          <a:p>
            <a:endParaRPr lang="en-GB" dirty="0"/>
          </a:p>
          <a:p>
            <a:r>
              <a:rPr lang="en-GB" dirty="0"/>
              <a:t>They provide the opportunity to compare the top copy of the check with the duplicate to ensure that all that has been issued has been charged and paid for.</a:t>
            </a:r>
          </a:p>
          <a:p>
            <a:endParaRPr lang="en-US" dirty="0"/>
          </a:p>
        </p:txBody>
      </p:sp>
    </p:spTree>
    <p:extLst>
      <p:ext uri="{BB962C8B-B14F-4D97-AF65-F5344CB8AC3E}">
        <p14:creationId xmlns:p14="http://schemas.microsoft.com/office/powerpoint/2010/main" xmlns="" val="3452906836"/>
      </p:ext>
    </p:extLst>
  </p:cSld>
  <p:clrMapOvr>
    <a:masterClrMapping/>
  </p:clrMapOvr>
</p:sld>
</file>

<file path=ppt/slides/slide1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Table 7">
            <a:extLst>
              <a:ext uri="{FF2B5EF4-FFF2-40B4-BE49-F238E27FC236}">
                <a16:creationId xmlns:a16="http://schemas.microsoft.com/office/drawing/2014/main" xmlns="" id="{8BA801E0-B435-DF44-BC6E-86C1D60E0387}"/>
              </a:ext>
            </a:extLst>
          </p:cNvPr>
          <p:cNvGraphicFramePr>
            <a:graphicFrameLocks noGrp="1"/>
          </p:cNvGraphicFramePr>
          <p:nvPr>
            <p:ph idx="1"/>
            <p:extLst>
              <p:ext uri="{D42A27DB-BD31-4B8C-83A1-F6EECF244321}">
                <p14:modId xmlns:p14="http://schemas.microsoft.com/office/powerpoint/2010/main" xmlns="" val="610861896"/>
              </p:ext>
            </p:extLst>
          </p:nvPr>
        </p:nvGraphicFramePr>
        <p:xfrm>
          <a:off x="457200" y="2140337"/>
          <a:ext cx="8229600" cy="3444240"/>
        </p:xfrm>
        <a:graphic>
          <a:graphicData uri="http://schemas.openxmlformats.org/drawingml/2006/table">
            <a:tbl>
              <a:tblPr>
                <a:tableStyleId>{5C22544A-7EE6-4342-B048-85BDC9FD1C3A}</a:tableStyleId>
              </a:tblPr>
              <a:tblGrid>
                <a:gridCol w="4114800">
                  <a:extLst>
                    <a:ext uri="{9D8B030D-6E8A-4147-A177-3AD203B41FA5}">
                      <a16:colId xmlns:a16="http://schemas.microsoft.com/office/drawing/2014/main" xmlns="" val="2548825454"/>
                    </a:ext>
                  </a:extLst>
                </a:gridCol>
                <a:gridCol w="4114800">
                  <a:extLst>
                    <a:ext uri="{9D8B030D-6E8A-4147-A177-3AD203B41FA5}">
                      <a16:colId xmlns:a16="http://schemas.microsoft.com/office/drawing/2014/main" xmlns="" val="484725703"/>
                    </a:ext>
                  </a:extLst>
                </a:gridCol>
              </a:tblGrid>
              <a:tr h="370840">
                <a:tc>
                  <a:txBody>
                    <a:bodyPr/>
                    <a:lstStyle/>
                    <a:p>
                      <a:r>
                        <a:rPr lang="en-GB" sz="1600" kern="1200" dirty="0">
                          <a:solidFill>
                            <a:schemeClr val="dk1"/>
                          </a:solidFill>
                          <a:effectLst/>
                          <a:latin typeface="+mn-lt"/>
                          <a:ea typeface="+mn-ea"/>
                          <a:cs typeface="+mn-cs"/>
                        </a:rPr>
                        <a:t>To issue check pads to the waiting staff prior to a meal period, recording the numbers of the checks issued in each pad, and obtain the waiting staff ’s signature for them. Signing for </a:t>
                      </a:r>
                    </a:p>
                    <a:p>
                      <a:r>
                        <a:rPr lang="en-GB" sz="1600" kern="1200" dirty="0">
                          <a:solidFill>
                            <a:schemeClr val="dk1"/>
                          </a:solidFill>
                          <a:effectLst/>
                          <a:latin typeface="+mn-lt"/>
                          <a:ea typeface="+mn-ea"/>
                          <a:cs typeface="+mn-cs"/>
                        </a:rPr>
                        <a:t>the receipt of those returned.</a:t>
                      </a:r>
                      <a:endParaRPr lang="en-US" sz="1600" dirty="0"/>
                    </a:p>
                  </a:txBody>
                  <a:tcPr/>
                </a:tc>
                <a:tc>
                  <a:txBody>
                    <a:bodyPr/>
                    <a:lstStyle/>
                    <a:p>
                      <a:r>
                        <a:rPr lang="en-GB" sz="1600" kern="1200" dirty="0">
                          <a:solidFill>
                            <a:schemeClr val="dk1"/>
                          </a:solidFill>
                          <a:effectLst/>
                          <a:latin typeface="+mn-lt"/>
                          <a:ea typeface="+mn-ea"/>
                          <a:cs typeface="+mn-cs"/>
                        </a:rPr>
                        <a:t>To complete any ‘missing’ checks on the missing checklist for each meal period. </a:t>
                      </a:r>
                      <a:endParaRPr lang="en-US" sz="1600" dirty="0"/>
                    </a:p>
                  </a:txBody>
                  <a:tcPr/>
                </a:tc>
                <a:extLst>
                  <a:ext uri="{0D108BD9-81ED-4DB2-BD59-A6C34878D82A}">
                    <a16:rowId xmlns:a16="http://schemas.microsoft.com/office/drawing/2014/main" xmlns="" val="2258060830"/>
                  </a:ext>
                </a:extLst>
              </a:tr>
              <a:tr h="370840">
                <a:tc>
                  <a:txBody>
                    <a:bodyPr/>
                    <a:lstStyle/>
                    <a:p>
                      <a:r>
                        <a:rPr lang="en-GB" sz="1600" kern="1200" dirty="0">
                          <a:solidFill>
                            <a:schemeClr val="dk1"/>
                          </a:solidFill>
                          <a:effectLst/>
                          <a:latin typeface="+mn-lt"/>
                          <a:ea typeface="+mn-ea"/>
                          <a:cs typeface="+mn-cs"/>
                        </a:rPr>
                        <a:t>To check the pricing, extensions and subtotals of all checks and to add any government tax charges and to enter the total amount due.</a:t>
                      </a:r>
                    </a:p>
                    <a:p>
                      <a:endParaRPr lang="en-US" sz="1600" dirty="0"/>
                    </a:p>
                  </a:txBody>
                  <a:tcPr/>
                </a:tc>
                <a:tc>
                  <a:txBody>
                    <a:bodyPr/>
                    <a:lstStyle/>
                    <a:p>
                      <a:r>
                        <a:rPr lang="en-GB" sz="1600" kern="1200" dirty="0">
                          <a:solidFill>
                            <a:schemeClr val="dk1"/>
                          </a:solidFill>
                          <a:effectLst/>
                          <a:latin typeface="+mn-lt"/>
                          <a:ea typeface="+mn-ea"/>
                          <a:cs typeface="+mn-cs"/>
                        </a:rPr>
                        <a:t>To complete the restaurant sales control sheet for each meal period. </a:t>
                      </a:r>
                      <a:endParaRPr lang="en-US" sz="1600" dirty="0"/>
                    </a:p>
                  </a:txBody>
                  <a:tcPr/>
                </a:tc>
                <a:extLst>
                  <a:ext uri="{0D108BD9-81ED-4DB2-BD59-A6C34878D82A}">
                    <a16:rowId xmlns:a16="http://schemas.microsoft.com/office/drawing/2014/main" xmlns="" val="186334224"/>
                  </a:ext>
                </a:extLst>
              </a:tr>
              <a:tr h="370840">
                <a:tc>
                  <a:txBody>
                    <a:bodyPr/>
                    <a:lstStyle/>
                    <a:p>
                      <a:r>
                        <a:rPr lang="en-GB" sz="1600" kern="1200" dirty="0">
                          <a:solidFill>
                            <a:schemeClr val="dk1"/>
                          </a:solidFill>
                          <a:effectLst/>
                          <a:latin typeface="+mn-lt"/>
                          <a:ea typeface="+mn-ea"/>
                          <a:cs typeface="+mn-cs"/>
                        </a:rPr>
                        <a:t>To receive and check money, credit or, when applicable, an approved signature in payment for the total amount due for each check.</a:t>
                      </a:r>
                    </a:p>
                    <a:p>
                      <a:endParaRPr lang="en-US" sz="1600" dirty="0"/>
                    </a:p>
                  </a:txBody>
                  <a:tcPr/>
                </a:tc>
                <a:tc>
                  <a:txBody>
                    <a:bodyPr/>
                    <a:lstStyle/>
                    <a:p>
                      <a:r>
                        <a:rPr lang="en-GB" sz="1600" kern="1200" dirty="0">
                          <a:solidFill>
                            <a:schemeClr val="dk1"/>
                          </a:solidFill>
                          <a:effectLst/>
                          <a:latin typeface="+mn-lt"/>
                          <a:ea typeface="+mn-ea"/>
                          <a:cs typeface="+mn-cs"/>
                        </a:rPr>
                        <a:t>To complete the necessary paying in of all cash, etc. in accordance with the unit ’s established practice. </a:t>
                      </a:r>
                      <a:endParaRPr lang="en-US" sz="1600" dirty="0"/>
                    </a:p>
                  </a:txBody>
                  <a:tcPr/>
                </a:tc>
                <a:extLst>
                  <a:ext uri="{0D108BD9-81ED-4DB2-BD59-A6C34878D82A}">
                    <a16:rowId xmlns:a16="http://schemas.microsoft.com/office/drawing/2014/main" xmlns="" val="2465180721"/>
                  </a:ext>
                </a:extLst>
              </a:tr>
            </a:tbl>
          </a:graphicData>
        </a:graphic>
      </p:graphicFrame>
      <p:sp>
        <p:nvSpPr>
          <p:cNvPr id="8" name="TextBox 7">
            <a:extLst>
              <a:ext uri="{FF2B5EF4-FFF2-40B4-BE49-F238E27FC236}">
                <a16:creationId xmlns:a16="http://schemas.microsoft.com/office/drawing/2014/main" xmlns="" id="{B79CD009-1AA8-3A43-96B3-2EC97FBF6BE4}"/>
              </a:ext>
            </a:extLst>
          </p:cNvPr>
          <p:cNvSpPr txBox="1"/>
          <p:nvPr/>
        </p:nvSpPr>
        <p:spPr>
          <a:xfrm>
            <a:off x="1192697" y="688648"/>
            <a:ext cx="6453808" cy="584775"/>
          </a:xfrm>
          <a:prstGeom prst="rect">
            <a:avLst/>
          </a:prstGeom>
          <a:noFill/>
        </p:spPr>
        <p:txBody>
          <a:bodyPr wrap="square" rtlCol="0">
            <a:spAutoFit/>
          </a:bodyPr>
          <a:lstStyle/>
          <a:p>
            <a:pPr algn="ctr"/>
            <a:r>
              <a:rPr lang="en-US" sz="3200" b="1" dirty="0"/>
              <a:t>The role of the cashier</a:t>
            </a:r>
          </a:p>
        </p:txBody>
      </p:sp>
    </p:spTree>
    <p:extLst>
      <p:ext uri="{BB962C8B-B14F-4D97-AF65-F5344CB8AC3E}">
        <p14:creationId xmlns:p14="http://schemas.microsoft.com/office/powerpoint/2010/main" xmlns="" val="2850700679"/>
      </p:ext>
    </p:extLst>
  </p:cSld>
  <p:clrMapOvr>
    <a:masterClrMapping/>
  </p:clrMapOvr>
</p:sld>
</file>

<file path=ppt/slides/slide1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E27E71E9-2879-7A40-93D2-DEB3FC5226C2}"/>
              </a:ext>
            </a:extLst>
          </p:cNvPr>
          <p:cNvSpPr>
            <a:spLocks noGrp="1"/>
          </p:cNvSpPr>
          <p:nvPr>
            <p:ph type="title"/>
          </p:nvPr>
        </p:nvSpPr>
        <p:spPr/>
        <p:txBody>
          <a:bodyPr>
            <a:normAutofit/>
          </a:bodyPr>
          <a:lstStyle/>
          <a:p>
            <a:r>
              <a:rPr lang="en-US" sz="3200" b="1" dirty="0"/>
              <a:t>Machine/computerised systems</a:t>
            </a:r>
          </a:p>
        </p:txBody>
      </p:sp>
      <p:sp>
        <p:nvSpPr>
          <p:cNvPr id="3" name="Content Placeholder 2">
            <a:extLst>
              <a:ext uri="{FF2B5EF4-FFF2-40B4-BE49-F238E27FC236}">
                <a16:creationId xmlns:a16="http://schemas.microsoft.com/office/drawing/2014/main" xmlns="" id="{5E433110-F5CB-9E4F-A6E0-715E09DDA213}"/>
              </a:ext>
            </a:extLst>
          </p:cNvPr>
          <p:cNvSpPr>
            <a:spLocks noGrp="1"/>
          </p:cNvSpPr>
          <p:nvPr>
            <p:ph idx="1"/>
          </p:nvPr>
        </p:nvSpPr>
        <p:spPr/>
        <p:txBody>
          <a:bodyPr>
            <a:normAutofit/>
          </a:bodyPr>
          <a:lstStyle/>
          <a:p>
            <a:pPr marL="0" indent="0" algn="ctr">
              <a:buNone/>
            </a:pPr>
            <a:r>
              <a:rPr lang="en-GB" dirty="0"/>
              <a:t>EPOS technology and windows-based software specifically designed for the food and beverage operation seem to have replaced every other type of machine-based system. </a:t>
            </a:r>
          </a:p>
          <a:p>
            <a:pPr marL="0" indent="0" algn="ctr">
              <a:buNone/>
            </a:pPr>
            <a:endParaRPr lang="en-GB" dirty="0"/>
          </a:p>
          <a:p>
            <a:pPr marL="0" indent="0" algn="ctr">
              <a:buNone/>
            </a:pPr>
            <a:r>
              <a:rPr lang="en-GB" dirty="0"/>
              <a:t>However, older technology that still may be used in some countries and is still used in very small operations around the world.</a:t>
            </a:r>
          </a:p>
          <a:p>
            <a:endParaRPr lang="en-US" dirty="0"/>
          </a:p>
        </p:txBody>
      </p:sp>
    </p:spTree>
    <p:extLst>
      <p:ext uri="{BB962C8B-B14F-4D97-AF65-F5344CB8AC3E}">
        <p14:creationId xmlns:p14="http://schemas.microsoft.com/office/powerpoint/2010/main" xmlns="" val="2053137170"/>
      </p:ext>
    </p:extLst>
  </p:cSld>
  <p:clrMapOvr>
    <a:masterClrMapping/>
  </p:clrMapOvr>
</p:sld>
</file>

<file path=ppt/slides/slide1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263EDE2E-7FD8-244D-879B-D5044B3203F6}"/>
              </a:ext>
            </a:extLst>
          </p:cNvPr>
          <p:cNvSpPr>
            <a:spLocks noGrp="1"/>
          </p:cNvSpPr>
          <p:nvPr>
            <p:ph idx="1"/>
          </p:nvPr>
        </p:nvSpPr>
        <p:spPr>
          <a:xfrm>
            <a:off x="457200" y="950843"/>
            <a:ext cx="8229600" cy="5781261"/>
          </a:xfrm>
        </p:spPr>
        <p:txBody>
          <a:bodyPr>
            <a:normAutofit fontScale="70000" lnSpcReduction="20000"/>
          </a:bodyPr>
          <a:lstStyle/>
          <a:p>
            <a:r>
              <a:rPr lang="en-GB" sz="3000" dirty="0"/>
              <a:t>Pre-checking systems: similar in appearance to a standard cash register and are designed to operate only when a sales check is inserted into the printing table to the side of the machine.</a:t>
            </a:r>
          </a:p>
          <a:p>
            <a:endParaRPr lang="en-GB" sz="3000" dirty="0"/>
          </a:p>
          <a:p>
            <a:r>
              <a:rPr lang="en-GB" sz="3000" dirty="0"/>
              <a:t>Pre-set pre-checking system: this is an up-date on the basic pre-check machine. The keyboard is much larger than the previous machines, and has descriptive keys corresponding to all items on the menu which are pre-set to the current price of each item.</a:t>
            </a:r>
          </a:p>
          <a:p>
            <a:endParaRPr lang="en-GB" sz="3000" dirty="0"/>
          </a:p>
          <a:p>
            <a:r>
              <a:rPr lang="en-GB" dirty="0"/>
              <a:t>Electronic cash registers (ECR): these are very high-speed machines which apart from printing the customer bill they can provide basic reports such as sales by type of product, payment method, etc.</a:t>
            </a:r>
          </a:p>
          <a:p>
            <a:endParaRPr lang="en-GB" dirty="0"/>
          </a:p>
          <a:p>
            <a:r>
              <a:rPr lang="en-GB" dirty="0"/>
              <a:t>EPOS control systems: at a basic level, a point-of-sale control system is no more than a modern ECR with the additional feature of one or several printers at such locations as the kitchen or bar.</a:t>
            </a:r>
          </a:p>
          <a:p>
            <a:endParaRPr lang="en-GB" sz="3000" dirty="0"/>
          </a:p>
          <a:p>
            <a:endParaRPr lang="en-GB" dirty="0"/>
          </a:p>
          <a:p>
            <a:endParaRPr lang="en-US" dirty="0"/>
          </a:p>
        </p:txBody>
      </p:sp>
    </p:spTree>
    <p:extLst>
      <p:ext uri="{BB962C8B-B14F-4D97-AF65-F5344CB8AC3E}">
        <p14:creationId xmlns:p14="http://schemas.microsoft.com/office/powerpoint/2010/main" xmlns="" val="3714264014"/>
      </p:ext>
    </p:extLst>
  </p:cSld>
  <p:clrMapOvr>
    <a:masterClrMapping/>
  </p:clrMapOvr>
</p:sld>
</file>

<file path=ppt/slides/slide1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0E17264-B812-F240-A91C-A1DCBA600DDF}"/>
              </a:ext>
            </a:extLst>
          </p:cNvPr>
          <p:cNvSpPr>
            <a:spLocks noGrp="1"/>
          </p:cNvSpPr>
          <p:nvPr>
            <p:ph type="title"/>
          </p:nvPr>
        </p:nvSpPr>
        <p:spPr>
          <a:xfrm>
            <a:off x="457200" y="145084"/>
            <a:ext cx="8229600" cy="586753"/>
          </a:xfrm>
        </p:spPr>
        <p:txBody>
          <a:bodyPr>
            <a:normAutofit/>
          </a:bodyPr>
          <a:lstStyle/>
          <a:p>
            <a:r>
              <a:rPr lang="en-US" sz="3200" b="1" dirty="0"/>
              <a:t>Operating ratios</a:t>
            </a:r>
          </a:p>
        </p:txBody>
      </p:sp>
      <p:sp>
        <p:nvSpPr>
          <p:cNvPr id="3" name="Content Placeholder 2">
            <a:extLst>
              <a:ext uri="{FF2B5EF4-FFF2-40B4-BE49-F238E27FC236}">
                <a16:creationId xmlns:a16="http://schemas.microsoft.com/office/drawing/2014/main" xmlns="" id="{0E5DB6CB-E818-154A-B031-B120E277568A}"/>
              </a:ext>
            </a:extLst>
          </p:cNvPr>
          <p:cNvSpPr>
            <a:spLocks noGrp="1"/>
          </p:cNvSpPr>
          <p:nvPr>
            <p:ph idx="1"/>
          </p:nvPr>
        </p:nvSpPr>
        <p:spPr>
          <a:xfrm>
            <a:off x="457200" y="874644"/>
            <a:ext cx="8229600" cy="5251520"/>
          </a:xfrm>
        </p:spPr>
        <p:txBody>
          <a:bodyPr>
            <a:normAutofit fontScale="70000" lnSpcReduction="20000"/>
          </a:bodyPr>
          <a:lstStyle/>
          <a:p>
            <a:pPr marL="0" indent="0">
              <a:buNone/>
            </a:pPr>
            <a:r>
              <a:rPr lang="en-GB" dirty="0"/>
              <a:t>The following at useful calculations that can be carried out to determine the success or otherwise of any hospitality outlet.</a:t>
            </a:r>
          </a:p>
          <a:p>
            <a:pPr marL="0" indent="0">
              <a:buNone/>
            </a:pPr>
            <a:endParaRPr lang="en-GB" dirty="0"/>
          </a:p>
          <a:p>
            <a:r>
              <a:rPr lang="en-GB" dirty="0"/>
              <a:t>Total food and beverage sales: the total food and beverage sales should be recorded, checked and measured against the budgeted sales figures for the period </a:t>
            </a:r>
          </a:p>
          <a:p>
            <a:pPr marL="0" indent="0">
              <a:buNone/>
            </a:pPr>
            <a:endParaRPr lang="en-GB" dirty="0"/>
          </a:p>
          <a:p>
            <a:r>
              <a:rPr lang="en-GB" dirty="0"/>
              <a:t>Departmental profit: departmental profit is calculated by deducting the departmental expenses from the departmental sales.</a:t>
            </a:r>
          </a:p>
          <a:p>
            <a:pPr marL="0" indent="0">
              <a:buNone/>
            </a:pPr>
            <a:endParaRPr lang="en-GB" dirty="0"/>
          </a:p>
          <a:p>
            <a:r>
              <a:rPr lang="en-GB" dirty="0"/>
              <a:t>Ratio of food/beverage sales to total sales: food and beverage sales separated from each other and to express each of them as a percentage of the total sales.</a:t>
            </a:r>
          </a:p>
          <a:p>
            <a:endParaRPr lang="en-GB" dirty="0"/>
          </a:p>
          <a:p>
            <a:r>
              <a:rPr lang="en-GB" dirty="0"/>
              <a:t>Average spending power: this measures the relationship between food sales and beverage sales to the number of customers served.</a:t>
            </a:r>
          </a:p>
          <a:p>
            <a:endParaRPr lang="en-US" dirty="0"/>
          </a:p>
        </p:txBody>
      </p:sp>
    </p:spTree>
    <p:extLst>
      <p:ext uri="{BB962C8B-B14F-4D97-AF65-F5344CB8AC3E}">
        <p14:creationId xmlns:p14="http://schemas.microsoft.com/office/powerpoint/2010/main" xmlns="" val="940710579"/>
      </p:ext>
    </p:extLst>
  </p:cSld>
  <p:clrMapOvr>
    <a:masterClrMapping/>
  </p:clrMapOvr>
</p:sld>
</file>

<file path=ppt/slides/slide1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E69C368-9EAF-0742-945E-905AF2A7241A}"/>
              </a:ext>
            </a:extLst>
          </p:cNvPr>
          <p:cNvSpPr>
            <a:spLocks noGrp="1"/>
          </p:cNvSpPr>
          <p:nvPr>
            <p:ph type="title"/>
          </p:nvPr>
        </p:nvSpPr>
        <p:spPr>
          <a:xfrm>
            <a:off x="457200" y="274638"/>
            <a:ext cx="8229600" cy="613258"/>
          </a:xfrm>
        </p:spPr>
        <p:txBody>
          <a:bodyPr>
            <a:normAutofit/>
          </a:bodyPr>
          <a:lstStyle/>
          <a:p>
            <a:r>
              <a:rPr lang="en-US" sz="3200" b="1" dirty="0"/>
              <a:t>Operating ratios cont…</a:t>
            </a:r>
            <a:endParaRPr lang="en-US" sz="3200" dirty="0"/>
          </a:p>
        </p:txBody>
      </p:sp>
      <p:sp>
        <p:nvSpPr>
          <p:cNvPr id="3" name="Content Placeholder 2">
            <a:extLst>
              <a:ext uri="{FF2B5EF4-FFF2-40B4-BE49-F238E27FC236}">
                <a16:creationId xmlns:a16="http://schemas.microsoft.com/office/drawing/2014/main" xmlns="" id="{BA65623D-8896-D245-A241-1A3A78C75796}"/>
              </a:ext>
            </a:extLst>
          </p:cNvPr>
          <p:cNvSpPr>
            <a:spLocks noGrp="1"/>
          </p:cNvSpPr>
          <p:nvPr>
            <p:ph idx="1"/>
          </p:nvPr>
        </p:nvSpPr>
        <p:spPr>
          <a:xfrm>
            <a:off x="457200" y="1030357"/>
            <a:ext cx="8229600" cy="5343939"/>
          </a:xfrm>
        </p:spPr>
        <p:txBody>
          <a:bodyPr>
            <a:normAutofit fontScale="85000" lnSpcReduction="10000"/>
          </a:bodyPr>
          <a:lstStyle/>
          <a:p>
            <a:r>
              <a:rPr lang="en-GB" dirty="0"/>
              <a:t>Sales mix: this measures the relationship between the various components of the total sales of a unit</a:t>
            </a:r>
          </a:p>
          <a:p>
            <a:pPr marL="0" indent="0">
              <a:buNone/>
            </a:pPr>
            <a:endParaRPr lang="en-GB" dirty="0"/>
          </a:p>
          <a:p>
            <a:r>
              <a:rPr lang="en-GB" dirty="0"/>
              <a:t>Payroll costs: these are usually expressed as a percentage of sales</a:t>
            </a:r>
          </a:p>
          <a:p>
            <a:endParaRPr lang="en-GB" dirty="0"/>
          </a:p>
          <a:p>
            <a:r>
              <a:rPr lang="en-GB" dirty="0"/>
              <a:t>Index of productivity:  is calculated by the formula:</a:t>
            </a:r>
          </a:p>
          <a:p>
            <a:pPr marL="0" indent="0" algn="ctr">
              <a:buNone/>
            </a:pPr>
            <a:r>
              <a:rPr lang="en-GB" sz="2400" u="sng" dirty="0"/>
              <a:t>sales</a:t>
            </a:r>
          </a:p>
          <a:p>
            <a:pPr marL="0" indent="0" algn="ctr">
              <a:buNone/>
            </a:pPr>
            <a:r>
              <a:rPr lang="en-GB" sz="2400" dirty="0"/>
              <a:t>payroll </a:t>
            </a:r>
          </a:p>
          <a:p>
            <a:r>
              <a:rPr lang="en-GB" dirty="0"/>
              <a:t>Stock turnover: is calculated by the formula:</a:t>
            </a:r>
          </a:p>
          <a:p>
            <a:pPr marL="0" indent="0" algn="ctr">
              <a:buNone/>
            </a:pPr>
            <a:r>
              <a:rPr lang="en-GB" dirty="0"/>
              <a:t>    </a:t>
            </a:r>
            <a:r>
              <a:rPr lang="en-GB" sz="2400" dirty="0"/>
              <a:t>rate of stock      </a:t>
            </a:r>
            <a:r>
              <a:rPr lang="en-GB" sz="2400" u="sng" dirty="0"/>
              <a:t>cost of food or beverages consumed</a:t>
            </a:r>
          </a:p>
          <a:p>
            <a:pPr marL="0" indent="0" algn="ctr">
              <a:buNone/>
            </a:pPr>
            <a:r>
              <a:rPr lang="en-GB" sz="2400" dirty="0"/>
              <a:t>      turnover                    average stock value at cost</a:t>
            </a:r>
          </a:p>
          <a:p>
            <a:pPr marL="0" indent="0">
              <a:buNone/>
            </a:pPr>
            <a:endParaRPr lang="en-US" dirty="0"/>
          </a:p>
        </p:txBody>
      </p:sp>
    </p:spTree>
    <p:extLst>
      <p:ext uri="{BB962C8B-B14F-4D97-AF65-F5344CB8AC3E}">
        <p14:creationId xmlns:p14="http://schemas.microsoft.com/office/powerpoint/2010/main" xmlns="" val="733089973"/>
      </p:ext>
    </p:extLst>
  </p:cSld>
  <p:clrMapOvr>
    <a:masterClrMapping/>
  </p:clrMapOvr>
</p:sld>
</file>

<file path=ppt/slides/slide1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44B3D565-C0E9-E34A-BEB8-0E7521576397}"/>
              </a:ext>
            </a:extLst>
          </p:cNvPr>
          <p:cNvSpPr>
            <a:spLocks noGrp="1"/>
          </p:cNvSpPr>
          <p:nvPr>
            <p:ph type="title"/>
          </p:nvPr>
        </p:nvSpPr>
        <p:spPr>
          <a:xfrm>
            <a:off x="457200" y="274638"/>
            <a:ext cx="8229600" cy="457199"/>
          </a:xfrm>
        </p:spPr>
        <p:txBody>
          <a:bodyPr>
            <a:normAutofit fontScale="90000"/>
          </a:bodyPr>
          <a:lstStyle/>
          <a:p>
            <a:r>
              <a:rPr lang="en-US" sz="3200" b="1" dirty="0"/>
              <a:t>Operating ratios cont…</a:t>
            </a:r>
            <a:endParaRPr lang="en-US" sz="3200" dirty="0"/>
          </a:p>
        </p:txBody>
      </p:sp>
      <p:sp>
        <p:nvSpPr>
          <p:cNvPr id="3" name="Content Placeholder 2">
            <a:extLst>
              <a:ext uri="{FF2B5EF4-FFF2-40B4-BE49-F238E27FC236}">
                <a16:creationId xmlns:a16="http://schemas.microsoft.com/office/drawing/2014/main" xmlns="" id="{B3362BDB-E8B5-A440-86B2-20201C98B154}"/>
              </a:ext>
            </a:extLst>
          </p:cNvPr>
          <p:cNvSpPr>
            <a:spLocks noGrp="1"/>
          </p:cNvSpPr>
          <p:nvPr>
            <p:ph idx="1"/>
          </p:nvPr>
        </p:nvSpPr>
        <p:spPr>
          <a:xfrm>
            <a:off x="457200" y="887896"/>
            <a:ext cx="8229600" cy="5238267"/>
          </a:xfrm>
        </p:spPr>
        <p:txBody>
          <a:bodyPr>
            <a:normAutofit fontScale="77500" lnSpcReduction="20000"/>
          </a:bodyPr>
          <a:lstStyle/>
          <a:p>
            <a:r>
              <a:rPr lang="en-GB" dirty="0"/>
              <a:t>Sales per seat available: This shows the sales value that can be earned by each seat in a restaurant, coffee shop, etc. </a:t>
            </a:r>
          </a:p>
          <a:p>
            <a:endParaRPr lang="en-GB" dirty="0"/>
          </a:p>
          <a:p>
            <a:r>
              <a:rPr lang="en-GB" dirty="0"/>
              <a:t>Rate of seat turnover: This shows the number of times that each seat in a restaurant, coffee shop, etc. is used by customers during a specific period. </a:t>
            </a:r>
          </a:p>
          <a:p>
            <a:endParaRPr lang="en-GB" dirty="0"/>
          </a:p>
          <a:p>
            <a:r>
              <a:rPr lang="en-GB" dirty="0"/>
              <a:t>Sales per waiter/waitress: each waiter/waitress will have a known number of covers for which he/she is responsible. This would vary depending on the style of food and beverage service offered. </a:t>
            </a:r>
          </a:p>
          <a:p>
            <a:endParaRPr lang="en-GB" dirty="0"/>
          </a:p>
          <a:p>
            <a:r>
              <a:rPr lang="en-GB" dirty="0"/>
              <a:t>Sales per square metre 2: this is self-explanatory in that the space of all selling outlets needs to be used to its best advantage to achieve a desired turnover and profit.</a:t>
            </a:r>
          </a:p>
          <a:p>
            <a:endParaRPr lang="en-US" dirty="0"/>
          </a:p>
        </p:txBody>
      </p:sp>
    </p:spTree>
    <p:extLst>
      <p:ext uri="{BB962C8B-B14F-4D97-AF65-F5344CB8AC3E}">
        <p14:creationId xmlns:p14="http://schemas.microsoft.com/office/powerpoint/2010/main" xmlns="" val="3435456873"/>
      </p:ext>
    </p:extLst>
  </p:cSld>
  <p:clrMapOvr>
    <a:masterClrMapping/>
  </p:clrMapOvr>
</p:sld>
</file>

<file path=ppt/slides/slide13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8" name="Rectangle 44">
            <a:extLst>
              <a:ext uri="{FF2B5EF4-FFF2-40B4-BE49-F238E27FC236}">
                <a16:creationId xmlns:a16="http://schemas.microsoft.com/office/drawing/2014/main" xmlns="" id="{4D51AB52-5ADD-4688-83DB-8A2EB1F26B99}"/>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0"/>
            <a:ext cx="9143998" cy="6858000"/>
          </a:xfrm>
          <a:prstGeom prst="rect">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xmlns="" id="{EB8FE4E9-FA03-B946-95E8-4D67C7C24435}"/>
              </a:ext>
            </a:extLst>
          </p:cNvPr>
          <p:cNvSpPr>
            <a:spLocks noGrp="1"/>
          </p:cNvSpPr>
          <p:nvPr>
            <p:ph type="title"/>
          </p:nvPr>
        </p:nvSpPr>
        <p:spPr>
          <a:xfrm>
            <a:off x="445770" y="461001"/>
            <a:ext cx="3827879" cy="1907457"/>
          </a:xfrm>
        </p:spPr>
        <p:txBody>
          <a:bodyPr vert="horz" lIns="91440" tIns="45720" rIns="91440" bIns="45720" rtlCol="0" anchor="ctr">
            <a:noAutofit/>
          </a:bodyPr>
          <a:lstStyle/>
          <a:p>
            <a:pPr algn="l" defTabSz="914400">
              <a:lnSpc>
                <a:spcPct val="90000"/>
              </a:lnSpc>
            </a:pPr>
            <a:r>
              <a:rPr lang="en-US" sz="3600" b="1" dirty="0">
                <a:solidFill>
                  <a:schemeClr val="bg1"/>
                </a:solidFill>
              </a:rPr>
              <a:t>Food and Beverage Management in different settings</a:t>
            </a:r>
          </a:p>
        </p:txBody>
      </p:sp>
      <p:grpSp>
        <p:nvGrpSpPr>
          <p:cNvPr id="70" name="Group 46">
            <a:extLst>
              <a:ext uri="{FF2B5EF4-FFF2-40B4-BE49-F238E27FC236}">
                <a16:creationId xmlns:a16="http://schemas.microsoft.com/office/drawing/2014/main" xmlns="" id="{2B860207-ACE2-4B37-A2C2-9AAE0EEBA8BF}"/>
              </a:ext>
              <a:ext uri="{C183D7F6-B498-43B3-948B-1728B52AA6E4}">
                <adec:decorative xmlns:adec="http://schemas.microsoft.com/office/drawing/2017/decorative" xmlns="" val="1"/>
              </a:ext>
            </a:extLst>
          </p:cNvPr>
          <p:cNvGrpSpPr>
            <a:grpSpLocks noGrp="1" noUngrp="1" noRot="1" noChangeAspect="1" noMove="1" noResize="1"/>
          </p:cNvGrpSpPr>
          <p:nvPr>
            <p:extLst>
              <p:ext uri="{386F3935-93C4-4BCD-93E2-E3B085C9AB24}">
                <p16:designElem xmlns:p16="http://schemas.microsoft.com/office/powerpoint/2015/main" xmlns="" val="1"/>
              </p:ext>
            </p:extLst>
          </p:nvPr>
        </p:nvGrpSpPr>
        <p:grpSpPr>
          <a:xfrm>
            <a:off x="42125" y="737776"/>
            <a:ext cx="181579" cy="1340860"/>
            <a:chOff x="56167" y="899960"/>
            <a:chExt cx="242107" cy="1340860"/>
          </a:xfrm>
        </p:grpSpPr>
        <p:sp>
          <p:nvSpPr>
            <p:cNvPr id="48" name="Rectangle 2">
              <a:extLst>
                <a:ext uri="{FF2B5EF4-FFF2-40B4-BE49-F238E27FC236}">
                  <a16:creationId xmlns:a16="http://schemas.microsoft.com/office/drawing/2014/main" xmlns="" id="{E8A59B16-7B5E-439A-AABE-6F43ADBEDA8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237744" y="146971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2" name="Rectangle 59">
              <a:extLst>
                <a:ext uri="{FF2B5EF4-FFF2-40B4-BE49-F238E27FC236}">
                  <a16:creationId xmlns:a16="http://schemas.microsoft.com/office/drawing/2014/main" xmlns="" id="{38682BC1-12A9-49A6-B07D-32C0E52874F0}"/>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54864" y="146971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0" name="Rectangle 2">
              <a:extLst>
                <a:ext uri="{FF2B5EF4-FFF2-40B4-BE49-F238E27FC236}">
                  <a16:creationId xmlns:a16="http://schemas.microsoft.com/office/drawing/2014/main" xmlns="" id="{929740E6-43AC-43B8-A959-7FA88DA43EF9}"/>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237744" y="132760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1" name="Rectangle 59">
              <a:extLst>
                <a:ext uri="{FF2B5EF4-FFF2-40B4-BE49-F238E27FC236}">
                  <a16:creationId xmlns:a16="http://schemas.microsoft.com/office/drawing/2014/main" xmlns="" id="{96E21AC4-82E7-4B8E-BE4D-06F7B3884D6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54864" y="132760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2" name="Rectangle 2">
              <a:extLst>
                <a:ext uri="{FF2B5EF4-FFF2-40B4-BE49-F238E27FC236}">
                  <a16:creationId xmlns:a16="http://schemas.microsoft.com/office/drawing/2014/main" xmlns="" id="{C921A779-B023-4EB0-B665-D0212F00909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237744" y="118549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3" name="Rectangle 59">
              <a:extLst>
                <a:ext uri="{FF2B5EF4-FFF2-40B4-BE49-F238E27FC236}">
                  <a16:creationId xmlns:a16="http://schemas.microsoft.com/office/drawing/2014/main" xmlns="" id="{3E26D187-6A2A-4FCB-AB53-925262F7226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54864" y="118549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4" name="Rectangle 2">
              <a:extLst>
                <a:ext uri="{FF2B5EF4-FFF2-40B4-BE49-F238E27FC236}">
                  <a16:creationId xmlns:a16="http://schemas.microsoft.com/office/drawing/2014/main" xmlns="" id="{ADC5C21D-9525-4C09-96AC-CD411777520C}"/>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237744" y="104337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5" name="Rectangle 59">
              <a:extLst>
                <a:ext uri="{FF2B5EF4-FFF2-40B4-BE49-F238E27FC236}">
                  <a16:creationId xmlns:a16="http://schemas.microsoft.com/office/drawing/2014/main" xmlns="" id="{E55B79D7-B509-440B-BB0A-C932B288C2D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54864" y="104337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6" name="Rectangle 2">
              <a:extLst>
                <a:ext uri="{FF2B5EF4-FFF2-40B4-BE49-F238E27FC236}">
                  <a16:creationId xmlns:a16="http://schemas.microsoft.com/office/drawing/2014/main" xmlns="" id="{2EB10EB7-F925-4AB7-9B6B-FAFCA6F00821}"/>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237744" y="90126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7" name="Rectangle 59">
              <a:extLst>
                <a:ext uri="{FF2B5EF4-FFF2-40B4-BE49-F238E27FC236}">
                  <a16:creationId xmlns:a16="http://schemas.microsoft.com/office/drawing/2014/main" xmlns="" id="{4BDE1226-55F7-4E78-8946-97C0D7FDD387}"/>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54864" y="90126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8" name="Rectangle 2">
              <a:extLst>
                <a:ext uri="{FF2B5EF4-FFF2-40B4-BE49-F238E27FC236}">
                  <a16:creationId xmlns:a16="http://schemas.microsoft.com/office/drawing/2014/main" xmlns="" id="{4FECC137-11B4-48FD-A1AA-610D2138DE81}"/>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237744" y="218028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59" name="Rectangle 59">
              <a:extLst>
                <a:ext uri="{FF2B5EF4-FFF2-40B4-BE49-F238E27FC236}">
                  <a16:creationId xmlns:a16="http://schemas.microsoft.com/office/drawing/2014/main" xmlns="" id="{180C0DD7-6CE4-486B-916C-C3C87C81807E}"/>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54864" y="2180289"/>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0" name="Rectangle 2">
              <a:extLst>
                <a:ext uri="{FF2B5EF4-FFF2-40B4-BE49-F238E27FC236}">
                  <a16:creationId xmlns:a16="http://schemas.microsoft.com/office/drawing/2014/main" xmlns="" id="{810AE7F9-4396-41FB-94F9-8154D4DC2C9A}"/>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237744" y="203817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1" name="Rectangle 59">
              <a:extLst>
                <a:ext uri="{FF2B5EF4-FFF2-40B4-BE49-F238E27FC236}">
                  <a16:creationId xmlns:a16="http://schemas.microsoft.com/office/drawing/2014/main" xmlns="" id="{446068F4-9B70-4DC6-82E3-6A636680911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54864" y="2038175"/>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2" name="Rectangle 2">
              <a:extLst>
                <a:ext uri="{FF2B5EF4-FFF2-40B4-BE49-F238E27FC236}">
                  <a16:creationId xmlns:a16="http://schemas.microsoft.com/office/drawing/2014/main" xmlns="" id="{ACCF2A15-7704-4CCF-AB0A-20BE623E7AE2}"/>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237744" y="189606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3" name="Rectangle 59">
              <a:extLst>
                <a:ext uri="{FF2B5EF4-FFF2-40B4-BE49-F238E27FC236}">
                  <a16:creationId xmlns:a16="http://schemas.microsoft.com/office/drawing/2014/main" xmlns="" id="{8DF7B9FB-BF19-4609-9AF1-45D94DCB2FD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54864" y="1896061"/>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4" name="Rectangle 2">
              <a:extLst>
                <a:ext uri="{FF2B5EF4-FFF2-40B4-BE49-F238E27FC236}">
                  <a16:creationId xmlns:a16="http://schemas.microsoft.com/office/drawing/2014/main" xmlns="" id="{03EE7F2A-8C41-44E1-A5C5-F9D7A87E476F}"/>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237744" y="175394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5" name="Rectangle 59">
              <a:extLst>
                <a:ext uri="{FF2B5EF4-FFF2-40B4-BE49-F238E27FC236}">
                  <a16:creationId xmlns:a16="http://schemas.microsoft.com/office/drawing/2014/main" xmlns="" id="{689CADC4-9D26-4B82-9B11-1E2140D1DCA1}"/>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54864" y="1753947"/>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6" name="Rectangle 2">
              <a:extLst>
                <a:ext uri="{FF2B5EF4-FFF2-40B4-BE49-F238E27FC236}">
                  <a16:creationId xmlns:a16="http://schemas.microsoft.com/office/drawing/2014/main" xmlns="" id="{707BC2C3-A51F-45C0-8BEC-31CC1E9AD5EB}"/>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237744" y="161183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67" name="Rectangle 59">
              <a:extLst>
                <a:ext uri="{FF2B5EF4-FFF2-40B4-BE49-F238E27FC236}">
                  <a16:creationId xmlns:a16="http://schemas.microsoft.com/office/drawing/2014/main" xmlns="" id="{9ECFCC9B-5EAD-4BEC-A4C5-28A4766FCB64}"/>
                </a:ext>
                <a:ext uri="{C183D7F6-B498-43B3-948B-1728B52AA6E4}">
                  <adec:decorative xmlns:adec="http://schemas.microsoft.com/office/drawing/2017/decorative" xmlns="" val="1"/>
                </a:ext>
              </a:extLst>
            </p:cNvPr>
            <p:cNvSpPr/>
            <p:nvPr>
              <p:extLst>
                <p:ext uri="{386F3935-93C4-4BCD-93E2-E3B085C9AB24}">
                  <p16:designElem xmlns:p16="http://schemas.microsoft.com/office/powerpoint/2015/main" xmlns="" val="1"/>
                </p:ext>
              </p:extLst>
            </p:nvPr>
          </p:nvSpPr>
          <p:spPr>
            <a:xfrm rot="5400000">
              <a:off x="54864" y="1611833"/>
              <a:ext cx="61834" cy="5922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pic>
        <p:nvPicPr>
          <p:cNvPr id="6" name="Picture 5" descr="A dining room table&#10;&#10;Description automatically generated">
            <a:extLst>
              <a:ext uri="{FF2B5EF4-FFF2-40B4-BE49-F238E27FC236}">
                <a16:creationId xmlns:a16="http://schemas.microsoft.com/office/drawing/2014/main" xmlns="" id="{62600A09-1FE8-4B43-9044-9E8725A9C17A}"/>
              </a:ext>
            </a:extLst>
          </p:cNvPr>
          <p:cNvPicPr>
            <a:picLocks noChangeAspect="1"/>
          </p:cNvPicPr>
          <p:nvPr/>
        </p:nvPicPr>
        <p:blipFill rotWithShape="1">
          <a:blip r:embed="rId2">
            <a:extLst>
              <a:ext uri="{837473B0-CC2E-450A-ABE3-18F120FF3D39}">
                <a1611:picAttrSrcUrl xmlns:a1611="http://schemas.microsoft.com/office/drawing/2016/11/main" xmlns="" r:id="rId3"/>
              </a:ext>
            </a:extLst>
          </a:blip>
          <a:srcRect l="20535" r="34227" b="-1"/>
          <a:stretch/>
        </p:blipFill>
        <p:spPr>
          <a:xfrm>
            <a:off x="4496305" y="10"/>
            <a:ext cx="4647695" cy="6857990"/>
          </a:xfrm>
          <a:prstGeom prst="rect">
            <a:avLst/>
          </a:prstGeom>
        </p:spPr>
      </p:pic>
      <p:sp>
        <p:nvSpPr>
          <p:cNvPr id="69" name="Rectangle 68">
            <a:extLst>
              <a:ext uri="{FF2B5EF4-FFF2-40B4-BE49-F238E27FC236}">
                <a16:creationId xmlns:a16="http://schemas.microsoft.com/office/drawing/2014/main" xmlns="" id="{2BBA6F99-C2E7-4A60-BF6F-95A240756817}"/>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2825032"/>
            <a:ext cx="4750392" cy="4032968"/>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1" name="Rectangle 70">
            <a:extLst>
              <a:ext uri="{FF2B5EF4-FFF2-40B4-BE49-F238E27FC236}">
                <a16:creationId xmlns:a16="http://schemas.microsoft.com/office/drawing/2014/main" xmlns="" id="{E3E51905-F374-4E1A-97CF-B741584B74D5}"/>
              </a:ext>
              <a:ext uri="{C183D7F6-B498-43B3-948B-1728B52AA6E4}">
                <adec:decorative xmlns:adec="http://schemas.microsoft.com/office/drawing/2017/decorative" xmlns=""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xmlns="" val="1"/>
              </p:ext>
            </p:extLst>
          </p:nvPr>
        </p:nvSpPr>
        <p:spPr>
          <a:xfrm>
            <a:off x="0" y="6501384"/>
            <a:ext cx="4937759" cy="3566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a:extLst>
              <a:ext uri="{FF2B5EF4-FFF2-40B4-BE49-F238E27FC236}">
                <a16:creationId xmlns:a16="http://schemas.microsoft.com/office/drawing/2014/main" xmlns="" id="{2EF15FD1-F59B-0B42-9E2C-C59641BB2EE5}"/>
              </a:ext>
            </a:extLst>
          </p:cNvPr>
          <p:cNvSpPr txBox="1"/>
          <p:nvPr/>
        </p:nvSpPr>
        <p:spPr>
          <a:xfrm>
            <a:off x="6836958" y="6657943"/>
            <a:ext cx="2307042" cy="200055"/>
          </a:xfrm>
          <a:prstGeom prst="rect">
            <a:avLst/>
          </a:prstGeom>
          <a:solidFill>
            <a:srgbClr val="000000"/>
          </a:solidFill>
        </p:spPr>
        <p:txBody>
          <a:bodyPr wrap="none" rtlCol="0">
            <a:spAutoFit/>
          </a:bodyPr>
          <a:lstStyle/>
          <a:p>
            <a:pPr algn="r">
              <a:spcAft>
                <a:spcPts val="600"/>
              </a:spcAft>
            </a:pPr>
            <a:r>
              <a:rPr lang="en-US" sz="700" dirty="0">
                <a:solidFill>
                  <a:srgbClr val="FFFFFF"/>
                </a:solidFill>
                <a:hlinkClick r:id="rId3" tooltip="https://en.wikipedia.org/wiki/List_of_Michelin_starred_restaurants_in_Scotland">
                  <a:extLst>
                    <a:ext uri="{A12FA001-AC4F-418D-AE19-62706E023703}">
                      <ahyp:hlinkClr xmlns:ahyp="http://schemas.microsoft.com/office/drawing/2018/hyperlinkcolor" xmlns="" val="tx"/>
                    </a:ext>
                  </a:extLst>
                </a:hlinkClick>
              </a:rPr>
              <a:t>This Photo</a:t>
            </a:r>
            <a:r>
              <a:rPr lang="en-US" sz="700" dirty="0">
                <a:solidFill>
                  <a:srgbClr val="FFFFFF"/>
                </a:solidFill>
              </a:rPr>
              <a:t> by Unknown Author is licensed under </a:t>
            </a:r>
            <a:r>
              <a:rPr lang="en-US" sz="700" dirty="0">
                <a:solidFill>
                  <a:srgbClr val="FFFFFF"/>
                </a:solidFill>
                <a:hlinkClick r:id="rId4" tooltip="https://creativecommons.org/licenses/by-sa/3.0/">
                  <a:extLst>
                    <a:ext uri="{A12FA001-AC4F-418D-AE19-62706E023703}">
                      <ahyp:hlinkClr xmlns:ahyp="http://schemas.microsoft.com/office/drawing/2018/hyperlinkcolor" xmlns="" val="tx"/>
                    </a:ext>
                  </a:extLst>
                </a:hlinkClick>
              </a:rPr>
              <a:t>CC BY-SA</a:t>
            </a:r>
            <a:endParaRPr lang="en-US" sz="700" dirty="0">
              <a:solidFill>
                <a:srgbClr val="FFFFFF"/>
              </a:solidFill>
            </a:endParaRPr>
          </a:p>
        </p:txBody>
      </p:sp>
    </p:spTree>
    <p:extLst>
      <p:ext uri="{BB962C8B-B14F-4D97-AF65-F5344CB8AC3E}">
        <p14:creationId xmlns:p14="http://schemas.microsoft.com/office/powerpoint/2010/main" xmlns="" val="472085739"/>
      </p:ext>
    </p:extLst>
  </p:cSld>
  <p:clrMapOvr>
    <a:masterClrMapping/>
  </p:clrMapOvr>
</p:sld>
</file>

<file path=ppt/slides/slide1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A7B0BAE6-466B-AE40-9B2F-650B13627F8A}"/>
              </a:ext>
            </a:extLst>
          </p:cNvPr>
          <p:cNvSpPr>
            <a:spLocks noGrp="1"/>
          </p:cNvSpPr>
          <p:nvPr>
            <p:ph idx="1"/>
          </p:nvPr>
        </p:nvSpPr>
        <p:spPr>
          <a:xfrm>
            <a:off x="292608" y="2182368"/>
            <a:ext cx="8668512" cy="4267200"/>
          </a:xfrm>
        </p:spPr>
        <p:txBody>
          <a:bodyPr>
            <a:normAutofit fontScale="62500" lnSpcReduction="20000"/>
          </a:bodyPr>
          <a:lstStyle/>
          <a:p>
            <a:pPr marL="0" indent="0">
              <a:buNone/>
            </a:pPr>
            <a:r>
              <a:rPr lang="en-US" dirty="0"/>
              <a:t>This section covers the different ways food and beverages are delivered to customers in different settings.</a:t>
            </a:r>
          </a:p>
          <a:p>
            <a:pPr marL="0" indent="0">
              <a:buNone/>
            </a:pPr>
            <a:endParaRPr lang="en-US" dirty="0"/>
          </a:p>
          <a:p>
            <a:pPr marL="0" indent="0">
              <a:buNone/>
            </a:pPr>
            <a:r>
              <a:rPr lang="en-US" dirty="0"/>
              <a:t>The aim of this section is to provide you with a range of the      </a:t>
            </a:r>
          </a:p>
          <a:p>
            <a:pPr marL="0" indent="0">
              <a:buNone/>
            </a:pPr>
            <a:r>
              <a:rPr lang="en-US" dirty="0"/>
              <a:t>different subsectors so you can carry out research on the differences in:</a:t>
            </a:r>
          </a:p>
          <a:p>
            <a:pPr marL="0" indent="0">
              <a:buNone/>
            </a:pPr>
            <a:endParaRPr lang="en-US" dirty="0"/>
          </a:p>
          <a:p>
            <a:pPr>
              <a:buFont typeface="Arial" panose="020B0604020202020204" pitchFamily="34" charset="0"/>
              <a:buChar char="•"/>
            </a:pPr>
            <a:r>
              <a:rPr lang="en-US" dirty="0"/>
              <a:t>financial implications</a:t>
            </a:r>
          </a:p>
          <a:p>
            <a:pPr>
              <a:buFont typeface="Arial" panose="020B0604020202020204" pitchFamily="34" charset="0"/>
              <a:buChar char="•"/>
            </a:pPr>
            <a:r>
              <a:rPr lang="en-US" dirty="0"/>
              <a:t>marketing strategies</a:t>
            </a:r>
          </a:p>
          <a:p>
            <a:pPr>
              <a:buFont typeface="Arial" panose="020B0604020202020204" pitchFamily="34" charset="0"/>
              <a:buChar char="•"/>
            </a:pPr>
            <a:r>
              <a:rPr lang="en-US" dirty="0"/>
              <a:t>product and service styles</a:t>
            </a:r>
          </a:p>
          <a:p>
            <a:pPr>
              <a:buFont typeface="Arial" panose="020B0604020202020204" pitchFamily="34" charset="0"/>
              <a:buChar char="•"/>
            </a:pPr>
            <a:r>
              <a:rPr lang="en-US" dirty="0"/>
              <a:t>staffing requirements</a:t>
            </a:r>
          </a:p>
          <a:p>
            <a:pPr>
              <a:buFont typeface="Arial" panose="020B0604020202020204" pitchFamily="34" charset="0"/>
              <a:buChar char="•"/>
            </a:pPr>
            <a:r>
              <a:rPr lang="en-US" dirty="0"/>
              <a:t>Technology used</a:t>
            </a:r>
          </a:p>
          <a:p>
            <a:pPr>
              <a:buFont typeface="Arial" panose="020B0604020202020204" pitchFamily="34" charset="0"/>
              <a:buChar char="•"/>
            </a:pPr>
            <a:endParaRPr lang="en-US" dirty="0"/>
          </a:p>
          <a:p>
            <a:pPr marL="0" indent="0">
              <a:buNone/>
            </a:pPr>
            <a:r>
              <a:rPr lang="en-US" dirty="0"/>
              <a:t>One has been done for you, choose one more and repeat the exercise.</a:t>
            </a:r>
          </a:p>
          <a:p>
            <a:pPr marL="0" indent="0">
              <a:buNone/>
            </a:pPr>
            <a:endParaRPr lang="en-US" dirty="0"/>
          </a:p>
          <a:p>
            <a:pPr marL="0" indent="0">
              <a:buNone/>
            </a:pPr>
            <a:endParaRPr lang="en-US" dirty="0"/>
          </a:p>
        </p:txBody>
      </p:sp>
      <mc:AlternateContent xmlns:mc="http://schemas.openxmlformats.org/markup-compatibility/2006">
        <mc:Choice xmlns:am3d="http://schemas.microsoft.com/office/drawing/2017/model3d" xmlns="" Requires="am3d">
          <p:graphicFrame>
            <p:nvGraphicFramePr>
              <p:cNvPr id="4" name="3D Model 3" descr="Gears">
                <a:extLst>
                  <a:ext uri="{FF2B5EF4-FFF2-40B4-BE49-F238E27FC236}">
                    <a16:creationId xmlns:a16="http://schemas.microsoft.com/office/drawing/2014/main" id="{167C921F-628E-7B4C-8255-33802A98AC97}"/>
                  </a:ext>
                </a:extLst>
              </p:cNvPr>
              <p:cNvGraphicFramePr>
                <a:graphicFrameLocks noChangeAspect="1"/>
              </p:cNvGraphicFramePr>
              <p:nvPr>
                <p:extLst>
                  <p:ext uri="{D42A27DB-BD31-4B8C-83A1-F6EECF244321}">
                    <p14:modId xmlns:p14="http://schemas.microsoft.com/office/powerpoint/2010/main" val="1756364360"/>
                  </p:ext>
                </p:extLst>
              </p:nvPr>
            </p:nvGraphicFramePr>
            <p:xfrm>
              <a:off x="0" y="0"/>
              <a:ext cx="2445025" cy="1888433"/>
            </p:xfrm>
            <a:graphic>
              <a:graphicData uri="http://schemas.microsoft.com/office/drawing/2017/model3d">
                <am3d:model3d r:embed="rId2">
                  <am3d:spPr>
                    <a:xfrm>
                      <a:off x="0" y="0"/>
                      <a:ext cx="2445025" cy="1888433"/>
                    </a:xfrm>
                    <a:prstGeom prst="rect">
                      <a:avLst/>
                    </a:prstGeom>
                  </am3d:spPr>
                  <am3d:camera>
                    <am3d:pos x="0" y="0" z="60106359"/>
                    <am3d:up dx="0" dy="36000000" dz="0"/>
                    <am3d:lookAt x="0" y="0" z="0"/>
                    <am3d:perspective fov="2700000"/>
                  </am3d:camera>
                  <am3d:trans>
                    <am3d:meterPerModelUnit n="1907604" d="1000000"/>
                    <am3d:preTrans dx="718081" dy="-13902428" dz="156387"/>
                    <am3d:scale>
                      <am3d:sx n="1000000" d="1000000"/>
                      <am3d:sy n="1000000" d="1000000"/>
                      <am3d:sz n="1000000" d="1000000"/>
                    </am3d:scale>
                    <am3d:rot/>
                    <am3d:postTrans dx="0" dy="0" dz="0"/>
                  </am3d:trans>
                  <am3d:raster rName="Office3DRenderer" rVer="16.0.8326">
                    <am3d:blip r:embed="rId3"/>
                  </am3d:raster>
                  <am3d:objViewport viewportSz="3188577"/>
                  <am3d:ambientLight>
                    <am3d:clr>
                      <a:scrgbClr r="50000" g="50000" b="50000"/>
                    </am3d:clr>
                    <am3d:illuminance n="500000" d="1000000"/>
                  </am3d:ambientLight>
                  <am3d:ptLight rad="0">
                    <am3d:clr>
                      <a:scrgbClr r="100000" g="75000" b="50000"/>
                    </am3d:clr>
                    <am3d:intensity n="9765625" d="1000000"/>
                    <am3d:pos x="21959998" y="70920001" z="16344003"/>
                  </am3d:ptLight>
                  <am3d:ptLight rad="0">
                    <am3d:clr>
                      <a:scrgbClr r="40000" g="60000" b="95000"/>
                    </am3d:clr>
                    <am3d:intensity n="12250000" d="1000000"/>
                    <am3d:pos x="-37964106" y="51130435" z="57631972"/>
                  </am3d:ptLight>
                  <am3d:ptLight rad="0">
                    <am3d:clr>
                      <a:scrgbClr r="86837" g="72700" b="100000"/>
                    </am3d:clr>
                    <am3d:intensity n="3125000" d="1000000"/>
                    <am3d:pos x="-37739122" y="58056624" z="-34769649"/>
                  </am3d:ptLight>
                </am3d:model3d>
              </a:graphicData>
            </a:graphic>
          </p:graphicFrame>
        </mc:Choice>
        <mc:Fallback>
          <p:pic>
            <p:nvPicPr>
              <p:cNvPr id="4" name="3D Model 3" descr="Gears">
                <a:extLst>
                  <a:ext uri="{FF2B5EF4-FFF2-40B4-BE49-F238E27FC236}">
                    <a16:creationId xmlns:a16="http://schemas.microsoft.com/office/drawing/2014/main" xmlns="" id="{167C921F-628E-7B4C-8255-33802A98AC97}"/>
                  </a:ext>
                </a:extLst>
              </p:cNvPr>
              <p:cNvPicPr>
                <a:picLocks noGrp="1" noRot="1" noChangeAspect="1" noMove="1" noResize="1" noEditPoints="1" noAdjustHandles="1" noChangeArrowheads="1" noChangeShapeType="1" noCrop="1"/>
              </p:cNvPicPr>
              <p:nvPr/>
            </p:nvPicPr>
            <p:blipFill>
              <a:blip r:embed="rId3"/>
              <a:stretch>
                <a:fillRect/>
              </a:stretch>
            </p:blipFill>
            <p:spPr>
              <a:xfrm>
                <a:off x="0" y="0"/>
                <a:ext cx="2445025" cy="1888433"/>
              </a:xfrm>
              <a:prstGeom prst="rect">
                <a:avLst/>
              </a:prstGeom>
            </p:spPr>
          </p:pic>
        </mc:Fallback>
      </mc:AlternateContent>
      <p:sp>
        <p:nvSpPr>
          <p:cNvPr id="5" name="Title 1">
            <a:extLst>
              <a:ext uri="{FF2B5EF4-FFF2-40B4-BE49-F238E27FC236}">
                <a16:creationId xmlns:a16="http://schemas.microsoft.com/office/drawing/2014/main" xmlns="" id="{76F22296-FDB8-7D40-B27B-3BEA5F512125}"/>
              </a:ext>
            </a:extLst>
          </p:cNvPr>
          <p:cNvSpPr>
            <a:spLocks noGrp="1"/>
          </p:cNvSpPr>
          <p:nvPr>
            <p:ph type="title"/>
          </p:nvPr>
        </p:nvSpPr>
        <p:spPr>
          <a:xfrm>
            <a:off x="1621933" y="372716"/>
            <a:ext cx="6009861" cy="1143000"/>
          </a:xfrm>
        </p:spPr>
        <p:txBody>
          <a:bodyPr/>
          <a:lstStyle/>
          <a:p>
            <a:r>
              <a:rPr lang="en-US" b="1" dirty="0"/>
              <a:t>Activity</a:t>
            </a:r>
          </a:p>
        </p:txBody>
      </p:sp>
    </p:spTree>
    <p:extLst>
      <p:ext uri="{BB962C8B-B14F-4D97-AF65-F5344CB8AC3E}">
        <p14:creationId xmlns:p14="http://schemas.microsoft.com/office/powerpoint/2010/main" xmlns="" val="4002119538"/>
      </p:ext>
    </p:extLst>
  </p:cSld>
  <p:clrMapOvr>
    <a:masterClrMapping/>
  </p:clrMapOvr>
</p:sld>
</file>

<file path=ppt/slides/slide1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365CE1C1-68FF-AF42-9B4E-82E732B9D744}"/>
              </a:ext>
            </a:extLst>
          </p:cNvPr>
          <p:cNvSpPr>
            <a:spLocks noGrp="1"/>
          </p:cNvSpPr>
          <p:nvPr>
            <p:ph type="title"/>
          </p:nvPr>
        </p:nvSpPr>
        <p:spPr>
          <a:xfrm>
            <a:off x="457200" y="274638"/>
            <a:ext cx="8229600" cy="615378"/>
          </a:xfrm>
        </p:spPr>
        <p:txBody>
          <a:bodyPr>
            <a:normAutofit/>
          </a:bodyPr>
          <a:lstStyle/>
          <a:p>
            <a:r>
              <a:rPr lang="en-US" sz="3200" b="1" dirty="0"/>
              <a:t>The different sub-sectors</a:t>
            </a:r>
          </a:p>
        </p:txBody>
      </p:sp>
      <p:sp>
        <p:nvSpPr>
          <p:cNvPr id="3" name="Content Placeholder 2">
            <a:extLst>
              <a:ext uri="{FF2B5EF4-FFF2-40B4-BE49-F238E27FC236}">
                <a16:creationId xmlns:a16="http://schemas.microsoft.com/office/drawing/2014/main" xmlns="" id="{A0FAD455-E431-D84A-9555-6C86621A2E85}"/>
              </a:ext>
            </a:extLst>
          </p:cNvPr>
          <p:cNvSpPr>
            <a:spLocks noGrp="1"/>
          </p:cNvSpPr>
          <p:nvPr>
            <p:ph idx="1"/>
          </p:nvPr>
        </p:nvSpPr>
        <p:spPr>
          <a:xfrm>
            <a:off x="457200" y="1146048"/>
            <a:ext cx="8229600" cy="5437314"/>
          </a:xfrm>
        </p:spPr>
        <p:txBody>
          <a:bodyPr>
            <a:normAutofit lnSpcReduction="10000"/>
          </a:bodyPr>
          <a:lstStyle/>
          <a:p>
            <a:r>
              <a:rPr lang="en-US" sz="2400" b="1" dirty="0"/>
              <a:t>Full-service restaurants and licensed retail</a:t>
            </a:r>
          </a:p>
          <a:p>
            <a:pPr>
              <a:buFont typeface="Courier New" panose="02070309020205020404" pitchFamily="49" charset="0"/>
              <a:buChar char="o"/>
            </a:pPr>
            <a:r>
              <a:rPr lang="en-US" sz="2400" dirty="0"/>
              <a:t>Fine dining</a:t>
            </a:r>
          </a:p>
          <a:p>
            <a:pPr>
              <a:buFont typeface="Courier New" panose="02070309020205020404" pitchFamily="49" charset="0"/>
              <a:buChar char="o"/>
            </a:pPr>
            <a:r>
              <a:rPr lang="en-US" sz="2400" dirty="0"/>
              <a:t>Bars, nightclubs and pubs</a:t>
            </a:r>
          </a:p>
          <a:p>
            <a:endParaRPr lang="en-US" sz="2400" dirty="0"/>
          </a:p>
          <a:p>
            <a:r>
              <a:rPr lang="en-US" sz="2400" b="1" dirty="0"/>
              <a:t>Hotel restaurants and private clubs</a:t>
            </a:r>
          </a:p>
          <a:p>
            <a:pPr>
              <a:buFont typeface="Courier New" panose="02070309020205020404" pitchFamily="49" charset="0"/>
              <a:buChar char="o"/>
            </a:pPr>
            <a:r>
              <a:rPr lang="en-US" sz="2400" dirty="0"/>
              <a:t>Hotel food and beverage outlets</a:t>
            </a:r>
          </a:p>
          <a:p>
            <a:pPr>
              <a:buFont typeface="Courier New" panose="02070309020205020404" pitchFamily="49" charset="0"/>
              <a:buChar char="o"/>
            </a:pPr>
            <a:r>
              <a:rPr lang="en-US" sz="2400" dirty="0"/>
              <a:t>Dining rooms</a:t>
            </a:r>
          </a:p>
          <a:p>
            <a:pPr marL="0" indent="0">
              <a:buNone/>
            </a:pPr>
            <a:endParaRPr lang="en-US" sz="2400" dirty="0"/>
          </a:p>
          <a:p>
            <a:r>
              <a:rPr lang="en-US" sz="2400" b="1" dirty="0"/>
              <a:t>Fast Food</a:t>
            </a:r>
          </a:p>
          <a:p>
            <a:pPr>
              <a:buFont typeface="Courier New" panose="02070309020205020404" pitchFamily="49" charset="0"/>
              <a:buChar char="o"/>
            </a:pPr>
            <a:r>
              <a:rPr lang="en-US" sz="2200" dirty="0"/>
              <a:t>Sandwich bars</a:t>
            </a:r>
          </a:p>
          <a:p>
            <a:pPr>
              <a:buFont typeface="Courier New" panose="02070309020205020404" pitchFamily="49" charset="0"/>
              <a:buChar char="o"/>
            </a:pPr>
            <a:r>
              <a:rPr lang="en-US" sz="2200" dirty="0"/>
              <a:t>Popular catering (pizza/steak houses/bistro/brasserie, etc.)</a:t>
            </a:r>
          </a:p>
          <a:p>
            <a:pPr>
              <a:buFont typeface="Courier New" panose="02070309020205020404" pitchFamily="49" charset="0"/>
              <a:buChar char="o"/>
            </a:pPr>
            <a:r>
              <a:rPr lang="en-US" sz="2200" dirty="0"/>
              <a:t>Take-away and home deliveries</a:t>
            </a:r>
          </a:p>
          <a:p>
            <a:pPr>
              <a:buFont typeface="Courier New" panose="02070309020205020404" pitchFamily="49" charset="0"/>
              <a:buChar char="o"/>
            </a:pPr>
            <a:r>
              <a:rPr lang="en-US" sz="2200" dirty="0"/>
              <a:t>Coffee houses and Tea rooms</a:t>
            </a:r>
          </a:p>
          <a:p>
            <a:endParaRPr lang="en-US" dirty="0"/>
          </a:p>
        </p:txBody>
      </p:sp>
    </p:spTree>
    <p:extLst>
      <p:ext uri="{BB962C8B-B14F-4D97-AF65-F5344CB8AC3E}">
        <p14:creationId xmlns:p14="http://schemas.microsoft.com/office/powerpoint/2010/main" xmlns="" val="141842492"/>
      </p:ext>
    </p:extLst>
  </p:cSld>
  <p:clrMapOvr>
    <a:masterClrMapping/>
  </p:clrMapOvr>
</p:sld>
</file>

<file path=ppt/slides/slide1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xmlns="" id="{AFF820E9-9345-1144-8E0C-9D7654F9865E}"/>
              </a:ext>
            </a:extLst>
          </p:cNvPr>
          <p:cNvSpPr>
            <a:spLocks noGrp="1"/>
          </p:cNvSpPr>
          <p:nvPr>
            <p:ph type="title"/>
          </p:nvPr>
        </p:nvSpPr>
        <p:spPr>
          <a:xfrm>
            <a:off x="457200" y="274638"/>
            <a:ext cx="8229600" cy="590994"/>
          </a:xfrm>
        </p:spPr>
        <p:txBody>
          <a:bodyPr>
            <a:normAutofit/>
          </a:bodyPr>
          <a:lstStyle/>
          <a:p>
            <a:r>
              <a:rPr lang="en-US" sz="3200" b="1" dirty="0"/>
              <a:t>Example: Fine Dining</a:t>
            </a:r>
          </a:p>
        </p:txBody>
      </p:sp>
      <p:sp>
        <p:nvSpPr>
          <p:cNvPr id="3" name="Content Placeholder 2">
            <a:extLst>
              <a:ext uri="{FF2B5EF4-FFF2-40B4-BE49-F238E27FC236}">
                <a16:creationId xmlns:a16="http://schemas.microsoft.com/office/drawing/2014/main" xmlns="" id="{648B3BC0-16B1-2240-8A74-CFBF22BBD35E}"/>
              </a:ext>
            </a:extLst>
          </p:cNvPr>
          <p:cNvSpPr>
            <a:spLocks noGrp="1"/>
          </p:cNvSpPr>
          <p:nvPr>
            <p:ph idx="1"/>
          </p:nvPr>
        </p:nvSpPr>
        <p:spPr>
          <a:xfrm>
            <a:off x="457200" y="865632"/>
            <a:ext cx="8229600" cy="5535168"/>
          </a:xfrm>
        </p:spPr>
        <p:txBody>
          <a:bodyPr>
            <a:normAutofit fontScale="92500" lnSpcReduction="10000"/>
          </a:bodyPr>
          <a:lstStyle/>
          <a:p>
            <a:pPr>
              <a:lnSpc>
                <a:spcPct val="120000"/>
              </a:lnSpc>
            </a:pPr>
            <a:r>
              <a:rPr lang="en-US" sz="1900" b="1" dirty="0"/>
              <a:t>Definition: </a:t>
            </a:r>
            <a:r>
              <a:rPr lang="en-US" sz="1900" dirty="0"/>
              <a:t>Fine dining restaurants are those establishments that offer very high standards in all aspects of their operation – an extensive à la carte menu, silver service, good quality  facilities and décor, service accompaniments, etc. They can be found in four- and five-star hotels or as free-standing restaurants</a:t>
            </a:r>
          </a:p>
          <a:p>
            <a:endParaRPr lang="en-US" sz="1800" dirty="0"/>
          </a:p>
          <a:p>
            <a:r>
              <a:rPr lang="en-US" sz="1900" b="1" dirty="0"/>
              <a:t>Financial implications: </a:t>
            </a:r>
            <a:endParaRPr lang="en-US" sz="1700" dirty="0"/>
          </a:p>
          <a:p>
            <a:endParaRPr lang="en-US" sz="1700" dirty="0"/>
          </a:p>
          <a:p>
            <a:pPr>
              <a:buFont typeface="Courier New" panose="02070309020205020404" pitchFamily="49" charset="0"/>
              <a:buChar char="o"/>
            </a:pPr>
            <a:r>
              <a:rPr lang="en-US" sz="1900" dirty="0"/>
              <a:t>fine dining restaurants have a high percentage of fixed costs. </a:t>
            </a:r>
          </a:p>
          <a:p>
            <a:pPr>
              <a:buFont typeface="Courier New" panose="02070309020205020404" pitchFamily="49" charset="0"/>
              <a:buChar char="o"/>
            </a:pPr>
            <a:endParaRPr lang="en-US" sz="1900" dirty="0"/>
          </a:p>
          <a:p>
            <a:pPr>
              <a:buFont typeface="Courier New" panose="02070309020205020404" pitchFamily="49" charset="0"/>
              <a:buChar char="o"/>
            </a:pPr>
            <a:r>
              <a:rPr lang="en-US" sz="1900" dirty="0"/>
              <a:t>high fixed cost operations have a smaller margin of safety so drops in the volume of sales would seriously affect the profitability of high fixed cost establishments. </a:t>
            </a:r>
          </a:p>
          <a:p>
            <a:pPr>
              <a:buFont typeface="Courier New" panose="02070309020205020404" pitchFamily="49" charset="0"/>
              <a:buChar char="o"/>
            </a:pPr>
            <a:endParaRPr lang="en-US" sz="1900" dirty="0"/>
          </a:p>
          <a:p>
            <a:pPr>
              <a:buFont typeface="Courier New" panose="02070309020205020404" pitchFamily="49" charset="0"/>
              <a:buChar char="o"/>
            </a:pPr>
            <a:r>
              <a:rPr lang="en-US" sz="1900" dirty="0"/>
              <a:t>The average spend per customer in ranges from £50 to £120 or even more per customer. </a:t>
            </a:r>
          </a:p>
          <a:p>
            <a:pPr>
              <a:buFont typeface="Courier New" panose="02070309020205020404" pitchFamily="49" charset="0"/>
              <a:buChar char="o"/>
            </a:pPr>
            <a:endParaRPr lang="en-US" sz="1900" dirty="0"/>
          </a:p>
          <a:p>
            <a:pPr>
              <a:buFont typeface="Courier New" panose="02070309020205020404" pitchFamily="49" charset="0"/>
              <a:buChar char="o"/>
            </a:pPr>
            <a:r>
              <a:rPr lang="en-US" sz="1900" dirty="0"/>
              <a:t>The demand for those quality restaurants and hotels (specifically the à la carte outlets) means demand is inelastic, this means that consumers buy largely the same quantity regardless of price.</a:t>
            </a:r>
          </a:p>
        </p:txBody>
      </p:sp>
    </p:spTree>
    <p:extLst>
      <p:ext uri="{BB962C8B-B14F-4D97-AF65-F5344CB8AC3E}">
        <p14:creationId xmlns:p14="http://schemas.microsoft.com/office/powerpoint/2010/main" xmlns="" val="720831795"/>
      </p:ext>
    </p:extLst>
  </p:cSld>
  <p:clrMapOvr>
    <a:masterClrMapping/>
  </p:clrMapOvr>
</p:sld>
</file>

<file path=ppt/slides/slide1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5EE5905B-2A3F-EE41-911E-DCBEE651F575}"/>
              </a:ext>
            </a:extLst>
          </p:cNvPr>
          <p:cNvSpPr>
            <a:spLocks noGrp="1"/>
          </p:cNvSpPr>
          <p:nvPr>
            <p:ph idx="1"/>
          </p:nvPr>
        </p:nvSpPr>
        <p:spPr>
          <a:xfrm>
            <a:off x="457200" y="438912"/>
            <a:ext cx="8229600" cy="5687251"/>
          </a:xfrm>
        </p:spPr>
        <p:txBody>
          <a:bodyPr>
            <a:noAutofit/>
          </a:bodyPr>
          <a:lstStyle/>
          <a:p>
            <a:r>
              <a:rPr lang="en-US" sz="1800" b="1" dirty="0"/>
              <a:t>Marketing:</a:t>
            </a:r>
          </a:p>
          <a:p>
            <a:pPr>
              <a:buFont typeface="Courier New" panose="02070309020205020404" pitchFamily="49" charset="0"/>
              <a:buChar char="o"/>
            </a:pPr>
            <a:r>
              <a:rPr lang="en-US" sz="1800" dirty="0"/>
              <a:t>the market is small, so the target market is easily identified with advertising and merchandising campaigns at this market level.</a:t>
            </a:r>
          </a:p>
          <a:p>
            <a:pPr>
              <a:buFont typeface="Courier New" panose="02070309020205020404" pitchFamily="49" charset="0"/>
              <a:buChar char="o"/>
            </a:pPr>
            <a:endParaRPr lang="en-US" sz="1800" dirty="0"/>
          </a:p>
          <a:p>
            <a:pPr>
              <a:buFont typeface="Courier New" panose="02070309020205020404" pitchFamily="49" charset="0"/>
              <a:buChar char="o"/>
            </a:pPr>
            <a:r>
              <a:rPr lang="en-US" sz="1800" dirty="0"/>
              <a:t>USP’s are food quality and standard of service</a:t>
            </a:r>
          </a:p>
          <a:p>
            <a:pPr marL="0" indent="0">
              <a:buNone/>
            </a:pPr>
            <a:endParaRPr lang="en-US" sz="1800" dirty="0"/>
          </a:p>
          <a:p>
            <a:pPr>
              <a:buFont typeface="Courier New" panose="02070309020205020404" pitchFamily="49" charset="0"/>
              <a:buChar char="o"/>
            </a:pPr>
            <a:r>
              <a:rPr lang="en-US" sz="1800" dirty="0"/>
              <a:t>a Michelin star will increase demand levels and menu prices usually  follow, some restaurants will feature a celebrity chef as their executive chef. </a:t>
            </a:r>
          </a:p>
          <a:p>
            <a:pPr marL="0" indent="0">
              <a:buNone/>
            </a:pPr>
            <a:endParaRPr lang="en-US" sz="1800" dirty="0"/>
          </a:p>
          <a:p>
            <a:pPr>
              <a:buFont typeface="Courier New" panose="02070309020205020404" pitchFamily="49" charset="0"/>
              <a:buChar char="o"/>
            </a:pPr>
            <a:r>
              <a:rPr lang="en-US" sz="1800" dirty="0"/>
              <a:t>marketing must be subtle, advertising in quality magazines and newspapers, can enhance the type of image the restaurant is trying to create. </a:t>
            </a:r>
          </a:p>
          <a:p>
            <a:pPr>
              <a:buFont typeface="Courier New" panose="02070309020205020404" pitchFamily="49" charset="0"/>
              <a:buChar char="o"/>
            </a:pPr>
            <a:endParaRPr lang="en-US" sz="1800" dirty="0"/>
          </a:p>
          <a:p>
            <a:pPr>
              <a:buFont typeface="Courier New" panose="02070309020205020404" pitchFamily="49" charset="0"/>
              <a:buChar char="o"/>
            </a:pPr>
            <a:r>
              <a:rPr lang="en-US" sz="1800" dirty="0"/>
              <a:t>often the restaurant will hire a public relations company that has the expertise, resources and networking to do just that</a:t>
            </a:r>
            <a:r>
              <a:rPr lang="en-US" sz="1600" dirty="0"/>
              <a:t>.</a:t>
            </a:r>
          </a:p>
          <a:p>
            <a:pPr marL="0" indent="0">
              <a:buNone/>
            </a:pPr>
            <a:endParaRPr lang="en-US" sz="1600" dirty="0"/>
          </a:p>
          <a:p>
            <a:r>
              <a:rPr lang="en-US" sz="1600" b="1" dirty="0"/>
              <a:t>Technology: </a:t>
            </a:r>
          </a:p>
          <a:p>
            <a:endParaRPr lang="en-US" sz="1600" b="1" dirty="0"/>
          </a:p>
          <a:p>
            <a:pPr>
              <a:buFont typeface="Courier New" panose="02070309020205020404" pitchFamily="49" charset="0"/>
              <a:buChar char="o"/>
            </a:pPr>
            <a:r>
              <a:rPr lang="en-US" sz="1600" dirty="0"/>
              <a:t>Electronic point of sale (EPOS) and mobile point of sale systems (MPOS) technology common</a:t>
            </a:r>
          </a:p>
          <a:p>
            <a:pPr>
              <a:buFont typeface="Courier New" panose="02070309020205020404" pitchFamily="49" charset="0"/>
              <a:buChar char="o"/>
            </a:pPr>
            <a:endParaRPr lang="en-US" sz="1600" dirty="0"/>
          </a:p>
        </p:txBody>
      </p:sp>
    </p:spTree>
    <p:extLst>
      <p:ext uri="{BB962C8B-B14F-4D97-AF65-F5344CB8AC3E}">
        <p14:creationId xmlns:p14="http://schemas.microsoft.com/office/powerpoint/2010/main" xmlns="" val="3114195040"/>
      </p:ext>
    </p:extLst>
  </p:cSld>
  <p:clrMapOvr>
    <a:masterClrMapping/>
  </p:clrMapOvr>
</p:sld>
</file>

<file path=ppt/slides/slide1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E1AE4FA6-88EA-D341-9293-877D7CE97DD7}"/>
              </a:ext>
            </a:extLst>
          </p:cNvPr>
          <p:cNvSpPr>
            <a:spLocks noGrp="1"/>
          </p:cNvSpPr>
          <p:nvPr>
            <p:ph idx="1"/>
          </p:nvPr>
        </p:nvSpPr>
        <p:spPr>
          <a:xfrm>
            <a:off x="457200" y="307848"/>
            <a:ext cx="8229600" cy="6251448"/>
          </a:xfrm>
        </p:spPr>
        <p:txBody>
          <a:bodyPr>
            <a:normAutofit/>
          </a:bodyPr>
          <a:lstStyle/>
          <a:p>
            <a:r>
              <a:rPr lang="en-US" sz="1800" b="1" dirty="0"/>
              <a:t>Products and service styles: </a:t>
            </a:r>
            <a:r>
              <a:rPr lang="en-US" sz="1800" dirty="0"/>
              <a:t>The higher the price of an operation, the more elaborate and sophisticated the products and service style become</a:t>
            </a:r>
          </a:p>
          <a:p>
            <a:pPr marL="0" indent="0">
              <a:buNone/>
            </a:pPr>
            <a:endParaRPr lang="en-US" sz="1800" dirty="0"/>
          </a:p>
          <a:p>
            <a:pPr>
              <a:buFont typeface="Courier New" panose="02070309020205020404" pitchFamily="49" charset="0"/>
              <a:buChar char="o"/>
            </a:pPr>
            <a:r>
              <a:rPr lang="en-US" sz="1800" dirty="0"/>
              <a:t>fresh ingredients are the product, and the use of any convenience food stuff is eliminated where possible, </a:t>
            </a:r>
          </a:p>
          <a:p>
            <a:pPr>
              <a:buFont typeface="Courier New" panose="02070309020205020404" pitchFamily="49" charset="0"/>
              <a:buChar char="o"/>
            </a:pPr>
            <a:r>
              <a:rPr lang="en-US" sz="1800" dirty="0"/>
              <a:t>Extensive range of beverages, including cocktails and wines offered</a:t>
            </a:r>
          </a:p>
          <a:p>
            <a:pPr>
              <a:buFont typeface="Courier New" panose="02070309020205020404" pitchFamily="49" charset="0"/>
              <a:buChar char="o"/>
            </a:pPr>
            <a:endParaRPr lang="en-US" sz="1800" dirty="0"/>
          </a:p>
          <a:p>
            <a:pPr>
              <a:buFont typeface="Courier New" panose="02070309020205020404" pitchFamily="49" charset="0"/>
              <a:buChar char="o"/>
            </a:pPr>
            <a:r>
              <a:rPr lang="en-US" sz="1800" dirty="0"/>
              <a:t>service styles can be dependent on the type of catering operation, and also on its price level.</a:t>
            </a:r>
          </a:p>
          <a:p>
            <a:pPr>
              <a:buFont typeface="Courier New" panose="02070309020205020404" pitchFamily="49" charset="0"/>
              <a:buChar char="o"/>
            </a:pPr>
            <a:endParaRPr lang="en-US" sz="1800" dirty="0"/>
          </a:p>
          <a:p>
            <a:pPr>
              <a:buFont typeface="Courier New" panose="02070309020205020404" pitchFamily="49" charset="0"/>
              <a:buChar char="o"/>
            </a:pPr>
            <a:r>
              <a:rPr lang="en-US" sz="1800" dirty="0"/>
              <a:t>plated service styles are popular, the chef can control the appearance of a plate in the kitchen.</a:t>
            </a:r>
          </a:p>
          <a:p>
            <a:endParaRPr lang="en-US" sz="1800" dirty="0"/>
          </a:p>
          <a:p>
            <a:r>
              <a:rPr lang="en-US" sz="1800" b="1" dirty="0"/>
              <a:t>Staffing</a:t>
            </a:r>
          </a:p>
          <a:p>
            <a:pPr>
              <a:buFont typeface="Courier New" panose="02070309020205020404" pitchFamily="49" charset="0"/>
              <a:buChar char="o"/>
            </a:pPr>
            <a:r>
              <a:rPr lang="en-US" sz="1800" dirty="0"/>
              <a:t>the partie system is commonly used </a:t>
            </a:r>
          </a:p>
          <a:p>
            <a:pPr>
              <a:buFont typeface="Courier New" panose="02070309020205020404" pitchFamily="49" charset="0"/>
              <a:buChar char="o"/>
            </a:pPr>
            <a:r>
              <a:rPr lang="en-US" sz="1800" dirty="0"/>
              <a:t>traditional front of house hierarchy</a:t>
            </a:r>
          </a:p>
          <a:p>
            <a:pPr>
              <a:buFont typeface="Courier New" panose="02070309020205020404" pitchFamily="49" charset="0"/>
              <a:buChar char="o"/>
            </a:pPr>
            <a:r>
              <a:rPr lang="en-US" sz="1800" dirty="0"/>
              <a:t>a wine waiter with a commis might be present</a:t>
            </a:r>
          </a:p>
          <a:p>
            <a:pPr>
              <a:buFont typeface="Courier New" panose="02070309020205020404" pitchFamily="49" charset="0"/>
              <a:buChar char="o"/>
            </a:pPr>
            <a:r>
              <a:rPr lang="en-US" sz="1800" dirty="0"/>
              <a:t>A general expectation of excellent personal, customer and service skills</a:t>
            </a:r>
          </a:p>
          <a:p>
            <a:endParaRPr lang="en-US" sz="1800" b="1" dirty="0"/>
          </a:p>
        </p:txBody>
      </p:sp>
    </p:spTree>
    <p:extLst>
      <p:ext uri="{BB962C8B-B14F-4D97-AF65-F5344CB8AC3E}">
        <p14:creationId xmlns:p14="http://schemas.microsoft.com/office/powerpoint/2010/main" xmlns="" val="758392599"/>
      </p:ext>
    </p:extLst>
  </p:cSld>
  <p:clrMapOvr>
    <a:masterClrMapping/>
  </p:clrMapOvr>
</p:sld>
</file>

<file path=ppt/slides/slide1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xmlns="" id="{8B09572B-C397-F34F-B79A-8852476BAAA2}"/>
              </a:ext>
            </a:extLst>
          </p:cNvPr>
          <p:cNvSpPr>
            <a:spLocks noGrp="1"/>
          </p:cNvSpPr>
          <p:nvPr>
            <p:ph idx="1"/>
          </p:nvPr>
        </p:nvSpPr>
        <p:spPr>
          <a:xfrm>
            <a:off x="457200" y="414528"/>
            <a:ext cx="8229600" cy="5711635"/>
          </a:xfrm>
        </p:spPr>
        <p:txBody>
          <a:bodyPr/>
          <a:lstStyle/>
          <a:p>
            <a:r>
              <a:rPr lang="en-US" sz="2000" dirty="0"/>
              <a:t>References: Davis, B.,  Stone, S., &amp; Lockwood, A.(2008). Food and Beverage Management. 4</a:t>
            </a:r>
            <a:r>
              <a:rPr lang="en-US" sz="2000" baseline="30000" dirty="0"/>
              <a:t>th</a:t>
            </a:r>
            <a:r>
              <a:rPr lang="en-US" sz="2000" dirty="0"/>
              <a:t>  ed. London: Routledge</a:t>
            </a:r>
            <a:r>
              <a:rPr lang="en-GB" sz="2000" dirty="0"/>
              <a:t> </a:t>
            </a:r>
            <a:endParaRPr lang="en-US" sz="2000" dirty="0"/>
          </a:p>
          <a:p>
            <a:endParaRPr lang="en-US" sz="1800" dirty="0"/>
          </a:p>
          <a:p>
            <a:pPr marL="0" indent="0">
              <a:buNone/>
            </a:pPr>
            <a:r>
              <a:rPr lang="en-US" sz="1800" dirty="0"/>
              <a:t> </a:t>
            </a:r>
          </a:p>
        </p:txBody>
      </p:sp>
    </p:spTree>
    <p:extLst>
      <p:ext uri="{BB962C8B-B14F-4D97-AF65-F5344CB8AC3E}">
        <p14:creationId xmlns:p14="http://schemas.microsoft.com/office/powerpoint/2010/main" xmlns="" val="3519303052"/>
      </p:ext>
    </p:extLst>
  </p:cSld>
  <p:clrMapOvr>
    <a:masterClrMapping/>
  </p:clrMapOvr>
</p:sld>
</file>

<file path=ppt/theme/theme1.xml><?xml version="1.0" encoding="utf-8"?>
<a:theme xmlns:a="http://schemas.openxmlformats.org/drawingml/2006/main" name="Default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
  <TotalTime>4998</TotalTime>
  <Words>9934</Words>
  <Application>Microsoft Office PowerPoint</Application>
  <PresentationFormat>On-screen Show (4:3)</PresentationFormat>
  <Paragraphs>1239</Paragraphs>
  <Slides>138</Slides>
  <Notes>0</Notes>
  <HiddenSlides>0</HiddenSlides>
  <MMClips>0</MMClips>
  <ScaleCrop>false</ScaleCrop>
  <HeadingPairs>
    <vt:vector size="4" baseType="variant">
      <vt:variant>
        <vt:lpstr>Theme</vt:lpstr>
      </vt:variant>
      <vt:variant>
        <vt:i4>1</vt:i4>
      </vt:variant>
      <vt:variant>
        <vt:lpstr>Slide Titles</vt:lpstr>
      </vt:variant>
      <vt:variant>
        <vt:i4>138</vt:i4>
      </vt:variant>
    </vt:vector>
  </HeadingPairs>
  <TitlesOfParts>
    <vt:vector size="139" baseType="lpstr">
      <vt:lpstr>Default Theme</vt:lpstr>
      <vt:lpstr>Food and Beverage Management</vt:lpstr>
      <vt:lpstr>Slide 2</vt:lpstr>
      <vt:lpstr>Aims</vt:lpstr>
      <vt:lpstr>Learning Outcomes</vt:lpstr>
      <vt:lpstr>Unit Content</vt:lpstr>
      <vt:lpstr>Teaching Content</vt:lpstr>
      <vt:lpstr>1. Introduction to Food and Beverage Management</vt:lpstr>
      <vt:lpstr>Classifying food and beverage operations </vt:lpstr>
      <vt:lpstr>Slide 9</vt:lpstr>
      <vt:lpstr>Cost &amp; Market Orientation</vt:lpstr>
      <vt:lpstr>Cost &amp; Market Orientation</vt:lpstr>
      <vt:lpstr>Cost &amp; Market Orientation</vt:lpstr>
      <vt:lpstr>Activity</vt:lpstr>
      <vt:lpstr>Food and Beverage Management Roles </vt:lpstr>
      <vt:lpstr>Responsibilities of Food and Beverage Management</vt:lpstr>
      <vt:lpstr>Constraints to food and beverage management </vt:lpstr>
      <vt:lpstr>2. Food and Beverage Outlets</vt:lpstr>
      <vt:lpstr>Slide 18</vt:lpstr>
      <vt:lpstr>The commercial sector</vt:lpstr>
      <vt:lpstr>Commercial outlets</vt:lpstr>
      <vt:lpstr>The welfare sector</vt:lpstr>
      <vt:lpstr>Welfare/subsidised outlets</vt:lpstr>
      <vt:lpstr>Activity</vt:lpstr>
      <vt:lpstr>3. The Meal Experience</vt:lpstr>
      <vt:lpstr> What is the meal experience? </vt:lpstr>
      <vt:lpstr>There are 10 factors that make up the meal experience, what do these include?</vt:lpstr>
      <vt:lpstr>What is Expectation and Identification? </vt:lpstr>
      <vt:lpstr>Food and drink</vt:lpstr>
      <vt:lpstr>What is variety in menu choice? </vt:lpstr>
      <vt:lpstr>Levels of Service</vt:lpstr>
      <vt:lpstr>Interior Design</vt:lpstr>
      <vt:lpstr>Food and Beverage Employees</vt:lpstr>
      <vt:lpstr>Activity Value for money</vt:lpstr>
      <vt:lpstr>Location and accessibility</vt:lpstr>
      <vt:lpstr> Activity Atmosphere and Mood</vt:lpstr>
      <vt:lpstr>4. Food Menus and Beverage Lists</vt:lpstr>
      <vt:lpstr>Basic Menu Criteria</vt:lpstr>
      <vt:lpstr>Slide 38</vt:lpstr>
      <vt:lpstr>Slide 39</vt:lpstr>
      <vt:lpstr>Activity</vt:lpstr>
      <vt:lpstr>Traditional Menu Sequence</vt:lpstr>
      <vt:lpstr>Slide 42</vt:lpstr>
      <vt:lpstr>Other food and beverage menus/lists</vt:lpstr>
      <vt:lpstr>Activity</vt:lpstr>
      <vt:lpstr>Menu merchandising</vt:lpstr>
      <vt:lpstr>Activity</vt:lpstr>
      <vt:lpstr>5. An Overall View of Food and Beverage Control</vt:lpstr>
      <vt:lpstr>What is food and beverage control?</vt:lpstr>
      <vt:lpstr>Objectives of a control system. </vt:lpstr>
      <vt:lpstr>Special problems of food and beverage control </vt:lpstr>
      <vt:lpstr>Slide 51</vt:lpstr>
      <vt:lpstr>Management control after the event phase</vt:lpstr>
      <vt:lpstr>Reality of control</vt:lpstr>
      <vt:lpstr>Activity</vt:lpstr>
      <vt:lpstr>6.Financial Aspects</vt:lpstr>
      <vt:lpstr>Budgets</vt:lpstr>
      <vt:lpstr>Slide 57</vt:lpstr>
      <vt:lpstr>Slide 58</vt:lpstr>
      <vt:lpstr>Basic stages in the preparation of budgets </vt:lpstr>
      <vt:lpstr>Slide 60</vt:lpstr>
      <vt:lpstr>Costs, profits and sales </vt:lpstr>
      <vt:lpstr>Slide 62</vt:lpstr>
      <vt:lpstr>Types of Cost</vt:lpstr>
      <vt:lpstr>Types of Profit</vt:lpstr>
      <vt:lpstr>Break Even Analysis</vt:lpstr>
      <vt:lpstr>Pricing Considerations</vt:lpstr>
      <vt:lpstr>Pricing Considerations</vt:lpstr>
      <vt:lpstr>Other Considerations</vt:lpstr>
      <vt:lpstr>7.Purchasing</vt:lpstr>
      <vt:lpstr>What is purchasing?</vt:lpstr>
      <vt:lpstr>The Purchasing Function/Procedure</vt:lpstr>
      <vt:lpstr>Duties of the purchasing manager</vt:lpstr>
      <vt:lpstr>Duties of the purchasing manager cont…</vt:lpstr>
      <vt:lpstr>The selection of a supplier </vt:lpstr>
      <vt:lpstr>Aids to purchasing</vt:lpstr>
      <vt:lpstr>Purchasing of foods</vt:lpstr>
      <vt:lpstr>Slide 77</vt:lpstr>
      <vt:lpstr>Other purchasing methods</vt:lpstr>
      <vt:lpstr>Purchasing beverages</vt:lpstr>
      <vt:lpstr>Purchasing specifications</vt:lpstr>
      <vt:lpstr>Slide 81</vt:lpstr>
      <vt:lpstr>Activity</vt:lpstr>
      <vt:lpstr>8.Receiving, Sorting and Issuing</vt:lpstr>
      <vt:lpstr>Slide 84</vt:lpstr>
      <vt:lpstr>The receiving/good in department should ensure: </vt:lpstr>
      <vt:lpstr>Storing and issuing</vt:lpstr>
      <vt:lpstr>Storage</vt:lpstr>
      <vt:lpstr>Stocktaking</vt:lpstr>
      <vt:lpstr>Storing and issuing  beverages</vt:lpstr>
      <vt:lpstr>Cellar records</vt:lpstr>
      <vt:lpstr>Activity</vt:lpstr>
      <vt:lpstr>9. Food and Beverage Production</vt:lpstr>
      <vt:lpstr>What is food production?</vt:lpstr>
      <vt:lpstr>Planning of food production methods </vt:lpstr>
      <vt:lpstr>Planning of food production methods </vt:lpstr>
      <vt:lpstr>Methods of food production</vt:lpstr>
      <vt:lpstr>Methods of food production</vt:lpstr>
      <vt:lpstr>Methods of food production</vt:lpstr>
      <vt:lpstr>Activity</vt:lpstr>
      <vt:lpstr>10. Food and Beverage Service Methods</vt:lpstr>
      <vt:lpstr>What is food service?</vt:lpstr>
      <vt:lpstr>  Different service methods  There are several different service methods:  </vt:lpstr>
      <vt:lpstr>Table service</vt:lpstr>
      <vt:lpstr>Activity</vt:lpstr>
      <vt:lpstr>11. Food and Beverage Production Control</vt:lpstr>
      <vt:lpstr>Stages of Food Production Control</vt:lpstr>
      <vt:lpstr>Slide 107</vt:lpstr>
      <vt:lpstr>Slide 108</vt:lpstr>
      <vt:lpstr>Slide 109</vt:lpstr>
      <vt:lpstr>Slide 110</vt:lpstr>
      <vt:lpstr>Beverages</vt:lpstr>
      <vt:lpstr>Activity</vt:lpstr>
      <vt:lpstr>12. Food Controlling</vt:lpstr>
      <vt:lpstr>Objectives of a control system. </vt:lpstr>
      <vt:lpstr>Essentials of a control system</vt:lpstr>
      <vt:lpstr>Methods of food control</vt:lpstr>
      <vt:lpstr>Slide 117</vt:lpstr>
      <vt:lpstr>Activity</vt:lpstr>
      <vt:lpstr>13.Beverage Controlling</vt:lpstr>
      <vt:lpstr>Methods of beverage control</vt:lpstr>
      <vt:lpstr>Slide 121</vt:lpstr>
      <vt:lpstr>14. Revenue Control – Control Systems – Operating Ratios</vt:lpstr>
      <vt:lpstr>Systems of revenue control</vt:lpstr>
      <vt:lpstr>Manual system</vt:lpstr>
      <vt:lpstr>Slide 125</vt:lpstr>
      <vt:lpstr>Slide 126</vt:lpstr>
      <vt:lpstr>Machine/computerised systems</vt:lpstr>
      <vt:lpstr>Slide 128</vt:lpstr>
      <vt:lpstr>Operating ratios</vt:lpstr>
      <vt:lpstr>Operating ratios cont…</vt:lpstr>
      <vt:lpstr>Operating ratios cont…</vt:lpstr>
      <vt:lpstr>Food and Beverage Management in different settings</vt:lpstr>
      <vt:lpstr>Activity</vt:lpstr>
      <vt:lpstr>The different sub-sectors</vt:lpstr>
      <vt:lpstr>Example: Fine Dining</vt:lpstr>
      <vt:lpstr>Slide 136</vt:lpstr>
      <vt:lpstr>Slide 137</vt:lpstr>
      <vt:lpstr>Slide 138</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Claire Chester</dc:creator>
  <cp:lastModifiedBy>amatthews</cp:lastModifiedBy>
  <cp:revision>148</cp:revision>
  <dcterms:created xsi:type="dcterms:W3CDTF">2020-09-27T19:52:42Z</dcterms:created>
  <dcterms:modified xsi:type="dcterms:W3CDTF">2020-10-14T15:17:36Z</dcterms:modified>
</cp:coreProperties>
</file>